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77" r:id="rId5"/>
    <p:sldId id="270" r:id="rId6"/>
    <p:sldId id="260" r:id="rId7"/>
    <p:sldId id="274" r:id="rId8"/>
    <p:sldId id="259" r:id="rId9"/>
    <p:sldId id="278" r:id="rId10"/>
    <p:sldId id="279" r:id="rId11"/>
    <p:sldId id="280" r:id="rId12"/>
    <p:sldId id="281" r:id="rId13"/>
    <p:sldId id="282" r:id="rId14"/>
    <p:sldId id="283" r:id="rId15"/>
    <p:sldId id="286" r:id="rId16"/>
    <p:sldId id="275" r:id="rId17"/>
    <p:sldId id="273" r:id="rId18"/>
    <p:sldId id="284" r:id="rId19"/>
    <p:sldId id="285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66CC"/>
    <a:srgbClr val="009900"/>
    <a:srgbClr val="EBEE60"/>
    <a:srgbClr val="E41217"/>
    <a:srgbClr val="336699"/>
    <a:srgbClr val="66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2943" autoAdjust="0"/>
  </p:normalViewPr>
  <p:slideViewPr>
    <p:cSldViewPr>
      <p:cViewPr varScale="1">
        <p:scale>
          <a:sx n="61" d="100"/>
          <a:sy n="61" d="100"/>
        </p:scale>
        <p:origin x="14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41004-4944-4302-806B-BA18C1FEA2E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9A3CA-05A6-4AF8-8070-6FCCC7130D6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5C4CF-9D71-4EB8-BCC3-2CBF934FA50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0C5A5-07CC-4810-8C95-74895299D65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1D48D-1CEA-45D9-B334-38BA873B724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FFBD-8389-4EED-BC5A-9851D23A6F1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3A900-6B06-481C-98CE-915755550B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6428F-CDEA-4CB3-A370-2C0A224C09F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B7319-5FC7-43DC-96B3-64301D51949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B8E00-9498-4B6F-BC0D-F55672AEDE3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C84C-CD32-4C60-BCD8-B3FB4ABE284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B228B7-4B6E-422F-93AF-434BADCEC20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enriquefreire.com/images/logo_usm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enriquefreire.com/images/logo_usm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enriquefreire.com/images/logo_usm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enriquefreire.com/images/logo_usm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enriquefreire.com/images/logo_usm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enriquefreire.com/images/logo_usm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enriquefreire.com/images/logo_usm.gif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nriquefreire.com/images/logo_usm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enriquefreire.com/images/logo_usm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5" name="AutoShape 35"/>
          <p:cNvSpPr>
            <a:spLocks noChangeArrowheads="1"/>
          </p:cNvSpPr>
          <p:nvPr/>
        </p:nvSpPr>
        <p:spPr bwMode="auto">
          <a:xfrm>
            <a:off x="179388" y="260350"/>
            <a:ext cx="8748712" cy="659765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20482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765175"/>
            <a:ext cx="10699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23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-107950" y="2914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611188" y="2492375"/>
            <a:ext cx="80645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Diamante de Michael Porter</a:t>
            </a:r>
          </a:p>
        </p:txBody>
      </p:sp>
      <p:grpSp>
        <p:nvGrpSpPr>
          <p:cNvPr id="20519" name="Group 39"/>
          <p:cNvGrpSpPr>
            <a:grpSpLocks/>
          </p:cNvGrpSpPr>
          <p:nvPr/>
        </p:nvGrpSpPr>
        <p:grpSpPr bwMode="auto">
          <a:xfrm>
            <a:off x="179388" y="260350"/>
            <a:ext cx="8748712" cy="6597650"/>
            <a:chOff x="113" y="164"/>
            <a:chExt cx="5511" cy="4156"/>
          </a:xfrm>
        </p:grpSpPr>
        <p:sp>
          <p:nvSpPr>
            <p:cNvPr id="20516" name="AutoShape 36"/>
            <p:cNvSpPr>
              <a:spLocks noChangeArrowheads="1"/>
            </p:cNvSpPr>
            <p:nvPr/>
          </p:nvSpPr>
          <p:spPr bwMode="auto">
            <a:xfrm>
              <a:off x="113" y="164"/>
              <a:ext cx="5511" cy="4156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20517" name="Picture 37" descr="port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7" y="482"/>
              <a:ext cx="674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8" name="Text Box 38"/>
            <p:cNvSpPr txBox="1">
              <a:spLocks noChangeArrowheads="1"/>
            </p:cNvSpPr>
            <p:nvPr/>
          </p:nvSpPr>
          <p:spPr bwMode="auto">
            <a:xfrm>
              <a:off x="385" y="1570"/>
              <a:ext cx="5080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6000" b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El Diamante de Michael Porter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http://www.enriquefreire.com/images/logo_usm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pic>
        <p:nvPicPr>
          <p:cNvPr id="44037" name="Picture 5" descr="po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258888" y="379413"/>
            <a:ext cx="6480175" cy="4572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FACTORES</a:t>
            </a:r>
            <a:r>
              <a:rPr lang="es-MX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DE DEMANDA</a:t>
            </a:r>
            <a:endParaRPr lang="es-E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4039" name="Text Box 7" descr="Papel seda azul"/>
          <p:cNvSpPr txBox="1">
            <a:spLocks noChangeArrowheads="1"/>
          </p:cNvSpPr>
          <p:nvPr/>
        </p:nvSpPr>
        <p:spPr bwMode="auto">
          <a:xfrm>
            <a:off x="250825" y="981075"/>
            <a:ext cx="86423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endParaRPr lang="es-ES" sz="1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 eaLnBrk="0" hangingPunct="0"/>
            <a:r>
              <a:rPr lang="es-MX" sz="2000">
                <a:latin typeface="Tahoma" pitchFamily="34" charset="0"/>
              </a:rPr>
              <a:t>En este conjunto interesa conocer al mercado en aspectos como:</a:t>
            </a:r>
          </a:p>
          <a:p>
            <a:pPr algn="just" eaLnBrk="0" hangingPunct="0"/>
            <a:endParaRPr lang="es-MX" sz="2000">
              <a:latin typeface="Tahoma" pitchFamily="34" charset="0"/>
            </a:endParaRPr>
          </a:p>
          <a:p>
            <a:pPr algn="just" eaLnBrk="0" hangingPunct="0">
              <a:buClr>
                <a:srgbClr val="009900"/>
              </a:buClr>
              <a:buFontTx/>
              <a:buChar char="•"/>
            </a:pPr>
            <a:r>
              <a:rPr lang="es-MX" sz="2000">
                <a:latin typeface="Tahoma" pitchFamily="34" charset="0"/>
              </a:rPr>
              <a:t> Perfil del consumidor: gustos, preferencias, edad, frecuencia de consumo, status social y cultural, así como  posibles cambios.</a:t>
            </a:r>
          </a:p>
          <a:p>
            <a:pPr algn="just" eaLnBrk="0" hangingPunct="0">
              <a:buFontTx/>
              <a:buChar char="•"/>
            </a:pPr>
            <a:endParaRPr lang="es-MX" sz="2000">
              <a:latin typeface="Tahoma" pitchFamily="34" charset="0"/>
            </a:endParaRPr>
          </a:p>
          <a:p>
            <a:pPr algn="just" eaLnBrk="0" hangingPunct="0">
              <a:buClr>
                <a:srgbClr val="009900"/>
              </a:buClr>
              <a:buFontTx/>
              <a:buChar char="•"/>
            </a:pPr>
            <a:r>
              <a:rPr lang="es-MX" sz="2000">
                <a:latin typeface="Tahoma" pitchFamily="34" charset="0"/>
              </a:rPr>
              <a:t> Competencia: empresas rivales, sus precios y productos, así como innovaciones que realicen los primeros o la llegada de nuevos competidores.</a:t>
            </a:r>
          </a:p>
          <a:p>
            <a:pPr algn="just" eaLnBrk="0" hangingPunct="0">
              <a:buFontTx/>
              <a:buChar char="•"/>
            </a:pPr>
            <a:endParaRPr lang="es-MX" sz="2000">
              <a:latin typeface="Tahoma" pitchFamily="34" charset="0"/>
            </a:endParaRPr>
          </a:p>
          <a:p>
            <a:pPr algn="just" eaLnBrk="0" hangingPunct="0">
              <a:buClr>
                <a:srgbClr val="009900"/>
              </a:buClr>
              <a:buFontTx/>
              <a:buChar char="•"/>
            </a:pPr>
            <a:r>
              <a:rPr lang="es-MX" sz="2000">
                <a:latin typeface="Tahoma" pitchFamily="34" charset="0"/>
              </a:rPr>
              <a:t> Participación en el mercado: qué porcentaje del mercado es ocupado por la empresa y cuál por la competencia  </a:t>
            </a:r>
          </a:p>
          <a:p>
            <a:pPr algn="just" eaLnBrk="0" hangingPunct="0">
              <a:buFontTx/>
              <a:buChar char="•"/>
            </a:pPr>
            <a:endParaRPr lang="es-MX" sz="2000">
              <a:latin typeface="Tahoma" pitchFamily="34" charset="0"/>
            </a:endParaRPr>
          </a:p>
          <a:p>
            <a:pPr algn="just" eaLnBrk="0" hangingPunct="0">
              <a:buClr>
                <a:srgbClr val="009900"/>
              </a:buClr>
              <a:buFontTx/>
              <a:buChar char="•"/>
            </a:pPr>
            <a:r>
              <a:rPr lang="es-MX" sz="2000">
                <a:latin typeface="Tahoma" pitchFamily="34" charset="0"/>
              </a:rPr>
              <a:t> Distribución: la cobertura de los puntos de venta</a:t>
            </a:r>
          </a:p>
          <a:p>
            <a:pPr algn="just" eaLnBrk="0" hangingPunct="0">
              <a:buFontTx/>
              <a:buChar char="•"/>
            </a:pPr>
            <a:endParaRPr lang="es-MX" sz="2000">
              <a:latin typeface="Tahoma" pitchFamily="34" charset="0"/>
            </a:endParaRPr>
          </a:p>
          <a:p>
            <a:pPr algn="just" eaLnBrk="0" hangingPunct="0">
              <a:buClr>
                <a:srgbClr val="009900"/>
              </a:buClr>
              <a:buFontTx/>
              <a:buChar char="•"/>
            </a:pPr>
            <a:r>
              <a:rPr lang="es-MX" sz="2000">
                <a:latin typeface="Tahoma" pitchFamily="34" charset="0"/>
              </a:rPr>
              <a:t> Promoción y publicidad: las actividades para lograr elevar las ventas y/o ganar la preferencia de los clientes.</a:t>
            </a:r>
          </a:p>
          <a:p>
            <a:pPr algn="just" eaLnBrk="0" hangingPunct="0">
              <a:buFontTx/>
              <a:buChar char="•"/>
            </a:pPr>
            <a:endParaRPr lang="es-MX" sz="2000">
              <a:latin typeface="Tahoma" pitchFamily="34" charset="0"/>
            </a:endParaRPr>
          </a:p>
          <a:p>
            <a:pPr algn="just" eaLnBrk="0" hangingPunct="0">
              <a:buClr>
                <a:srgbClr val="009900"/>
              </a:buClr>
              <a:buFontTx/>
              <a:buChar char="•"/>
            </a:pPr>
            <a:r>
              <a:rPr lang="es-MX" sz="2000">
                <a:latin typeface="Tahoma" pitchFamily="34" charset="0"/>
              </a:rPr>
              <a:t> Tendencias: cambio en las preferencias, gustos, exigencias, entre otras.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enriquefreire.com/images/logo_usm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pic>
        <p:nvPicPr>
          <p:cNvPr id="45059" name="Picture 3" descr="po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90600" y="457200"/>
            <a:ext cx="6934200" cy="457200"/>
          </a:xfrm>
          <a:prstGeom prst="rect">
            <a:avLst/>
          </a:prstGeom>
          <a:solidFill>
            <a:srgbClr val="EBEE6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" sz="2400" b="1">
                <a:latin typeface="Tahoma" pitchFamily="34" charset="0"/>
              </a:rPr>
              <a:t>FACTORES</a:t>
            </a:r>
            <a:r>
              <a:rPr lang="es-MX" sz="2400" b="1">
                <a:latin typeface="Tahoma" pitchFamily="34" charset="0"/>
              </a:rPr>
              <a:t> DE INTEGRACIÓN</a:t>
            </a:r>
            <a:endParaRPr lang="es-ES" sz="2400" b="1">
              <a:latin typeface="Tahoma" pitchFamily="34" charset="0"/>
            </a:endParaRPr>
          </a:p>
        </p:txBody>
      </p:sp>
      <p:sp>
        <p:nvSpPr>
          <p:cNvPr id="45063" name="Text Box 7" descr="Papel seda azul"/>
          <p:cNvSpPr txBox="1">
            <a:spLocks noChangeArrowheads="1"/>
          </p:cNvSpPr>
          <p:nvPr/>
        </p:nvSpPr>
        <p:spPr bwMode="auto">
          <a:xfrm>
            <a:off x="468313" y="990600"/>
            <a:ext cx="800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endParaRPr lang="es-ES" sz="12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 eaLnBrk="0" hangingPunct="0"/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Este grupo de factores permite conocer la vinculación productiva de la empresa con otras empresas relacionadas de las siguientes formas:</a:t>
            </a:r>
            <a:r>
              <a:rPr lang="es-MX" sz="2000">
                <a:solidFill>
                  <a:schemeClr val="tx2"/>
                </a:solidFill>
              </a:rPr>
              <a:t> </a:t>
            </a:r>
            <a:endParaRPr lang="es-ES" sz="2000">
              <a:solidFill>
                <a:schemeClr val="tx2"/>
              </a:solidFill>
            </a:endParaRPr>
          </a:p>
        </p:txBody>
      </p:sp>
      <p:grpSp>
        <p:nvGrpSpPr>
          <p:cNvPr id="45064" name="Group 8"/>
          <p:cNvGrpSpPr>
            <a:grpSpLocks/>
          </p:cNvGrpSpPr>
          <p:nvPr/>
        </p:nvGrpSpPr>
        <p:grpSpPr bwMode="auto">
          <a:xfrm>
            <a:off x="60325" y="2708275"/>
            <a:ext cx="3071813" cy="1920875"/>
            <a:chOff x="417" y="1381"/>
            <a:chExt cx="1935" cy="1210"/>
          </a:xfrm>
        </p:grpSpPr>
        <p:sp>
          <p:nvSpPr>
            <p:cNvPr id="45065" name="AutoShape 9"/>
            <p:cNvSpPr>
              <a:spLocks noChangeArrowheads="1"/>
            </p:cNvSpPr>
            <p:nvPr/>
          </p:nvSpPr>
          <p:spPr bwMode="auto">
            <a:xfrm>
              <a:off x="1676" y="1598"/>
              <a:ext cx="340" cy="802"/>
            </a:xfrm>
            <a:prstGeom prst="upDownArrow">
              <a:avLst>
                <a:gd name="adj1" fmla="val 50000"/>
                <a:gd name="adj2" fmla="val 4717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417" y="1561"/>
              <a:ext cx="126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2400" b="1">
                  <a:solidFill>
                    <a:schemeClr val="tx2"/>
                  </a:solidFill>
                  <a:latin typeface="Times New Roman" pitchFamily="18" charset="0"/>
                </a:rPr>
                <a:t>Integración vertical:</a:t>
              </a:r>
              <a:endParaRPr lang="es-ES" sz="24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1527" y="1381"/>
              <a:ext cx="7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>
                  <a:solidFill>
                    <a:schemeClr val="tx2"/>
                  </a:solidFill>
                  <a:latin typeface="Times New Roman" pitchFamily="18" charset="0"/>
                </a:rPr>
                <a:t>Clientes</a:t>
              </a:r>
              <a:endParaRPr lang="es-ES" sz="20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1429" y="2341"/>
              <a:ext cx="9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>
                  <a:solidFill>
                    <a:schemeClr val="tx2"/>
                  </a:solidFill>
                  <a:latin typeface="Times New Roman" pitchFamily="18" charset="0"/>
                </a:rPr>
                <a:t>Proveedores</a:t>
              </a:r>
              <a:endParaRPr lang="es-ES" sz="20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268538" y="5084763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>
                <a:solidFill>
                  <a:schemeClr val="tx2"/>
                </a:solidFill>
                <a:latin typeface="Times New Roman" pitchFamily="18" charset="0"/>
              </a:rPr>
              <a:t>Integración horizontal:</a:t>
            </a:r>
            <a:endParaRPr lang="es-E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auto">
          <a:xfrm>
            <a:off x="3563938" y="5678488"/>
            <a:ext cx="1676400" cy="533400"/>
          </a:xfrm>
          <a:prstGeom prst="leftRightArrow">
            <a:avLst>
              <a:gd name="adj1" fmla="val 50000"/>
              <a:gd name="adj2" fmla="val 62857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1658938" y="5602288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>
                <a:solidFill>
                  <a:schemeClr val="tx2"/>
                </a:solidFill>
                <a:latin typeface="Times New Roman" pitchFamily="18" charset="0"/>
              </a:rPr>
              <a:t>Productores complementarios</a:t>
            </a:r>
            <a:endParaRPr lang="es-ES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859338" y="5602288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>
                <a:solidFill>
                  <a:schemeClr val="tx2"/>
                </a:solidFill>
                <a:latin typeface="Times New Roman" pitchFamily="18" charset="0"/>
              </a:rPr>
              <a:t>Productores complementarios</a:t>
            </a:r>
            <a:endParaRPr lang="es-ES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4211638" y="2349500"/>
            <a:ext cx="4506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solidFill>
                  <a:schemeClr val="tx2"/>
                </a:solidFill>
                <a:latin typeface="Times New Roman" pitchFamily="18" charset="0"/>
              </a:rPr>
              <a:t>Empresas relacionadas indirectamente</a:t>
            </a:r>
            <a:endParaRPr lang="es-ES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4278313" y="4548188"/>
            <a:ext cx="4506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>
                <a:solidFill>
                  <a:schemeClr val="tx2"/>
                </a:solidFill>
                <a:latin typeface="Times New Roman" pitchFamily="18" charset="0"/>
              </a:rPr>
              <a:t>Empresas relacionadas indirectamente</a:t>
            </a:r>
            <a:endParaRPr lang="es-ES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4864100" y="3519488"/>
            <a:ext cx="352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>
                <a:solidFill>
                  <a:schemeClr val="tx2"/>
                </a:solidFill>
                <a:latin typeface="Times New Roman" pitchFamily="18" charset="0"/>
              </a:rPr>
              <a:t>Integración Diagonal</a:t>
            </a:r>
            <a:endParaRPr lang="es-E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grpSp>
        <p:nvGrpSpPr>
          <p:cNvPr id="45078" name="Group 22"/>
          <p:cNvGrpSpPr>
            <a:grpSpLocks/>
          </p:cNvGrpSpPr>
          <p:nvPr/>
        </p:nvGrpSpPr>
        <p:grpSpPr bwMode="auto">
          <a:xfrm>
            <a:off x="5651500" y="2781300"/>
            <a:ext cx="1400175" cy="1836738"/>
            <a:chOff x="3833" y="1842"/>
            <a:chExt cx="1063" cy="1566"/>
          </a:xfrm>
        </p:grpSpPr>
        <p:sp>
          <p:nvSpPr>
            <p:cNvPr id="45079" name="AutoShape 23"/>
            <p:cNvSpPr>
              <a:spLocks noChangeArrowheads="1"/>
            </p:cNvSpPr>
            <p:nvPr/>
          </p:nvSpPr>
          <p:spPr bwMode="auto">
            <a:xfrm rot="-2764362">
              <a:off x="4392" y="2040"/>
              <a:ext cx="624" cy="288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80" name="AutoShape 24"/>
            <p:cNvSpPr>
              <a:spLocks noChangeArrowheads="1"/>
            </p:cNvSpPr>
            <p:nvPr/>
          </p:nvSpPr>
          <p:spPr bwMode="auto">
            <a:xfrm rot="-7421299">
              <a:off x="3665" y="2010"/>
              <a:ext cx="624" cy="288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81" name="AutoShape 25"/>
            <p:cNvSpPr>
              <a:spLocks noChangeArrowheads="1"/>
            </p:cNvSpPr>
            <p:nvPr/>
          </p:nvSpPr>
          <p:spPr bwMode="auto">
            <a:xfrm rot="-18284052">
              <a:off x="4440" y="2952"/>
              <a:ext cx="624" cy="288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82" name="AutoShape 26"/>
            <p:cNvSpPr>
              <a:spLocks noChangeArrowheads="1"/>
            </p:cNvSpPr>
            <p:nvPr/>
          </p:nvSpPr>
          <p:spPr bwMode="auto">
            <a:xfrm rot="7769374">
              <a:off x="3672" y="2952"/>
              <a:ext cx="624" cy="288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5087" name="Group 31"/>
          <p:cNvGrpSpPr>
            <a:grpSpLocks/>
          </p:cNvGrpSpPr>
          <p:nvPr/>
        </p:nvGrpSpPr>
        <p:grpSpPr bwMode="auto">
          <a:xfrm>
            <a:off x="250825" y="2349500"/>
            <a:ext cx="8713788" cy="4248150"/>
            <a:chOff x="158" y="1434"/>
            <a:chExt cx="5489" cy="2676"/>
          </a:xfrm>
        </p:grpSpPr>
        <p:sp>
          <p:nvSpPr>
            <p:cNvPr id="45083" name="Rectangle 27"/>
            <p:cNvSpPr>
              <a:spLocks noChangeArrowheads="1"/>
            </p:cNvSpPr>
            <p:nvPr/>
          </p:nvSpPr>
          <p:spPr bwMode="auto">
            <a:xfrm>
              <a:off x="158" y="1434"/>
              <a:ext cx="5489" cy="26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45086" name="Group 30"/>
            <p:cNvGrpSpPr>
              <a:grpSpLocks/>
            </p:cNvGrpSpPr>
            <p:nvPr/>
          </p:nvGrpSpPr>
          <p:grpSpPr bwMode="auto">
            <a:xfrm>
              <a:off x="158" y="1434"/>
              <a:ext cx="5489" cy="1679"/>
              <a:chOff x="158" y="1434"/>
              <a:chExt cx="5489" cy="1679"/>
            </a:xfrm>
          </p:grpSpPr>
          <p:sp>
            <p:nvSpPr>
              <p:cNvPr id="45084" name="Rectangle 28"/>
              <p:cNvSpPr>
                <a:spLocks noChangeArrowheads="1"/>
              </p:cNvSpPr>
              <p:nvPr/>
            </p:nvSpPr>
            <p:spPr bwMode="auto">
              <a:xfrm>
                <a:off x="158" y="1434"/>
                <a:ext cx="1951" cy="16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5085" name="Rectangle 29"/>
              <p:cNvSpPr>
                <a:spLocks noChangeArrowheads="1"/>
              </p:cNvSpPr>
              <p:nvPr/>
            </p:nvSpPr>
            <p:spPr bwMode="auto">
              <a:xfrm>
                <a:off x="2109" y="1434"/>
                <a:ext cx="3538" cy="16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 autoUpdateAnimBg="0"/>
      <p:bldP spid="450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enriquefreire.com/images/logo_usm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pic>
        <p:nvPicPr>
          <p:cNvPr id="46083" name="Picture 3" descr="po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00113" y="668338"/>
            <a:ext cx="69342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" sz="2400" b="1">
                <a:solidFill>
                  <a:schemeClr val="bg1"/>
                </a:solidFill>
                <a:latin typeface="Tahoma" pitchFamily="34" charset="0"/>
              </a:rPr>
              <a:t>FACTORES</a:t>
            </a:r>
            <a:r>
              <a:rPr lang="es-MX" sz="2400" b="1">
                <a:solidFill>
                  <a:schemeClr val="bg1"/>
                </a:solidFill>
                <a:latin typeface="Tahoma" pitchFamily="34" charset="0"/>
              </a:rPr>
              <a:t> DE ESTRATEGIA EMPRESARIAL</a:t>
            </a:r>
            <a:endParaRPr lang="es-ES" sz="3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6105" name="Text Box 25" descr="Papel seda azul"/>
          <p:cNvSpPr txBox="1">
            <a:spLocks noChangeArrowheads="1"/>
          </p:cNvSpPr>
          <p:nvPr/>
        </p:nvSpPr>
        <p:spPr bwMode="auto">
          <a:xfrm>
            <a:off x="684213" y="1341438"/>
            <a:ext cx="81375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s-ES" sz="12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Es  el  integrador de los tres grupos anteriores,  analiza la estructura del mercado y la influencia de las empresas rivales.</a:t>
            </a:r>
          </a:p>
          <a:p>
            <a:pPr eaLnBrk="0" hangingPunct="0"/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Se compone por los siguientes planes: </a:t>
            </a:r>
          </a:p>
          <a:p>
            <a:pPr eaLnBrk="0" hangingPunct="0"/>
            <a:endParaRPr lang="es-MX" sz="2000">
              <a:solidFill>
                <a:schemeClr val="tx2"/>
              </a:solidFill>
              <a:latin typeface="Tahoma" pitchFamily="34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Administrativo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Financiero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Producción/operación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Marketing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Recursos Humanos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Tecnología e innovación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Jurídico</a:t>
            </a:r>
          </a:p>
          <a:p>
            <a:pPr eaLnBrk="0" hangingPunct="0">
              <a:buFont typeface="Wingdings" pitchFamily="2" charset="2"/>
              <a:buChar char="ü"/>
            </a:pPr>
            <a:endParaRPr lang="es-MX" sz="2000">
              <a:solidFill>
                <a:schemeClr val="tx2"/>
              </a:solidFill>
              <a:latin typeface="Tahoma" pitchFamily="34" charset="0"/>
            </a:endParaRPr>
          </a:p>
          <a:p>
            <a:pPr algn="just" eaLnBrk="0" hangingPunct="0"/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Con esto planes se pretende mejorar la posición de la empresa en sus distintas áreas y lograr de manera global una posición competitiva superior a sus rivales.</a:t>
            </a:r>
            <a:endParaRPr lang="es-ES" sz="200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 autoUpdateAnimBg="0"/>
      <p:bldP spid="461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enriquefreire.com/images/logo_usm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pic>
        <p:nvPicPr>
          <p:cNvPr id="48131" name="Picture 3" descr="po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971550" y="476250"/>
            <a:ext cx="6934200" cy="4572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MX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OPORTUNIDADES (condiciones fortuitas)</a:t>
            </a:r>
            <a:endParaRPr lang="es-E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8135" name="Text Box 7" descr="Papel seda azul"/>
          <p:cNvSpPr txBox="1">
            <a:spLocks noChangeArrowheads="1"/>
          </p:cNvSpPr>
          <p:nvPr/>
        </p:nvSpPr>
        <p:spPr bwMode="auto">
          <a:xfrm>
            <a:off x="755650" y="1219200"/>
            <a:ext cx="79248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s-ES" sz="12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 eaLnBrk="0" hangingPunct="0"/>
            <a:r>
              <a:rPr lang="es-ES" sz="2000">
                <a:solidFill>
                  <a:schemeClr val="tx2"/>
                </a:solidFill>
                <a:latin typeface="Tahoma" pitchFamily="34" charset="0"/>
              </a:rPr>
              <a:t>Los acontecimientos casuales también ejercen influencia sobre las ventajas competitivas. Se dice que son casuales los incidentes ajenos a una nación o sobre los cuales las empresas o el gobierno no tienen mucho control</a:t>
            </a:r>
            <a:r>
              <a:rPr lang="es-ES">
                <a:solidFill>
                  <a:schemeClr val="tx2"/>
                </a:solidFill>
                <a:latin typeface="Tahoma" pitchFamily="34" charset="0"/>
              </a:rPr>
              <a:t>.</a:t>
            </a:r>
            <a:endParaRPr lang="es-MX" sz="2000">
              <a:solidFill>
                <a:schemeClr val="tx2"/>
              </a:solidFill>
              <a:latin typeface="Tahoma" pitchFamily="34" charset="0"/>
            </a:endParaRPr>
          </a:p>
          <a:p>
            <a:pPr algn="just" eaLnBrk="0" hangingPunct="0"/>
            <a:endParaRPr lang="es-MX" sz="2000">
              <a:solidFill>
                <a:schemeClr val="tx2"/>
              </a:solidFill>
              <a:latin typeface="Tahoma" pitchFamily="34" charset="0"/>
            </a:endParaRPr>
          </a:p>
          <a:p>
            <a:pPr algn="just" eaLnBrk="0" hangingPunct="0"/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Afectan de manera lateral al Diamante de Porter.</a:t>
            </a:r>
          </a:p>
          <a:p>
            <a:pPr algn="just" eaLnBrk="0" hangingPunct="0"/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Son de carácter externo.</a:t>
            </a:r>
          </a:p>
          <a:p>
            <a:pPr algn="just" eaLnBrk="0" hangingPunct="0"/>
            <a:endParaRPr lang="es-MX" sz="2000">
              <a:solidFill>
                <a:schemeClr val="tx2"/>
              </a:solidFill>
              <a:latin typeface="Tahoma" pitchFamily="34" charset="0"/>
            </a:endParaRPr>
          </a:p>
          <a:p>
            <a:pPr algn="just" eaLnBrk="0" hangingPunct="0"/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La labor es detectarlas y aprovecharlas, si:</a:t>
            </a:r>
          </a:p>
          <a:p>
            <a:pPr algn="just" eaLnBrk="0" hangingPunct="0"/>
            <a:endParaRPr lang="es-MX" sz="2000">
              <a:solidFill>
                <a:schemeClr val="tx2"/>
              </a:solidFill>
              <a:latin typeface="Tahoma" pitchFamily="34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Si la empresa está en la posibilidad de tomarlas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Cuenta con los recursos necesarios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Tiene personal suficientemente capacitado</a:t>
            </a:r>
          </a:p>
          <a:p>
            <a:pPr algn="just" eaLnBrk="0" hangingPunct="0"/>
            <a:endParaRPr lang="es-MX" sz="2000">
              <a:solidFill>
                <a:schemeClr val="tx2"/>
              </a:solidFill>
              <a:latin typeface="Tahoma" pitchFamily="34" charset="0"/>
            </a:endParaRPr>
          </a:p>
          <a:p>
            <a:pPr algn="just" eaLnBrk="0" hangingPunct="0"/>
            <a:r>
              <a:rPr lang="es-MX" sz="2000">
                <a:solidFill>
                  <a:schemeClr val="tx2"/>
                </a:solidFill>
                <a:latin typeface="Tahoma" pitchFamily="34" charset="0"/>
              </a:rPr>
              <a:t>De lo contrario, una oportunidad no será tomada e incluso podrá en algún momento revertirse en una amenza. </a:t>
            </a:r>
          </a:p>
          <a:p>
            <a:pPr algn="just" eaLnBrk="0" hangingPunct="0"/>
            <a:endParaRPr lang="es-MX" sz="200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 autoUpdateAnimBg="0"/>
      <p:bldP spid="481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enriquefreire.com/images/logo_usm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pic>
        <p:nvPicPr>
          <p:cNvPr id="49155" name="Picture 3" descr="po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971550" y="476250"/>
            <a:ext cx="6934200" cy="701675"/>
          </a:xfrm>
          <a:prstGeom prst="rect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MX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APOYOS INSTITUCIONALES Y/O PÚBLICOS </a:t>
            </a:r>
          </a:p>
          <a:p>
            <a:pPr algn="ctr" eaLnBrk="0" hangingPunct="0"/>
            <a:r>
              <a:rPr lang="es-MX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(Rol del Estado)</a:t>
            </a:r>
            <a:endParaRPr lang="es-E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39750" y="1484313"/>
            <a:ext cx="82073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>
                <a:latin typeface="Tahoma" pitchFamily="34" charset="0"/>
              </a:rPr>
              <a:t>A este elemento se le otorga gran importancia debido al poder que tiene el estado de influir sobre el diamante a través de leyes, normas y políticas, lo cual afecta a cada uno de los determinantes de la competitividad </a:t>
            </a:r>
            <a:endParaRPr lang="es-MX" sz="2000">
              <a:latin typeface="Tahoma" pitchFamily="34" charset="0"/>
            </a:endParaRPr>
          </a:p>
          <a:p>
            <a:endParaRPr lang="es-MX" sz="2000">
              <a:latin typeface="Tahoma" pitchFamily="34" charset="0"/>
            </a:endParaRPr>
          </a:p>
          <a:p>
            <a:r>
              <a:rPr lang="es-MX" sz="2000">
                <a:latin typeface="Tahoma" pitchFamily="34" charset="0"/>
              </a:rPr>
              <a:t>Se conforma por el conjunto de instituciones privadas y públicas que dotan de apoyos diversos a las empresas.</a:t>
            </a:r>
          </a:p>
          <a:p>
            <a:endParaRPr lang="es-MX" sz="2000">
              <a:latin typeface="Tahoma" pitchFamily="34" charset="0"/>
            </a:endParaRPr>
          </a:p>
          <a:p>
            <a:r>
              <a:rPr lang="es-MX" sz="2000">
                <a:latin typeface="Tahoma" pitchFamily="34" charset="0"/>
              </a:rPr>
              <a:t>Los apoyos son:                        Financieros</a:t>
            </a:r>
          </a:p>
          <a:p>
            <a:r>
              <a:rPr lang="es-MX" sz="2000">
                <a:latin typeface="Tahoma" pitchFamily="34" charset="0"/>
              </a:rPr>
              <a:t>				Técnicos</a:t>
            </a:r>
          </a:p>
          <a:p>
            <a:r>
              <a:rPr lang="es-MX" sz="2000">
                <a:latin typeface="Tahoma" pitchFamily="34" charset="0"/>
              </a:rPr>
              <a:t>				Capacitación</a:t>
            </a:r>
          </a:p>
          <a:p>
            <a:r>
              <a:rPr lang="es-MX" sz="2000">
                <a:latin typeface="Tahoma" pitchFamily="34" charset="0"/>
              </a:rPr>
              <a:t>				Certificación</a:t>
            </a:r>
          </a:p>
          <a:p>
            <a:r>
              <a:rPr lang="es-MX" sz="2000">
                <a:latin typeface="Tahoma" pitchFamily="34" charset="0"/>
              </a:rPr>
              <a:t>				Científicos y Tecnológicos</a:t>
            </a:r>
          </a:p>
          <a:p>
            <a:r>
              <a:rPr lang="es-MX" sz="2000"/>
              <a:t>				</a:t>
            </a:r>
            <a:r>
              <a:rPr lang="es-MX" sz="2000">
                <a:latin typeface="Tahoma" pitchFamily="34" charset="0"/>
              </a:rPr>
              <a:t>Certidumbre jurídica y económica</a:t>
            </a:r>
          </a:p>
          <a:p>
            <a:endParaRPr lang="es-MX" sz="2000">
              <a:latin typeface="Tahoma" pitchFamily="34" charset="0"/>
            </a:endParaRPr>
          </a:p>
          <a:p>
            <a:r>
              <a:rPr lang="es-MX" sz="2000">
                <a:latin typeface="Tahoma" pitchFamily="34" charset="0"/>
              </a:rPr>
              <a:t> 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2627313" y="4005263"/>
            <a:ext cx="1296987" cy="288925"/>
          </a:xfrm>
          <a:prstGeom prst="rightArrow">
            <a:avLst>
              <a:gd name="adj1" fmla="val 50000"/>
              <a:gd name="adj2" fmla="val 112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www.enriquefreire.com/images/logo_usm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pic>
        <p:nvPicPr>
          <p:cNvPr id="52227" name="Picture 3" descr="po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11188" y="684213"/>
            <a:ext cx="7561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2000" b="1">
                <a:solidFill>
                  <a:schemeClr val="accent1"/>
                </a:solidFill>
                <a:latin typeface="Tahoma" pitchFamily="34" charset="0"/>
              </a:rPr>
              <a:t>¿Cómo aplicar el Diamante de Porter en Países Subdesarrollados para hacerlos mas Competitivos?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468313" y="1617663"/>
            <a:ext cx="80645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>
                <a:solidFill>
                  <a:schemeClr val="tx2"/>
                </a:solidFill>
                <a:latin typeface="Tahoma" pitchFamily="34" charset="0"/>
              </a:rPr>
              <a:t>Uno de los planteamientos más importantes, se basa en como aplicar el diamante de competitividad en aquellas zonas donde la pobreza y por ende, el subdesarrollo es evidente. </a:t>
            </a:r>
          </a:p>
          <a:p>
            <a:pPr algn="just"/>
            <a:endParaRPr lang="es-ES">
              <a:solidFill>
                <a:schemeClr val="tx2"/>
              </a:solidFill>
              <a:latin typeface="Tahoma" pitchFamily="34" charset="0"/>
            </a:endParaRPr>
          </a:p>
          <a:p>
            <a:pPr algn="just"/>
            <a:r>
              <a:rPr lang="es-ES">
                <a:solidFill>
                  <a:schemeClr val="tx2"/>
                </a:solidFill>
                <a:latin typeface="Tahoma" pitchFamily="34" charset="0"/>
              </a:rPr>
              <a:t>Existen cinco patrones, que si se</a:t>
            </a:r>
            <a:r>
              <a:rPr lang="es-ES" sz="160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s-ES">
                <a:solidFill>
                  <a:schemeClr val="tx2"/>
                </a:solidFill>
                <a:latin typeface="Tahoma" pitchFamily="34" charset="0"/>
              </a:rPr>
              <a:t>logran cambiar, permitirán incrementar la competitividad de las empresas locales en Centroamérica</a:t>
            </a:r>
            <a:r>
              <a:rPr lang="es-ES" sz="1600">
                <a:solidFill>
                  <a:schemeClr val="tx2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54063" y="3660775"/>
            <a:ext cx="72739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2400">
                <a:latin typeface="Tahoma" pitchFamily="34" charset="0"/>
              </a:rPr>
              <a:t> La Demanda en Recurso Básicos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2400">
                <a:latin typeface="Tahoma" pitchFamily="34" charset="0"/>
              </a:rPr>
              <a:t> Distanciamiento de Consumidores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2400">
                <a:latin typeface="Tahoma" pitchFamily="34" charset="0"/>
              </a:rPr>
              <a:t> Inadecuada Integración hacia delante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2400">
                <a:latin typeface="Tahoma" pitchFamily="34" charset="0"/>
              </a:rPr>
              <a:t> Falta de Cooperación de la Industria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2400">
                <a:latin typeface="Tahoma" pitchFamily="34" charset="0"/>
              </a:rPr>
              <a:t> Cooperación y Competitividad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8919" name="Picture 7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827088" y="260350"/>
            <a:ext cx="7273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2400" b="1">
                <a:solidFill>
                  <a:schemeClr val="bg1"/>
                </a:solidFill>
                <a:latin typeface="Tahoma" pitchFamily="34" charset="0"/>
              </a:rPr>
              <a:t>Posiciones de otros Autores con relación y en </a:t>
            </a:r>
            <a:r>
              <a:rPr lang="es-E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Comparación</a:t>
            </a:r>
            <a:r>
              <a:rPr lang="es-ES" sz="2400" b="1">
                <a:solidFill>
                  <a:schemeClr val="bg1"/>
                </a:solidFill>
                <a:latin typeface="Tahoma" pitchFamily="34" charset="0"/>
              </a:rPr>
              <a:t> a la Teoría de Porter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39750" y="1196975"/>
            <a:ext cx="532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s-ES">
                <a:solidFill>
                  <a:schemeClr val="hlink"/>
                </a:solidFill>
                <a:latin typeface="Tahoma" pitchFamily="34" charset="0"/>
              </a:rPr>
              <a:t> David Yoffie – Profesor Escuela Harvard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900113" y="1628775"/>
            <a:ext cx="75596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>
                <a:latin typeface="Tahoma" pitchFamily="34" charset="0"/>
              </a:rPr>
              <a:t> El Modelo tiene vigencia bajo ciertas condiciones del Mercado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>
                <a:latin typeface="Tahoma" pitchFamily="34" charset="0"/>
              </a:rPr>
              <a:t> Las Empresas compiten entre sì y cada una representa una porción pequeña del mercado.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>
                <a:latin typeface="Tahoma" pitchFamily="34" charset="0"/>
              </a:rPr>
              <a:t> La influencia del Gobierno es Nula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539750" y="3141663"/>
            <a:ext cx="532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s-ES" sz="200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s-ES">
                <a:solidFill>
                  <a:schemeClr val="hlink"/>
                </a:solidFill>
                <a:latin typeface="Tahoma" pitchFamily="34" charset="0"/>
              </a:rPr>
              <a:t>Esser, Hillebrand, Messner y Meyer-Stamer</a:t>
            </a:r>
            <a:endParaRPr lang="es-ES" sz="200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900113" y="3573463"/>
            <a:ext cx="770413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>
                <a:latin typeface="Tahoma" pitchFamily="34" charset="0"/>
              </a:rPr>
              <a:t> Sostienen que la competitividad requiere incluir niveles analíticos macro y micro.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>
                <a:latin typeface="Tahoma" pitchFamily="34" charset="0"/>
              </a:rPr>
              <a:t> La competitividad no surge espontáneamente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>
                <a:latin typeface="Tahoma" pitchFamily="34" charset="0"/>
              </a:rPr>
              <a:t> No basta con el análisis de los cuatros aspectos bàsicos que determinan las ventajas competitivas de las empresas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39750" y="5445125"/>
            <a:ext cx="532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s-ES">
                <a:solidFill>
                  <a:schemeClr val="hlink"/>
                </a:solidFill>
                <a:latin typeface="Tahoma" pitchFamily="34" charset="0"/>
              </a:rPr>
              <a:t> Hafsi – Profesor Escuela Montreal Cánada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971550" y="5876925"/>
            <a:ext cx="7740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>
                <a:latin typeface="Tahoma" pitchFamily="34" charset="0"/>
              </a:rPr>
              <a:t> Asegura que el diamante real de porter sòlo se ha podido desarrollar en unos cuantos países del Mundo, Que hay empresas q no cuentan con este diamante y son altamente competitivas a nivel Internacional.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6874" name="Picture 10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403350" y="333375"/>
            <a:ext cx="6048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chemeClr val="accent1"/>
                </a:solidFill>
              </a:rPr>
              <a:t>Aplicación del Diamante de Porter en el Sector Lácteo Venezolano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539750" y="1412875"/>
            <a:ext cx="79930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>
                <a:latin typeface="Tahoma" pitchFamily="34" charset="0"/>
              </a:rPr>
              <a:t>Se entiende por sector industrial de la leche, el conjunto conformado por los competidores actuales, competidores potenciales, proveedores, compradores y productos sustitutos de la leche. 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23850" y="2349500"/>
            <a:ext cx="8569325" cy="345598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2411413" y="2349500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4643438" y="2349500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6732588" y="2349500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68313" y="2420938"/>
            <a:ext cx="1800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 u="sng">
                <a:solidFill>
                  <a:schemeClr val="bg1"/>
                </a:solidFill>
                <a:latin typeface="Tahoma" pitchFamily="34" charset="0"/>
              </a:rPr>
              <a:t>Condiciones Factores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23850" y="2781300"/>
            <a:ext cx="2160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Bajo nivel calificación del trabajador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Mano de Obra Colombiana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Bajo nivel capacitación del personal limita uso tecnología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Deterioro del Salario ocasionas escasez de personal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endParaRPr lang="es-E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555875" y="2420938"/>
            <a:ext cx="194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 u="sng">
                <a:solidFill>
                  <a:schemeClr val="bg1"/>
                </a:solidFill>
                <a:latin typeface="Tahoma" pitchFamily="34" charset="0"/>
              </a:rPr>
              <a:t>Condiciones  Demanda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555875" y="2749550"/>
            <a:ext cx="216058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Venezuela importa productos Lácteos, existe cierta exportación de leche condensada, leche de larga duración.</a:t>
            </a:r>
          </a:p>
          <a:p>
            <a:pPr>
              <a:spcBef>
                <a:spcPct val="50000"/>
              </a:spcBef>
              <a:buClr>
                <a:schemeClr val="accent1"/>
              </a:buClr>
            </a:pPr>
            <a:endParaRPr lang="es-ES" sz="1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4643438" y="2420938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 u="sng">
                <a:solidFill>
                  <a:schemeClr val="bg1"/>
                </a:solidFill>
                <a:latin typeface="Tahoma" pitchFamily="34" charset="0"/>
              </a:rPr>
              <a:t>Industrias relacionadas y de Apoyo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4643438" y="2852738"/>
            <a:ext cx="2160587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Centros Inseminación Artificial :Bull Semen y Viateca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Comercializdores de Maquinarias : Ferrelago, Ford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Fabricantes de Hojalata para Leche en Polvo : Dominguez &amp; CIA y Envases Vezolanos.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Proveedoras de Maquinarias y Material Envasado : Tetra Pack, Envases Internacionales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050" y="242093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 u="sng">
                <a:solidFill>
                  <a:schemeClr val="bg1"/>
                </a:solidFill>
                <a:latin typeface="Tahoma" pitchFamily="34" charset="0"/>
              </a:rPr>
              <a:t>Estrategia y  Rivalidad de Empresas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6804025" y="2924175"/>
            <a:ext cx="21605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Liberación de precios y Disminución de Aranceles las Empresas compiten con empresas extranjeras.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Elevada diversificación de productos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>
                <a:solidFill>
                  <a:schemeClr val="bg1"/>
                </a:solidFill>
                <a:latin typeface="Tahoma" pitchFamily="34" charset="0"/>
              </a:rPr>
              <a:t> Alta creatividad en el sector  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4068763" y="6029325"/>
            <a:ext cx="48244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s-ES" sz="1200" b="1">
                <a:latin typeface="Tahoma" pitchFamily="34" charset="0"/>
              </a:rPr>
              <a:t> El gobierno ha ejercido influencia importante como parte de sus programas sociales : Leche para el ámbito escolar y las mujeres embarazadas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50184" name="Picture 8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476375" y="404813"/>
            <a:ext cx="5832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>
                <a:solidFill>
                  <a:schemeClr val="accent1"/>
                </a:solidFill>
                <a:latin typeface="Tahoma" pitchFamily="34" charset="0"/>
              </a:rPr>
              <a:t>Conclusiones</a:t>
            </a:r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95288" y="1295400"/>
            <a:ext cx="8497887" cy="53022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es-MX" sz="2400">
                <a:latin typeface="Tahoma" pitchFamily="34" charset="0"/>
              </a:rPr>
              <a:t>La competitividad es un concepto clave en la realidad económica y social de un país en la actualidad.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endParaRPr lang="es-MX" sz="2400"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es-MX" sz="2400">
                <a:latin typeface="Tahoma" pitchFamily="34" charset="0"/>
              </a:rPr>
              <a:t>Su importancia radica en que es cada vez más exigida para las personas,  empresas y naciones.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endParaRPr lang="es-MX" sz="2400"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es-MX" sz="2400">
                <a:latin typeface="Tahoma" pitchFamily="34" charset="0"/>
              </a:rPr>
              <a:t> Se construye desde el mismo individuo; si este es competitivo, las organizaciones en las que participe serán competitivas y así sucesivamente.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endParaRPr lang="es-MX" sz="2400"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es-MX" sz="2400">
                <a:latin typeface="Tahoma" pitchFamily="34" charset="0"/>
              </a:rPr>
              <a:t>El conocimiento de este concepto y otros relacionados es imprescindible en la formación de cualquier profesional, pues estará sujeto a éste de alguna forma.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554288" y="1773238"/>
            <a:ext cx="58340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 sz="2400" b="1">
                <a:latin typeface="Garamond" pitchFamily="18" charset="0"/>
              </a:rPr>
              <a:t>Hacer siempre lo que quieren los clientes es un gran error. </a:t>
            </a:r>
          </a:p>
          <a:p>
            <a:pPr algn="just"/>
            <a:r>
              <a:rPr lang="es-ES" sz="2400" b="1">
                <a:latin typeface="Garamond" pitchFamily="18" charset="0"/>
              </a:rPr>
              <a:t>La estrategia de la empresa consiste en identificar las necesidades especificas de aquel segmento de clientes que quieren</a:t>
            </a:r>
            <a:r>
              <a:rPr lang="es-ES" sz="2400" b="1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s-ES" sz="2400" b="1">
                <a:latin typeface="Garamond" pitchFamily="18" charset="0"/>
              </a:rPr>
              <a:t>satisfacer,</a:t>
            </a:r>
            <a:r>
              <a:rPr lang="es-ES" sz="2400" b="1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s-ES" sz="2400" b="1">
                <a:solidFill>
                  <a:schemeClr val="hlink"/>
                </a:solidFill>
                <a:latin typeface="Garamond" pitchFamily="18" charset="0"/>
              </a:rPr>
              <a:t>y el resto que se aguante porque</a:t>
            </a:r>
            <a:r>
              <a:rPr lang="es-ES" sz="2400" b="1">
                <a:solidFill>
                  <a:schemeClr val="bg1"/>
                </a:solidFill>
                <a:latin typeface="Garamond" pitchFamily="18" charset="0"/>
              </a:rPr>
              <a:t>, </a:t>
            </a:r>
            <a:r>
              <a:rPr lang="es-ES" sz="2400" b="1">
                <a:latin typeface="Garamond" pitchFamily="18" charset="0"/>
              </a:rPr>
              <a:t>si intentamos tener contentos a todos,</a:t>
            </a:r>
            <a:r>
              <a:rPr lang="es-ES" sz="2400" b="1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s-ES" sz="2400" b="1" u="sng">
                <a:solidFill>
                  <a:srgbClr val="FF3300"/>
                </a:solidFill>
                <a:latin typeface="Garamond" pitchFamily="18" charset="0"/>
              </a:rPr>
              <a:t>nos quedamos sin Estrategia</a:t>
            </a:r>
            <a:r>
              <a:rPr lang="es-ES" sz="2400" b="1">
                <a:solidFill>
                  <a:srgbClr val="FF3300"/>
                </a:solidFill>
                <a:latin typeface="Garamond" pitchFamily="18" charset="0"/>
              </a:rPr>
              <a:t>”</a:t>
            </a:r>
          </a:p>
          <a:p>
            <a:pPr algn="just"/>
            <a:r>
              <a:rPr lang="es-ES_tradnl" sz="2400" b="1" i="1">
                <a:solidFill>
                  <a:schemeClr val="bg1"/>
                </a:solidFill>
                <a:latin typeface="Garamond" pitchFamily="18" charset="0"/>
              </a:rPr>
              <a:t>					</a:t>
            </a:r>
          </a:p>
          <a:p>
            <a:pPr algn="just"/>
            <a:r>
              <a:rPr lang="es-ES_tradnl" sz="2400" b="1" i="1">
                <a:solidFill>
                  <a:schemeClr val="bg1"/>
                </a:solidFill>
                <a:latin typeface="Garamond" pitchFamily="18" charset="0"/>
              </a:rPr>
              <a:t>					</a:t>
            </a:r>
            <a:endParaRPr lang="es-ES" sz="2400" b="1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6443663" y="5300663"/>
            <a:ext cx="21510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Michael Porter</a:t>
            </a:r>
            <a:br>
              <a:rPr lang="es-ES" sz="2400" i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s-ES" sz="24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07" name="Picture 7" descr="dibupareja_162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2133600"/>
            <a:ext cx="2016125" cy="2016125"/>
          </a:xfrm>
          <a:prstGeom prst="rect">
            <a:avLst/>
          </a:prstGeom>
          <a:noFill/>
        </p:spPr>
      </p:pic>
      <p:pic>
        <p:nvPicPr>
          <p:cNvPr id="51208" name="Picture 8" descr="http://www.enriquefreire.com/images/logo_usm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95288" y="1052513"/>
            <a:ext cx="8135937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Ø"/>
            </a:pPr>
            <a:r>
              <a:rPr lang="es-ES"/>
              <a:t>Es el Profesor de la cátedra de Administración de Negocios en la Escuela de Harvard y una destacada autoridad en estrategia competitiva y en competitividad internacional.</a:t>
            </a:r>
          </a:p>
          <a:p>
            <a:pPr algn="just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Ø"/>
            </a:pPr>
            <a:r>
              <a:rPr lang="es-ES"/>
              <a:t> Autor de 16 libros y más de 60 artículos</a:t>
            </a:r>
          </a:p>
          <a:p>
            <a:pPr algn="just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Ø"/>
            </a:pPr>
            <a:r>
              <a:rPr lang="es-ES"/>
              <a:t> Su libro </a:t>
            </a:r>
            <a:r>
              <a:rPr lang="es-ES" b="1" i="1"/>
              <a:t>Estrategia Competitiva</a:t>
            </a:r>
            <a:r>
              <a:rPr lang="es-ES" i="1"/>
              <a:t>: </a:t>
            </a:r>
            <a:r>
              <a:rPr lang="es-ES" b="1" i="1"/>
              <a:t>Técnicas para analizar Industrias y Competidores</a:t>
            </a:r>
            <a:r>
              <a:rPr lang="es-ES"/>
              <a:t>, publicado en 1980, ha sido reeditado 53 veces y traducido a </a:t>
            </a:r>
            <a:r>
              <a:rPr lang="es-ES" b="1"/>
              <a:t>17 idiomas. </a:t>
            </a:r>
          </a:p>
          <a:p>
            <a:pPr algn="just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Ø"/>
            </a:pPr>
            <a:r>
              <a:rPr lang="es-ES" b="1"/>
              <a:t> El Libro Ventaja</a:t>
            </a:r>
            <a:r>
              <a:rPr lang="es-ES"/>
              <a:t> </a:t>
            </a:r>
            <a:r>
              <a:rPr lang="es-ES" b="1" i="1"/>
              <a:t>Competitiva: Crear y mantener un Desempeño Superior </a:t>
            </a:r>
            <a:r>
              <a:rPr lang="es-ES"/>
              <a:t>publicado en 1985 ha sido reimpreso 32 veces</a:t>
            </a:r>
          </a:p>
          <a:p>
            <a:pPr algn="just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Ø"/>
            </a:pPr>
            <a:r>
              <a:rPr lang="es-ES"/>
              <a:t>  Su libro </a:t>
            </a:r>
            <a:r>
              <a:rPr lang="es-ES" b="1" i="1"/>
              <a:t>A cerca de la Competencia</a:t>
            </a:r>
            <a:r>
              <a:rPr lang="es-ES"/>
              <a:t> publicado en  1998 incluye 11 artículos publicados en la Revista Harvard Business Review, así como 2 artículos nuevos </a:t>
            </a:r>
            <a:r>
              <a:rPr lang="es-ES" b="1" i="1"/>
              <a:t>Los Conglomerados y La Competencia entre</a:t>
            </a:r>
            <a:r>
              <a:rPr lang="es-ES"/>
              <a:t> </a:t>
            </a:r>
            <a:r>
              <a:rPr lang="es-ES" b="1" i="1"/>
              <a:t>Localidades</a:t>
            </a:r>
            <a:r>
              <a:rPr lang="es-ES"/>
              <a:t>.</a:t>
            </a:r>
          </a:p>
          <a:p>
            <a:pPr algn="just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Ø"/>
            </a:pPr>
            <a:r>
              <a:rPr lang="es-ES"/>
              <a:t> El libro que el profesor Porter publicó en 1990</a:t>
            </a:r>
            <a:r>
              <a:rPr lang="es-ES" b="1"/>
              <a:t>, La Ventaja Competitiva de las</a:t>
            </a:r>
            <a:r>
              <a:rPr lang="es-ES"/>
              <a:t> </a:t>
            </a:r>
            <a:r>
              <a:rPr lang="es-ES" b="1"/>
              <a:t>Naciones</a:t>
            </a:r>
            <a:r>
              <a:rPr lang="es-ES"/>
              <a:t>, desarrolló una nueva teoría que ha guiado la política económica en muchas partes del mundo, sobre </a:t>
            </a:r>
            <a:r>
              <a:rPr lang="es-ES" b="1"/>
              <a:t>como compiten las naciones</a:t>
            </a:r>
            <a:r>
              <a:rPr lang="es-ES"/>
              <a:t>, las provincias y las regiones y </a:t>
            </a:r>
            <a:r>
              <a:rPr lang="es-ES" b="1"/>
              <a:t>cuáles son las fuentes de su prosperidad económica</a:t>
            </a:r>
            <a:r>
              <a:rPr lang="es-ES"/>
              <a:t>. </a:t>
            </a:r>
          </a:p>
          <a:p>
            <a:pPr algn="just"/>
            <a:r>
              <a:rPr lang="es-ES"/>
              <a:t>	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900113" y="1773238"/>
            <a:ext cx="7775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042988" y="450850"/>
            <a:ext cx="4392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Michael E. Porter</a:t>
            </a:r>
          </a:p>
        </p:txBody>
      </p:sp>
      <p:pic>
        <p:nvPicPr>
          <p:cNvPr id="24592" name="Picture 16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71550" y="307975"/>
            <a:ext cx="4464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s-ES" sz="2400" b="1"/>
              <a:t>Teoría de Michael Porter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4925" y="1243013"/>
            <a:ext cx="51133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latin typeface="Tahoma" pitchFamily="34" charset="0"/>
              </a:rPr>
              <a:t>¿ QUE ES COMPETITIVIDAD?</a:t>
            </a:r>
            <a:endParaRPr lang="es-ES" sz="2000" b="1">
              <a:latin typeface="Tahoma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797550" y="946150"/>
            <a:ext cx="215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Su definición implica varios elementos :</a:t>
            </a:r>
            <a:endParaRPr lang="es-ES" sz="2400">
              <a:latin typeface="Tahoma" pitchFamily="34" charset="0"/>
            </a:endParaRPr>
          </a:p>
        </p:txBody>
      </p:sp>
      <p:grpSp>
        <p:nvGrpSpPr>
          <p:cNvPr id="25612" name="Group 12"/>
          <p:cNvGrpSpPr>
            <a:grpSpLocks/>
          </p:cNvGrpSpPr>
          <p:nvPr/>
        </p:nvGrpSpPr>
        <p:grpSpPr bwMode="auto">
          <a:xfrm>
            <a:off x="250825" y="2276475"/>
            <a:ext cx="8229600" cy="4108450"/>
            <a:chOff x="144" y="1056"/>
            <a:chExt cx="5184" cy="2588"/>
          </a:xfrm>
        </p:grpSpPr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144" y="1056"/>
              <a:ext cx="5184" cy="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s-MX" sz="2400">
                  <a:latin typeface="Tahoma" pitchFamily="34" charset="0"/>
                </a:rPr>
                <a:t> Capacidad de </a:t>
              </a:r>
              <a:r>
                <a:rPr lang="es-MX" sz="2400" b="1">
                  <a:latin typeface="Tahoma" pitchFamily="34" charset="0"/>
                </a:rPr>
                <a:t>“Competir”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Char char="Ø"/>
              </a:pPr>
              <a:r>
                <a:rPr lang="es-MX" sz="2400">
                  <a:latin typeface="Tahoma" pitchFamily="34" charset="0"/>
                </a:rPr>
                <a:t>Etimológicamente:          “Le compete”, “le incumbe”, “le </a:t>
              </a:r>
              <a:r>
                <a:rPr lang="es-MX" sz="2400" b="1" u="sng">
                  <a:latin typeface="Tahoma" pitchFamily="34" charset="0"/>
                </a:rPr>
                <a:t>COMPETERE</a:t>
              </a:r>
              <a:r>
                <a:rPr lang="es-MX" sz="2400">
                  <a:latin typeface="Tahoma" pitchFamily="34" charset="0"/>
                </a:rPr>
                <a:t> 		corresponde”, “Responsable de”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None/>
              </a:pPr>
              <a:r>
                <a:rPr lang="es-MX" sz="2400">
                  <a:latin typeface="Tahoma" pitchFamily="34" charset="0"/>
                </a:rPr>
                <a:t>                                       Competir            “Rivalizar”, 				“Luchar”, “combatir”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None/>
              </a:pPr>
              <a:r>
                <a:rPr lang="es-MX" sz="2400">
                  <a:latin typeface="Tahoma" pitchFamily="34" charset="0"/>
                </a:rPr>
                <a:t>                                       Comparación : Criterios de 				referencia para medir su 					capacidad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None/>
              </a:pPr>
              <a:r>
                <a:rPr lang="es-MX" sz="2400">
                  <a:latin typeface="Tahoma" pitchFamily="34" charset="0"/>
                </a:rPr>
                <a:t>                                                 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25614" name="AutoShape 14"/>
            <p:cNvSpPr>
              <a:spLocks noChangeArrowheads="1"/>
            </p:cNvSpPr>
            <p:nvPr/>
          </p:nvSpPr>
          <p:spPr bwMode="auto">
            <a:xfrm>
              <a:off x="3408" y="2112"/>
              <a:ext cx="384" cy="48"/>
            </a:xfrm>
            <a:prstGeom prst="rightArrow">
              <a:avLst>
                <a:gd name="adj1" fmla="val 50000"/>
                <a:gd name="adj2" fmla="val 200000"/>
              </a:avLst>
            </a:prstGeom>
            <a:solidFill>
              <a:srgbClr val="E4121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615" name="AutoShape 15"/>
            <p:cNvSpPr>
              <a:spLocks/>
            </p:cNvSpPr>
            <p:nvPr/>
          </p:nvSpPr>
          <p:spPr bwMode="auto">
            <a:xfrm>
              <a:off x="1968" y="1344"/>
              <a:ext cx="384" cy="1872"/>
            </a:xfrm>
            <a:prstGeom prst="leftBrace">
              <a:avLst>
                <a:gd name="adj1" fmla="val 40625"/>
                <a:gd name="adj2" fmla="val 5063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4067175" y="1341438"/>
            <a:ext cx="1584325" cy="215900"/>
          </a:xfrm>
          <a:prstGeom prst="rightArrow">
            <a:avLst>
              <a:gd name="adj1" fmla="val 50000"/>
              <a:gd name="adj2" fmla="val 1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25618" name="Picture 18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250825" y="23622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En Término Económico</a:t>
            </a:r>
            <a:endParaRPr lang="es-ES" sz="2400">
              <a:latin typeface="Tahoma" pitchFamily="34" charset="0"/>
            </a:endParaRPr>
          </a:p>
        </p:txBody>
      </p:sp>
      <p:grpSp>
        <p:nvGrpSpPr>
          <p:cNvPr id="40975" name="Group 15"/>
          <p:cNvGrpSpPr>
            <a:grpSpLocks/>
          </p:cNvGrpSpPr>
          <p:nvPr/>
        </p:nvGrpSpPr>
        <p:grpSpPr bwMode="auto">
          <a:xfrm>
            <a:off x="2627313" y="304800"/>
            <a:ext cx="4953000" cy="4473575"/>
            <a:chOff x="2400" y="192"/>
            <a:chExt cx="3120" cy="2818"/>
          </a:xfrm>
        </p:grpSpPr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2400" y="192"/>
              <a:ext cx="3120" cy="2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FontTx/>
                <a:buChar char="•"/>
              </a:pPr>
              <a:r>
                <a:rPr lang="es-MX" sz="2400">
                  <a:latin typeface="Tahoma" pitchFamily="34" charset="0"/>
                </a:rPr>
                <a:t> Describe la fortaleza económica de los países.</a:t>
              </a:r>
            </a:p>
            <a:p>
              <a:pPr algn="just">
                <a:spcBef>
                  <a:spcPct val="50000"/>
                </a:spcBef>
                <a:buFontTx/>
                <a:buChar char="•"/>
              </a:pPr>
              <a:r>
                <a:rPr lang="es-MX" sz="2400">
                  <a:latin typeface="Tahoma" pitchFamily="34" charset="0"/>
                </a:rPr>
                <a:t>Describe la </a:t>
              </a:r>
              <a:r>
                <a:rPr lang="es-MX" sz="2400" b="1">
                  <a:latin typeface="Tahoma" pitchFamily="34" charset="0"/>
                </a:rPr>
                <a:t>posición</a:t>
              </a:r>
              <a:r>
                <a:rPr lang="es-MX" sz="2400">
                  <a:latin typeface="Tahoma" pitchFamily="34" charset="0"/>
                </a:rPr>
                <a:t> de cierta empresa respecto a sus rivales en el mercado</a:t>
              </a:r>
            </a:p>
            <a:p>
              <a:pPr algn="just">
                <a:spcBef>
                  <a:spcPct val="50000"/>
                </a:spcBef>
                <a:buFontTx/>
                <a:buChar char="•"/>
              </a:pPr>
              <a:r>
                <a:rPr lang="es-MX" sz="2400">
                  <a:latin typeface="Tahoma" pitchFamily="34" charset="0"/>
                </a:rPr>
                <a:t>Mide el desempeño del conjunto de factores que dotan de: </a:t>
              </a:r>
            </a:p>
            <a:p>
              <a:pPr algn="just">
                <a:spcBef>
                  <a:spcPct val="50000"/>
                </a:spcBef>
                <a:buFontTx/>
                <a:buChar char="•"/>
              </a:pPr>
              <a:endParaRPr lang="es-MX" sz="2400">
                <a:latin typeface="Tahoma" pitchFamily="34" charset="0"/>
              </a:endParaRPr>
            </a:p>
            <a:p>
              <a:pPr algn="just">
                <a:spcBef>
                  <a:spcPct val="50000"/>
                </a:spcBef>
                <a:buFontTx/>
                <a:buChar char="•"/>
              </a:pPr>
              <a:r>
                <a:rPr lang="es-MX" sz="2400">
                  <a:latin typeface="Tahoma" pitchFamily="34" charset="0"/>
                </a:rPr>
                <a:t>Uso de indicadores nacionales e Internacionales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40977" name="Text Box 17"/>
            <p:cNvSpPr txBox="1">
              <a:spLocks noChangeArrowheads="1"/>
            </p:cNvSpPr>
            <p:nvPr/>
          </p:nvSpPr>
          <p:spPr bwMode="auto">
            <a:xfrm>
              <a:off x="2784" y="2016"/>
              <a:ext cx="216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MX" sz="2400">
                  <a:solidFill>
                    <a:schemeClr val="bg1"/>
                  </a:solidFill>
                  <a:latin typeface="Tahoma" pitchFamily="34" charset="0"/>
                  <a:hlinkClick r:id="" action="ppaction://noaction"/>
                </a:rPr>
                <a:t>“Ventaja Competitiva”</a:t>
              </a:r>
              <a:endParaRPr lang="es-MX" sz="2400">
                <a:solidFill>
                  <a:schemeClr val="bg1"/>
                </a:solidFill>
                <a:latin typeface="Tahoma" pitchFamily="34" charset="0"/>
              </a:endParaRPr>
            </a:p>
            <a:p>
              <a:pPr>
                <a:spcBef>
                  <a:spcPct val="50000"/>
                </a:spcBef>
              </a:pPr>
              <a:endParaRPr lang="es-E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40979" name="AutoShape 19"/>
          <p:cNvSpPr>
            <a:spLocks/>
          </p:cNvSpPr>
          <p:nvPr/>
        </p:nvSpPr>
        <p:spPr bwMode="auto">
          <a:xfrm>
            <a:off x="2195513" y="404813"/>
            <a:ext cx="457200" cy="4419600"/>
          </a:xfrm>
          <a:prstGeom prst="leftBrace">
            <a:avLst>
              <a:gd name="adj1" fmla="val 8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179388" y="4824413"/>
            <a:ext cx="8077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Actualmente es un concepto clave en el proceso de globalización en un escenario económico donde la rivalidad de las empresas es mayor y la lucha por los mercados es intensa, basada en el uso de la tecnología  en continua innovación</a:t>
            </a:r>
            <a:endParaRPr lang="es-ES" sz="2400">
              <a:latin typeface="Tahoma" pitchFamily="34" charset="0"/>
            </a:endParaRPr>
          </a:p>
        </p:txBody>
      </p:sp>
      <p:pic>
        <p:nvPicPr>
          <p:cNvPr id="40981" name="Picture 21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258888" y="374650"/>
            <a:ext cx="662622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Tahoma" pitchFamily="34" charset="0"/>
              </a:rPr>
              <a:t>3 Estrategias importantes para alcanzar la Competitividad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95288" y="1773238"/>
            <a:ext cx="3671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 sz="3200">
                <a:latin typeface="Tahoma" pitchFamily="34" charset="0"/>
              </a:rPr>
              <a:t>Liderazgo en Costo</a:t>
            </a:r>
          </a:p>
        </p:txBody>
      </p:sp>
      <p:pic>
        <p:nvPicPr>
          <p:cNvPr id="33801" name="Picture 9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sp>
        <p:nvSpPr>
          <p:cNvPr id="33802" name="AutoShape 10"/>
          <p:cNvSpPr>
            <a:spLocks/>
          </p:cNvSpPr>
          <p:nvPr/>
        </p:nvSpPr>
        <p:spPr bwMode="auto">
          <a:xfrm>
            <a:off x="4500563" y="1557338"/>
            <a:ext cx="360362" cy="1223962"/>
          </a:xfrm>
          <a:prstGeom prst="leftBrace">
            <a:avLst>
              <a:gd name="adj1" fmla="val 28304"/>
              <a:gd name="adj2" fmla="val 50000"/>
            </a:avLst>
          </a:prstGeom>
          <a:noFill/>
          <a:ln w="9525">
            <a:solidFill>
              <a:srgbClr val="E4121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850" y="3713163"/>
            <a:ext cx="45370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 sz="3200">
                <a:latin typeface="Tahoma" pitchFamily="34" charset="0"/>
              </a:rPr>
              <a:t>Diferenciar el producto 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468313" y="5373688"/>
            <a:ext cx="42481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 sz="3200">
                <a:latin typeface="Tahoma" pitchFamily="34" charset="0"/>
              </a:rPr>
              <a:t>Alta Segmentación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076825" y="1557338"/>
            <a:ext cx="38877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>
                <a:latin typeface="Tahoma" pitchFamily="34" charset="0"/>
              </a:rPr>
              <a:t> Costos Reducidos con respecto a la competencia conlleva a una ventaja competitiva importante para fijar bajos precios.</a:t>
            </a:r>
          </a:p>
        </p:txBody>
      </p:sp>
      <p:sp>
        <p:nvSpPr>
          <p:cNvPr id="33806" name="AutoShape 14"/>
          <p:cNvSpPr>
            <a:spLocks/>
          </p:cNvSpPr>
          <p:nvPr/>
        </p:nvSpPr>
        <p:spPr bwMode="auto">
          <a:xfrm>
            <a:off x="4643438" y="3500438"/>
            <a:ext cx="360362" cy="1223962"/>
          </a:xfrm>
          <a:prstGeom prst="leftBrace">
            <a:avLst>
              <a:gd name="adj1" fmla="val 28304"/>
              <a:gd name="adj2" fmla="val 50000"/>
            </a:avLst>
          </a:prstGeom>
          <a:noFill/>
          <a:ln w="9525">
            <a:solidFill>
              <a:srgbClr val="E4121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076825" y="3592513"/>
            <a:ext cx="38877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>
                <a:latin typeface="Tahoma" pitchFamily="34" charset="0"/>
              </a:rPr>
              <a:t> Si la demanda considera nuestro producto igual a los demás puede dejar de consumirlo.</a:t>
            </a:r>
          </a:p>
        </p:txBody>
      </p:sp>
      <p:sp>
        <p:nvSpPr>
          <p:cNvPr id="33808" name="AutoShape 16"/>
          <p:cNvSpPr>
            <a:spLocks/>
          </p:cNvSpPr>
          <p:nvPr/>
        </p:nvSpPr>
        <p:spPr bwMode="auto">
          <a:xfrm>
            <a:off x="4643438" y="5013325"/>
            <a:ext cx="360362" cy="1223963"/>
          </a:xfrm>
          <a:prstGeom prst="leftBrace">
            <a:avLst>
              <a:gd name="adj1" fmla="val 28304"/>
              <a:gd name="adj2" fmla="val 50000"/>
            </a:avLst>
          </a:prstGeom>
          <a:noFill/>
          <a:ln w="9525">
            <a:solidFill>
              <a:srgbClr val="E4121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076825" y="5157788"/>
            <a:ext cx="38877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>
                <a:latin typeface="Tahoma" pitchFamily="34" charset="0"/>
              </a:rPr>
              <a:t> Es necesario concentrarse en algún segmento del mercado para competir mejor.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3567" name="Picture 15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914400" y="3810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>
                <a:solidFill>
                  <a:schemeClr val="bg1"/>
                </a:solidFill>
                <a:latin typeface="Tahoma" pitchFamily="34" charset="0"/>
              </a:rPr>
              <a:t>Pero, ¿Qué es una ventaja competitiva?</a:t>
            </a:r>
            <a:endParaRPr lang="es-ES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79388" y="990600"/>
            <a:ext cx="8424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>
                <a:solidFill>
                  <a:schemeClr val="bg1"/>
                </a:solidFill>
                <a:latin typeface="Tahoma" pitchFamily="34" charset="0"/>
              </a:rPr>
              <a:t>Ventaja Comparativa</a:t>
            </a:r>
            <a:r>
              <a:rPr lang="es-MX" sz="2400">
                <a:latin typeface="Tahoma" pitchFamily="34" charset="0"/>
              </a:rPr>
              <a:t>    </a:t>
            </a:r>
            <a:r>
              <a:rPr lang="es-MX" sz="2400">
                <a:solidFill>
                  <a:schemeClr val="bg1"/>
                </a:solidFill>
                <a:latin typeface="Tahoma" pitchFamily="34" charset="0"/>
              </a:rPr>
              <a:t> vs </a:t>
            </a:r>
            <a:r>
              <a:rPr lang="es-MX" sz="2400">
                <a:latin typeface="Tahoma" pitchFamily="34" charset="0"/>
              </a:rPr>
              <a:t>    </a:t>
            </a:r>
            <a:r>
              <a:rPr lang="es-MX" sz="2400" b="1">
                <a:solidFill>
                  <a:schemeClr val="bg1"/>
                </a:solidFill>
                <a:latin typeface="Tahoma" pitchFamily="34" charset="0"/>
              </a:rPr>
              <a:t>Ventaja Competitiva</a:t>
            </a:r>
            <a:endParaRPr lang="es-ES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23850" y="1484313"/>
            <a:ext cx="4191000" cy="4425950"/>
          </a:xfrm>
          <a:prstGeom prst="rect">
            <a:avLst/>
          </a:prstGeom>
          <a:noFill/>
          <a:ln w="9525">
            <a:solidFill>
              <a:srgbClr val="E41217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MX" sz="2000" u="sng">
                <a:latin typeface="Tahoma" pitchFamily="34" charset="0"/>
              </a:rPr>
              <a:t>1817 </a:t>
            </a:r>
            <a:r>
              <a:rPr lang="es-MX" sz="2000">
                <a:latin typeface="Tahoma" pitchFamily="34" charset="0"/>
              </a:rPr>
              <a:t>David Ricardo (Economista)</a:t>
            </a:r>
          </a:p>
          <a:p>
            <a:pPr algn="just">
              <a:spcBef>
                <a:spcPct val="20000"/>
              </a:spcBef>
            </a:pPr>
            <a:endParaRPr lang="es-MX" sz="2000">
              <a:latin typeface="Tahoma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es-MX" sz="2000">
                <a:latin typeface="Tahoma" pitchFamily="34" charset="0"/>
              </a:rPr>
              <a:t>Liberalismo Económico</a:t>
            </a:r>
          </a:p>
          <a:p>
            <a:pPr algn="just">
              <a:spcBef>
                <a:spcPct val="20000"/>
              </a:spcBef>
            </a:pPr>
            <a:r>
              <a:rPr lang="es-MX" sz="2000">
                <a:latin typeface="Tahoma" pitchFamily="34" charset="0"/>
              </a:rPr>
              <a:t>Libre Comercio o Mercado</a:t>
            </a:r>
          </a:p>
          <a:p>
            <a:pPr algn="just">
              <a:spcBef>
                <a:spcPct val="20000"/>
              </a:spcBef>
            </a:pPr>
            <a:endParaRPr lang="es-MX" sz="2000">
              <a:latin typeface="Tahoma" pitchFamily="34" charset="0"/>
            </a:endParaRPr>
          </a:p>
          <a:p>
            <a:pPr algn="just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s-MX" sz="2000">
                <a:latin typeface="Tahoma" pitchFamily="34" charset="0"/>
              </a:rPr>
              <a:t> Fuente del comercio:</a:t>
            </a:r>
          </a:p>
          <a:p>
            <a:pPr algn="just">
              <a:spcBef>
                <a:spcPct val="20000"/>
              </a:spcBef>
            </a:pPr>
            <a:r>
              <a:rPr lang="es-MX" sz="2000">
                <a:latin typeface="Tahoma" pitchFamily="34" charset="0"/>
              </a:rPr>
              <a:t>Los países intercambian bienes que les resulte más barato producir o que sean abundantes en ”comparación” con otros  países donde estos sean escasos o caros de producir (como el salario de la mano de obra)</a:t>
            </a:r>
            <a:endParaRPr lang="es-ES" sz="2000">
              <a:latin typeface="Tahoma" pitchFamily="34" charset="0"/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932363" y="1484313"/>
            <a:ext cx="3995737" cy="4429125"/>
          </a:xfrm>
          <a:prstGeom prst="rect">
            <a:avLst/>
          </a:prstGeom>
          <a:noFill/>
          <a:ln w="9525">
            <a:solidFill>
              <a:srgbClr val="E41217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MX" sz="1900" u="sng">
                <a:latin typeface="Tahoma" pitchFamily="34" charset="0"/>
              </a:rPr>
              <a:t>1980</a:t>
            </a:r>
            <a:r>
              <a:rPr lang="es-MX" sz="1900">
                <a:latin typeface="Tahoma" pitchFamily="34" charset="0"/>
              </a:rPr>
              <a:t> Michael Porter:</a:t>
            </a:r>
          </a:p>
          <a:p>
            <a:pPr algn="just">
              <a:spcBef>
                <a:spcPct val="20000"/>
              </a:spcBef>
            </a:pPr>
            <a:r>
              <a:rPr lang="es-MX" sz="1900">
                <a:latin typeface="Tahoma" pitchFamily="34" charset="0"/>
              </a:rPr>
              <a:t>La Ventaja competitiva de las Naciones</a:t>
            </a:r>
          </a:p>
          <a:p>
            <a:pPr algn="just">
              <a:spcBef>
                <a:spcPct val="20000"/>
              </a:spcBef>
            </a:pPr>
            <a:r>
              <a:rPr lang="es-MX" sz="1900">
                <a:latin typeface="Tahoma" pitchFamily="34" charset="0"/>
              </a:rPr>
              <a:t>Empresas                Nación</a:t>
            </a:r>
          </a:p>
          <a:p>
            <a:pPr algn="just">
              <a:spcBef>
                <a:spcPct val="20000"/>
              </a:spcBef>
            </a:pPr>
            <a:r>
              <a:rPr lang="es-MX" sz="1900">
                <a:latin typeface="Tahoma" pitchFamily="34" charset="0"/>
              </a:rPr>
              <a:t>Competitivas           Competitiva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s-MX" sz="1900">
                <a:latin typeface="Tahoma" pitchFamily="34" charset="0"/>
              </a:rPr>
              <a:t>Especialización de los recursos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s-MX" sz="1900">
                <a:latin typeface="Tahoma" pitchFamily="34" charset="0"/>
              </a:rPr>
              <a:t>Incorporación Nuevas tecnologías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s-MX" sz="1900">
                <a:latin typeface="Tahoma" pitchFamily="34" charset="0"/>
              </a:rPr>
              <a:t>Desarrollo de innovación:</a:t>
            </a:r>
          </a:p>
          <a:p>
            <a:pPr algn="just">
              <a:spcBef>
                <a:spcPct val="20000"/>
              </a:spcBef>
            </a:pPr>
            <a:r>
              <a:rPr lang="es-MX" sz="1900">
                <a:latin typeface="Tahoma" pitchFamily="34" charset="0"/>
              </a:rPr>
              <a:t>Mayor                Mayor</a:t>
            </a:r>
          </a:p>
          <a:p>
            <a:pPr algn="just">
              <a:spcBef>
                <a:spcPct val="20000"/>
              </a:spcBef>
            </a:pPr>
            <a:r>
              <a:rPr lang="es-MX" sz="1900">
                <a:latin typeface="Tahoma" pitchFamily="34" charset="0"/>
              </a:rPr>
              <a:t>Innovación         Competitividad</a:t>
            </a:r>
          </a:p>
          <a:p>
            <a:pPr algn="just">
              <a:spcBef>
                <a:spcPct val="20000"/>
              </a:spcBef>
            </a:pPr>
            <a:endParaRPr lang="es-MX" sz="1900">
              <a:latin typeface="Tahoma" pitchFamily="34" charset="0"/>
            </a:endParaRPr>
          </a:p>
          <a:p>
            <a:pPr algn="just">
              <a:spcBef>
                <a:spcPct val="20000"/>
              </a:spcBef>
              <a:buClr>
                <a:srgbClr val="EBEE60"/>
              </a:buClr>
              <a:buFont typeface="Wingdings" pitchFamily="2" charset="2"/>
              <a:buChar char="§"/>
            </a:pPr>
            <a:r>
              <a:rPr lang="es-MX" sz="1900">
                <a:latin typeface="Tahoma" pitchFamily="34" charset="0"/>
              </a:rPr>
              <a:t>Implementar estrategias para lograr una mejor posición</a:t>
            </a:r>
          </a:p>
        </p:txBody>
      </p:sp>
      <p:sp>
        <p:nvSpPr>
          <p:cNvPr id="23577" name="AutoShape 25"/>
          <p:cNvSpPr>
            <a:spLocks noChangeArrowheads="1"/>
          </p:cNvSpPr>
          <p:nvPr/>
        </p:nvSpPr>
        <p:spPr bwMode="auto">
          <a:xfrm>
            <a:off x="6372225" y="2781300"/>
            <a:ext cx="720725" cy="142875"/>
          </a:xfrm>
          <a:prstGeom prst="rightArrow">
            <a:avLst>
              <a:gd name="adj1" fmla="val 50000"/>
              <a:gd name="adj2" fmla="val 12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78" name="AutoShape 26"/>
          <p:cNvSpPr>
            <a:spLocks noChangeArrowheads="1"/>
          </p:cNvSpPr>
          <p:nvPr/>
        </p:nvSpPr>
        <p:spPr bwMode="auto">
          <a:xfrm>
            <a:off x="5940425" y="4438650"/>
            <a:ext cx="720725" cy="142875"/>
          </a:xfrm>
          <a:prstGeom prst="rightArrow">
            <a:avLst>
              <a:gd name="adj1" fmla="val 50000"/>
              <a:gd name="adj2" fmla="val 12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7895" name="Picture 7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258888" y="549275"/>
            <a:ext cx="5976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Tahoma" pitchFamily="34" charset="0"/>
              </a:rPr>
              <a:t>El Diamante de la Competitividad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07950" y="1412875"/>
            <a:ext cx="2952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Tahoma" pitchFamily="34" charset="0"/>
              </a:rPr>
              <a:t>Competitividad : </a:t>
            </a:r>
          </a:p>
        </p:txBody>
      </p:sp>
      <p:pic>
        <p:nvPicPr>
          <p:cNvPr id="37898" name="Picture 10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186738" y="215900"/>
            <a:ext cx="1173162" cy="757238"/>
          </a:xfrm>
          <a:prstGeom prst="rect">
            <a:avLst/>
          </a:prstGeom>
          <a:noFill/>
        </p:spPr>
      </p:pic>
      <p:pic>
        <p:nvPicPr>
          <p:cNvPr id="37899" name="Picture 11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402638" y="431800"/>
            <a:ext cx="1173162" cy="757238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843213" y="1412875"/>
            <a:ext cx="56165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 sz="2000">
                <a:latin typeface="Tahoma" pitchFamily="34" charset="0"/>
              </a:rPr>
              <a:t>Capacidad de una organización pública o privada, lucrativa o no, de mantener sistemáticamente ventajas comparativas que le permitan alcanzar, sostener y mejorar una determinada posición en el entorno socioeconómico. 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4925" y="4283075"/>
            <a:ext cx="338455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>
                <a:latin typeface="Tahoma" pitchFamily="34" charset="0"/>
              </a:rPr>
              <a:t>Factores de  Competitividad</a:t>
            </a: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3348038" y="3860800"/>
            <a:ext cx="4968875" cy="2160588"/>
          </a:xfrm>
          <a:prstGeom prst="bracePair">
            <a:avLst>
              <a:gd name="adj" fmla="val 8333"/>
            </a:avLst>
          </a:prstGeom>
          <a:noFill/>
          <a:ln w="9525">
            <a:solidFill>
              <a:srgbClr val="E4121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635375" y="4005263"/>
            <a:ext cx="453707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E41217"/>
              </a:buClr>
              <a:buFont typeface="Wingdings" pitchFamily="2" charset="2"/>
              <a:buChar char="v"/>
            </a:pPr>
            <a:r>
              <a:rPr lang="es-ES">
                <a:latin typeface="Tahoma" pitchFamily="34" charset="0"/>
              </a:rPr>
              <a:t> Condiciones de los Factores</a:t>
            </a:r>
          </a:p>
          <a:p>
            <a:pPr>
              <a:spcBef>
                <a:spcPct val="50000"/>
              </a:spcBef>
              <a:buClr>
                <a:srgbClr val="E41217"/>
              </a:buClr>
              <a:buFont typeface="Wingdings" pitchFamily="2" charset="2"/>
              <a:buChar char="v"/>
            </a:pPr>
            <a:r>
              <a:rPr lang="es-ES">
                <a:latin typeface="Tahoma" pitchFamily="34" charset="0"/>
              </a:rPr>
              <a:t> Condiciones de la Demanda</a:t>
            </a:r>
          </a:p>
          <a:p>
            <a:pPr>
              <a:spcBef>
                <a:spcPct val="50000"/>
              </a:spcBef>
              <a:buClr>
                <a:srgbClr val="E41217"/>
              </a:buClr>
              <a:buFont typeface="Wingdings" pitchFamily="2" charset="2"/>
              <a:buChar char="v"/>
            </a:pPr>
            <a:r>
              <a:rPr lang="es-ES">
                <a:latin typeface="Tahoma" pitchFamily="34" charset="0"/>
              </a:rPr>
              <a:t> Proveedores e Industrias de Apoyo</a:t>
            </a:r>
          </a:p>
          <a:p>
            <a:pPr>
              <a:spcBef>
                <a:spcPct val="50000"/>
              </a:spcBef>
              <a:buClr>
                <a:srgbClr val="E41217"/>
              </a:buClr>
              <a:buFont typeface="Wingdings" pitchFamily="2" charset="2"/>
              <a:buChar char="v"/>
            </a:pPr>
            <a:r>
              <a:rPr lang="es-ES">
                <a:latin typeface="Tahoma" pitchFamily="34" charset="0"/>
              </a:rPr>
              <a:t> Estrategias, Estructura y Rivalidad entre Empresas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060700" y="6230938"/>
            <a:ext cx="655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Tahoma" pitchFamily="34" charset="0"/>
              </a:rPr>
              <a:t>Entorno se Complementa : El Estado y la la Casualidad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o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37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03575" y="908050"/>
            <a:ext cx="2159000" cy="129698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508625" y="2636838"/>
            <a:ext cx="2159000" cy="1295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5724525" y="1484313"/>
            <a:ext cx="9350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620838" y="4292600"/>
            <a:ext cx="100647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1619250" y="1484313"/>
            <a:ext cx="11525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5724525" y="4437063"/>
            <a:ext cx="12969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03575" y="836613"/>
            <a:ext cx="21605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b="1">
                <a:solidFill>
                  <a:schemeClr val="bg1"/>
                </a:solidFill>
                <a:latin typeface="Tahoma" pitchFamily="34" charset="0"/>
              </a:rPr>
              <a:t>Estrategia, Estructura y Rivalidad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132138" y="1341438"/>
            <a:ext cx="22320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900" b="1">
                <a:solidFill>
                  <a:schemeClr val="bg1"/>
                </a:solidFill>
                <a:latin typeface="Tahoma" pitchFamily="34" charset="0"/>
              </a:rPr>
              <a:t>Las Condiciones de la naciòn que determinan còmo las Compañìas son creadas, organizadas y administradas, y la naturaleza de la rivalidad domèstica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276600" y="4581525"/>
            <a:ext cx="2160588" cy="12969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900113" y="2638425"/>
            <a:ext cx="2159000" cy="1295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133725" y="4508500"/>
            <a:ext cx="2374900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b="1">
                <a:latin typeface="Tahoma" pitchFamily="34" charset="0"/>
              </a:rPr>
              <a:t>Industrias relacionadas y de apoyo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508625" y="2636838"/>
            <a:ext cx="2160588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b="1">
                <a:solidFill>
                  <a:schemeClr val="bg1"/>
                </a:solidFill>
                <a:latin typeface="Tahoma" pitchFamily="34" charset="0"/>
              </a:rPr>
              <a:t>Condiciones de Demanda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84213" y="2692400"/>
            <a:ext cx="24495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b="1">
                <a:solidFill>
                  <a:schemeClr val="bg1"/>
                </a:solidFill>
                <a:latin typeface="Tahoma" pitchFamily="34" charset="0"/>
              </a:rPr>
              <a:t>Factores de Oferta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203575" y="5019675"/>
            <a:ext cx="2232025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900" b="1">
                <a:latin typeface="Tahoma" pitchFamily="34" charset="0"/>
              </a:rPr>
              <a:t>Precencia de Proveedores locales capaces y de compañìas en las àreas relacionadas.</a:t>
            </a:r>
          </a:p>
          <a:p>
            <a:pPr algn="ctr">
              <a:spcBef>
                <a:spcPct val="50000"/>
              </a:spcBef>
            </a:pPr>
            <a:r>
              <a:rPr lang="es-ES" sz="900" b="1">
                <a:latin typeface="Tahoma" pitchFamily="34" charset="0"/>
              </a:rPr>
              <a:t>Clusters en lugar de industrias aisladas.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435600" y="3151188"/>
            <a:ext cx="23749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900" b="1">
                <a:solidFill>
                  <a:schemeClr val="bg1"/>
                </a:solidFill>
                <a:latin typeface="Tahoma" pitchFamily="34" charset="0"/>
              </a:rPr>
              <a:t>Clientes locales sofisticados y exigentes. Segementos Especializados q pueden servirse globalmente </a:t>
            </a:r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>
            <a:off x="4211638" y="2574925"/>
            <a:ext cx="144462" cy="1646238"/>
          </a:xfrm>
          <a:prstGeom prst="upDownArrow">
            <a:avLst>
              <a:gd name="adj1" fmla="val 50000"/>
              <a:gd name="adj2" fmla="val 22791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3276600" y="3284538"/>
            <a:ext cx="1944688" cy="144462"/>
          </a:xfrm>
          <a:prstGeom prst="leftRightArrow">
            <a:avLst>
              <a:gd name="adj1" fmla="val 50000"/>
              <a:gd name="adj2" fmla="val 26923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827088" y="3078163"/>
            <a:ext cx="23050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900" b="1">
                <a:solidFill>
                  <a:schemeClr val="bg1"/>
                </a:solidFill>
                <a:latin typeface="Tahoma" pitchFamily="34" charset="0"/>
              </a:rPr>
              <a:t>Factores de Producciòn necesarios para competir en una industria dada (mano de obra calificada o infraestructura)</a:t>
            </a:r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971550" y="692150"/>
            <a:ext cx="1223963" cy="865188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1044575" y="90805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chemeClr val="bg1"/>
                </a:solidFill>
                <a:latin typeface="Tahoma" pitchFamily="34" charset="0"/>
              </a:rPr>
              <a:t>Gobierno</a:t>
            </a:r>
          </a:p>
        </p:txBody>
      </p:sp>
      <p:pic>
        <p:nvPicPr>
          <p:cNvPr id="22551" name="Picture 23" descr="http://www.enriquefreire.com/images/logo_usm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524750" y="9525"/>
            <a:ext cx="1619250" cy="1044575"/>
          </a:xfrm>
          <a:prstGeom prst="rect">
            <a:avLst/>
          </a:prstGeom>
          <a:noFill/>
        </p:spPr>
      </p:pic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360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661150" y="5229225"/>
            <a:ext cx="1223963" cy="863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732588" y="544512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solidFill>
                  <a:schemeClr val="bg1"/>
                </a:solidFill>
                <a:latin typeface="Tahoma" pitchFamily="34" charset="0"/>
              </a:rPr>
              <a:t>Azar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7935913" y="136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971550" y="188913"/>
            <a:ext cx="6696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 Diamante de Porter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6934200" cy="466725"/>
          </a:xfrm>
          <a:prstGeom prst="rect">
            <a:avLst/>
          </a:prstGeom>
          <a:solidFill>
            <a:srgbClr val="FF33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FACTORES</a:t>
            </a:r>
            <a:r>
              <a:rPr lang="es-MX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DE OFERTA</a:t>
            </a:r>
            <a:endParaRPr lang="es-ES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3250" y="1125538"/>
            <a:ext cx="80010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s-ES" sz="1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/>
            <a:r>
              <a:rPr lang="es-MX" sz="2400">
                <a:latin typeface="Tahoma" pitchFamily="34" charset="0"/>
              </a:rPr>
              <a:t>Es el conjunto de factores internos de la empresa que le permiten producir bienes y servicios, así como competir en el mercado. </a:t>
            </a:r>
          </a:p>
          <a:p>
            <a:pPr eaLnBrk="0" hangingPunct="0"/>
            <a:r>
              <a:rPr lang="es-MX" sz="2400">
                <a:latin typeface="Tahoma" pitchFamily="34" charset="0"/>
              </a:rPr>
              <a:t>Consiste en conocer el estado de factores como son: </a:t>
            </a:r>
          </a:p>
          <a:p>
            <a:pPr eaLnBrk="0" hangingPunct="0"/>
            <a:endParaRPr lang="es-MX" sz="2400">
              <a:latin typeface="Tahoma" pitchFamily="34" charset="0"/>
            </a:endParaRPr>
          </a:p>
          <a:p>
            <a:pPr eaLnBrk="0" hangingPunct="0">
              <a:spcBef>
                <a:spcPct val="5000"/>
              </a:spcBef>
              <a:spcAft>
                <a:spcPct val="10000"/>
              </a:spcAft>
              <a:buClr>
                <a:srgbClr val="E41217"/>
              </a:buClr>
              <a:buFontTx/>
              <a:buChar char="•"/>
            </a:pPr>
            <a:r>
              <a:rPr lang="es-MX" sz="2400">
                <a:latin typeface="Tahoma" pitchFamily="34" charset="0"/>
              </a:rPr>
              <a:t> Producción: nivel, calidad, capacidad, crecimiento, certificación de procesos</a:t>
            </a:r>
          </a:p>
          <a:p>
            <a:pPr eaLnBrk="0" hangingPunct="0">
              <a:spcBef>
                <a:spcPct val="5000"/>
              </a:spcBef>
              <a:spcAft>
                <a:spcPct val="10000"/>
              </a:spcAft>
              <a:buClr>
                <a:srgbClr val="E41217"/>
              </a:buClr>
              <a:buFontTx/>
              <a:buChar char="•"/>
            </a:pPr>
            <a:r>
              <a:rPr lang="es-MX" sz="2400">
                <a:latin typeface="Tahoma" pitchFamily="34" charset="0"/>
              </a:rPr>
              <a:t> Administración: eficiente, adecuada, procesos certificados</a:t>
            </a:r>
          </a:p>
          <a:p>
            <a:pPr eaLnBrk="0" hangingPunct="0">
              <a:spcBef>
                <a:spcPct val="5000"/>
              </a:spcBef>
              <a:spcAft>
                <a:spcPct val="10000"/>
              </a:spcAft>
              <a:buClr>
                <a:srgbClr val="E41217"/>
              </a:buClr>
              <a:buFontTx/>
              <a:buChar char="•"/>
            </a:pPr>
            <a:r>
              <a:rPr lang="es-MX" sz="2400">
                <a:latin typeface="Tahoma" pitchFamily="34" charset="0"/>
              </a:rPr>
              <a:t> Recursos Humanos: nivel educativo, capacitados, desarrollo de destrezas, trabajo en equipo, etc.</a:t>
            </a:r>
          </a:p>
          <a:p>
            <a:pPr eaLnBrk="0" hangingPunct="0">
              <a:spcBef>
                <a:spcPct val="5000"/>
              </a:spcBef>
              <a:spcAft>
                <a:spcPct val="10000"/>
              </a:spcAft>
              <a:buClr>
                <a:srgbClr val="E41217"/>
              </a:buClr>
              <a:buFontTx/>
              <a:buChar char="•"/>
            </a:pPr>
            <a:r>
              <a:rPr lang="es-MX" sz="2400">
                <a:latin typeface="Tahoma" pitchFamily="34" charset="0"/>
              </a:rPr>
              <a:t> Tecnología: actualizada, existe investigación y desarrollo,  nuevos productos, procesos y/o servicios </a:t>
            </a:r>
          </a:p>
          <a:p>
            <a:pPr eaLnBrk="0" hangingPunct="0"/>
            <a:endParaRPr lang="es-MX" sz="2400">
              <a:latin typeface="Tahoma" pitchFamily="34" charset="0"/>
            </a:endParaRPr>
          </a:p>
          <a:p>
            <a:pPr eaLnBrk="0" hangingPunct="0"/>
            <a:r>
              <a:rPr lang="es-MX" sz="2400"/>
              <a:t> </a:t>
            </a:r>
            <a:endParaRPr lang="es-ES" sz="2400"/>
          </a:p>
        </p:txBody>
      </p:sp>
      <p:pic>
        <p:nvPicPr>
          <p:cNvPr id="41989" name="Picture 5" descr="http://www.enriquefreire.com/images/logo_usm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970838" y="0"/>
            <a:ext cx="1173162" cy="757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 autoUpdateAnimBg="0"/>
      <p:bldP spid="41987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1099</TotalTime>
  <Words>1743</Words>
  <Application>Microsoft Office PowerPoint</Application>
  <PresentationFormat>Presentación en pantalla (4:3)</PresentationFormat>
  <Paragraphs>206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Garamond</vt:lpstr>
      <vt:lpstr>Tahoma</vt:lpstr>
      <vt:lpstr>Times New Roman</vt:lpstr>
      <vt:lpstr>Wingdings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Jefe de Procesos</cp:lastModifiedBy>
  <cp:revision>19</cp:revision>
  <dcterms:created xsi:type="dcterms:W3CDTF">2006-05-28T16:07:19Z</dcterms:created>
  <dcterms:modified xsi:type="dcterms:W3CDTF">2015-05-25T20:10:19Z</dcterms:modified>
</cp:coreProperties>
</file>