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6019" y="2244090"/>
            <a:ext cx="679196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1F46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1F46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1F46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425" y="353821"/>
            <a:ext cx="7369149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rgbClr val="1F46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9607" y="3062351"/>
            <a:ext cx="7804784" cy="3350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6019" y="2244090"/>
            <a:ext cx="6594475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NUEVAS</a:t>
            </a:r>
            <a:r>
              <a:rPr sz="4100" b="1" spc="-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TENDENCI</a:t>
            </a:r>
            <a:r>
              <a:rPr sz="41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4100" b="1" spc="-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endParaRPr sz="4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4100" b="1" spc="-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100" b="1" dirty="0">
                <a:solidFill>
                  <a:srgbClr val="1F464F"/>
                </a:solidFill>
                <a:latin typeface="Arial"/>
                <a:cs typeface="Arial"/>
              </a:rPr>
              <a:t>ADMINISTRACIÓN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BENC</a:t>
            </a:r>
            <a:r>
              <a:rPr spc="5" dirty="0"/>
              <a:t>H</a:t>
            </a:r>
            <a:r>
              <a:rPr dirty="0"/>
              <a:t>MARKING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9119" y="1867027"/>
            <a:ext cx="7553325" cy="420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623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stiga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indu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strial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opil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info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rma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perm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inistr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dor compa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mpeño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funci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on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las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mismas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fu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ciones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otras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compañía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623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Prin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ipios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filosofí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a:</a:t>
            </a: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lphaUcParenR"/>
              <a:tabLst>
                <a:tab pos="470534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conoc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er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opera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intern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a.</a:t>
            </a:r>
            <a:endParaRPr sz="2500">
              <a:latin typeface="Arial"/>
              <a:cs typeface="Arial"/>
            </a:endParaRPr>
          </a:p>
          <a:p>
            <a:pPr marL="469900" marR="6350" indent="-4572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lphaUcParenR"/>
              <a:tabLst>
                <a:tab pos="470534" algn="l"/>
                <a:tab pos="1902460" algn="l"/>
                <a:tab pos="2225675" algn="l"/>
                <a:tab pos="2830830" algn="l"/>
                <a:tab pos="4001135" algn="l"/>
                <a:tab pos="4518025" algn="l"/>
                <a:tab pos="4929505" algn="l"/>
                <a:tab pos="6417310" algn="l"/>
                <a:tab pos="6757034" algn="l"/>
                <a:tab pos="708025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Conocer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indust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 competidor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es.</a:t>
            </a: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lphaUcParenR"/>
              <a:tabLst>
                <a:tab pos="470534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Inclu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solo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mejo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lphaUcParenR"/>
              <a:tabLst>
                <a:tab pos="470534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Obtener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super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oridad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BENC</a:t>
            </a:r>
            <a:r>
              <a:rPr spc="5" dirty="0"/>
              <a:t>H</a:t>
            </a:r>
            <a:r>
              <a:rPr dirty="0"/>
              <a:t>MARKING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2069" y="1882902"/>
            <a:ext cx="4119879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173605" algn="l"/>
                <a:tab pos="2400935" algn="l"/>
                <a:tab pos="280162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Loca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iza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modelos producto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os,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3597" y="1882902"/>
            <a:ext cx="246189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admini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ivo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metodol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gía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2069" y="2644902"/>
            <a:ext cx="6815455" cy="229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tecnolog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í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alta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tivid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gener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po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altos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ín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dic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excelencia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oductivi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afán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3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nderlos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3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ap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rlos,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3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3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 ajustes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pertinentes,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org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nizaciones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el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boren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rvi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ios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productos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628141"/>
            <a:ext cx="711327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09700" algn="l"/>
                <a:tab pos="3770629" algn="l"/>
              </a:tabLst>
            </a:pPr>
            <a:r>
              <a:rPr sz="3600" b="1" dirty="0">
                <a:solidFill>
                  <a:srgbClr val="1F464F"/>
                </a:solidFill>
                <a:latin typeface="Arial"/>
                <a:cs typeface="Arial"/>
              </a:rPr>
              <a:t>Cinco	etapas</a:t>
            </a:r>
            <a:r>
              <a:rPr sz="3600" b="1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F464F"/>
                </a:solidFill>
                <a:latin typeface="Arial"/>
                <a:cs typeface="Arial"/>
              </a:rPr>
              <a:t>del	Benchma</a:t>
            </a:r>
            <a:r>
              <a:rPr sz="3600" b="1" spc="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3600" b="1" dirty="0">
                <a:solidFill>
                  <a:srgbClr val="1F464F"/>
                </a:solidFill>
                <a:latin typeface="Arial"/>
                <a:cs typeface="Arial"/>
              </a:rPr>
              <a:t>king: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2324227"/>
            <a:ext cx="2105025" cy="2219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indent="-369570">
              <a:lnSpc>
                <a:spcPct val="100000"/>
              </a:lnSpc>
              <a:buClr>
                <a:srgbClr val="1F464F"/>
              </a:buClr>
              <a:buFont typeface="Arial"/>
              <a:buAutoNum type="arabicParenR"/>
              <a:tabLst>
                <a:tab pos="382905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</a:t>
            </a:r>
            <a:endParaRPr sz="2500">
              <a:latin typeface="Arial"/>
              <a:cs typeface="Arial"/>
            </a:endParaRPr>
          </a:p>
          <a:p>
            <a:pPr marL="382270" indent="-36957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rabicParenR"/>
              <a:tabLst>
                <a:tab pos="38290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Anál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sis</a:t>
            </a:r>
            <a:endParaRPr sz="2500">
              <a:latin typeface="Arial"/>
              <a:cs typeface="Arial"/>
            </a:endParaRPr>
          </a:p>
          <a:p>
            <a:pPr marL="382270" indent="-36957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rabicParenR"/>
              <a:tabLst>
                <a:tab pos="38290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Integr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</a:t>
            </a:r>
            <a:endParaRPr sz="2500">
              <a:latin typeface="Arial"/>
              <a:cs typeface="Arial"/>
            </a:endParaRPr>
          </a:p>
          <a:p>
            <a:pPr marL="382270" indent="-36957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rabicParenR"/>
              <a:tabLst>
                <a:tab pos="382905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Ac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endParaRPr sz="2500">
              <a:latin typeface="Arial"/>
              <a:cs typeface="Arial"/>
            </a:endParaRPr>
          </a:p>
          <a:p>
            <a:pPr marL="382905" indent="-370205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AutoNum type="arabicParenR"/>
              <a:tabLst>
                <a:tab pos="38354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Madurez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EMPOWERMENT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60259" cy="191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«Es</a:t>
            </a:r>
            <a:r>
              <a:rPr sz="2500" b="1" spc="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2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Herr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mienta</a:t>
            </a:r>
            <a:r>
              <a:rPr sz="2500" b="1" spc="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admi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ist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ativa</a:t>
            </a:r>
            <a:r>
              <a:rPr sz="2500" b="1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permite ana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izar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tructuras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autoridad</a:t>
            </a:r>
            <a:r>
              <a:rPr sz="2500" b="1" spc="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sión del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trab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jo,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incr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mentar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 facultad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colaboradores,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 equipos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trabajo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agil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zar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oce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3772280"/>
            <a:ext cx="2132330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659889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producti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 disminu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 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.»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0942" y="3772280"/>
            <a:ext cx="505206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5615" algn="l"/>
                <a:tab pos="1137285" algn="l"/>
                <a:tab pos="2182495" algn="l"/>
                <a:tab pos="2842895" algn="l"/>
                <a:tab pos="486219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toma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7351" y="4153661"/>
            <a:ext cx="483362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54760" algn="l"/>
                <a:tab pos="1841500" algn="l"/>
                <a:tab pos="2324735" algn="l"/>
                <a:tab pos="3670300" algn="l"/>
                <a:tab pos="425704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nómina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una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EMPOWERMENT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6936740" cy="229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á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ctica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negocios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faci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 del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gac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compa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ti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ndo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ponsa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ilida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-20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bajo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-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-2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proce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estable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ido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reconocimien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fue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zas 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debil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interna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rompiendo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 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quema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hazo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mbio.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JUSTO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TI</a:t>
            </a:r>
            <a:r>
              <a:rPr spc="-15" dirty="0"/>
              <a:t>E</a:t>
            </a:r>
            <a:r>
              <a:rPr dirty="0"/>
              <a:t>MPO (JUST IN </a:t>
            </a:r>
            <a:r>
              <a:rPr spc="-15" dirty="0"/>
              <a:t>T</a:t>
            </a:r>
            <a:r>
              <a:rPr dirty="0"/>
              <a:t>IME,</a:t>
            </a:r>
          </a:p>
          <a:p>
            <a:pPr marL="194310">
              <a:lnSpc>
                <a:spcPct val="100000"/>
              </a:lnSpc>
            </a:pPr>
            <a:r>
              <a:rPr dirty="0"/>
              <a:t>JIT)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016" y="1867027"/>
            <a:ext cx="7580630" cy="2448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Tiene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por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finalid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dism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nuir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rsion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alm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nes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productivo.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Lo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ide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 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ro inv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ntarios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busca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vitar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desp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lfarros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por desperdicios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materia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prima.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Ex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 coordina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dores.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DOWNSIZ</a:t>
            </a:r>
            <a:r>
              <a:rPr spc="-15" dirty="0"/>
              <a:t>I</a:t>
            </a:r>
            <a:r>
              <a:rPr dirty="0"/>
              <a:t>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8867" y="1882902"/>
            <a:ext cx="175450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Consiste 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tructur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6344" y="1882902"/>
            <a:ext cx="3876040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090" marR="5080" indent="-200025">
              <a:lnSpc>
                <a:spcPct val="100000"/>
              </a:lnSpc>
              <a:tabLst>
                <a:tab pos="800100" algn="l"/>
                <a:tab pos="148336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	el	ade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gaza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iento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7227" y="1882902"/>
            <a:ext cx="125539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240" marR="5080" indent="-384175">
              <a:lnSpc>
                <a:spcPct val="100000"/>
              </a:lnSpc>
              <a:tabLst>
                <a:tab pos="800735" algn="l"/>
              </a:tabLst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 hacer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3396" y="2263902"/>
            <a:ext cx="210439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8044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altos	costo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9842" y="2263902"/>
            <a:ext cx="134874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Signif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48867" y="2644902"/>
            <a:ext cx="728281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9310" algn="l"/>
                <a:tab pos="2245360" algn="l"/>
                <a:tab pos="2691765" algn="l"/>
                <a:tab pos="4389755" algn="l"/>
                <a:tab pos="6247765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más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rentable	la	opera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minan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costos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8867" y="3026155"/>
            <a:ext cx="196532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inne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arios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incl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8200" y="3026155"/>
            <a:ext cx="358076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 marR="5080" indent="-94615">
              <a:lnSpc>
                <a:spcPct val="100000"/>
              </a:lnSpc>
              <a:tabLst>
                <a:tab pos="572135" algn="l"/>
                <a:tab pos="1026160" algn="l"/>
                <a:tab pos="1167765" algn="l"/>
                <a:tab pos="2731770" algn="l"/>
                <a:tab pos="3126740" algn="l"/>
                <a:tab pos="3291204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	la	opera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po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supue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2634" y="3026155"/>
            <a:ext cx="1419860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4175" marR="5080" indent="-372110">
              <a:lnSpc>
                <a:spcPct val="100000"/>
              </a:lnSpc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a,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rgas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8867" y="3788155"/>
            <a:ext cx="235585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admini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ativ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1015" y="3788155"/>
            <a:ext cx="201803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burocráti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5166" y="3788155"/>
            <a:ext cx="120650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ás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47915" y="3788155"/>
            <a:ext cx="1084580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12775" algn="l"/>
              </a:tabLst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endParaRPr sz="250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tabLst>
                <a:tab pos="805180" algn="l"/>
              </a:tabLst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48867" y="4169409"/>
            <a:ext cx="118808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propi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plant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1920" y="4169409"/>
            <a:ext cx="143637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procesos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0285" y="4169409"/>
            <a:ext cx="184277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87210" y="4169409"/>
            <a:ext cx="101282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dentro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628141"/>
            <a:ext cx="510540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1430" algn="l"/>
              </a:tabLst>
            </a:pP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3600" spc="-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QUINTA	DISCIPLINA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3543680"/>
            <a:ext cx="222186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¨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Podemos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intel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gen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8622" y="3543680"/>
            <a:ext cx="1638300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5405">
              <a:lnSpc>
                <a:spcPct val="100000"/>
              </a:lnSpc>
              <a:tabLst>
                <a:tab pos="135953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constru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dond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7509" y="3543680"/>
            <a:ext cx="255460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7804">
              <a:lnSpc>
                <a:spcPct val="100000"/>
              </a:lnSpc>
              <a:tabLst>
                <a:tab pos="125476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 gente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pande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7294" y="4306061"/>
            <a:ext cx="228155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continu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mente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7722" y="4306061"/>
            <a:ext cx="414337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7560" algn="l"/>
                <a:tab pos="2269490" algn="l"/>
                <a:tab pos="3353435" algn="l"/>
              </a:tabLst>
            </a:pP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ap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17294" y="4687061"/>
            <a:ext cx="5389245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ultados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desea,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dond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 nuevos</a:t>
            </a:r>
            <a:r>
              <a:rPr sz="2500" b="1" spc="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patrones</a:t>
            </a:r>
            <a:r>
              <a:rPr sz="2500" b="1" spc="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pens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miento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»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Senge.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9573" y="4687061"/>
            <a:ext cx="127190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Pet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er</a:t>
            </a:r>
            <a:r>
              <a:rPr sz="2500" b="1" spc="1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52169" y="1864163"/>
          <a:ext cx="7201928" cy="1205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919"/>
                <a:gridCol w="1682544"/>
                <a:gridCol w="2928465"/>
              </a:tblGrid>
              <a:tr h="412496">
                <a:tc>
                  <a:txBody>
                    <a:bodyPr/>
                    <a:lstStyle/>
                    <a:p>
                      <a:pPr marL="377825" indent="-342900">
                        <a:lnSpc>
                          <a:spcPct val="100000"/>
                        </a:lnSpc>
                        <a:buClr>
                          <a:srgbClr val="1F464F"/>
                        </a:buClr>
                        <a:buFont typeface="Arial"/>
                        <a:buChar char="•"/>
                        <a:tabLst>
                          <a:tab pos="377825" algn="l"/>
                          <a:tab pos="1108710" algn="l"/>
                        </a:tabLst>
                      </a:pPr>
                      <a:r>
                        <a:rPr sz="2500" b="1" spc="-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n	enf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que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émi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tabLst>
                          <a:tab pos="1136650" algn="l"/>
                          <a:tab pos="2627630" algn="l"/>
                        </a:tabLst>
                      </a:pP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ara	abordar	el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tabLst>
                          <a:tab pos="1752600" algn="l"/>
                          <a:tab pos="2263140" algn="l"/>
                        </a:tabLst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proce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	</a:t>
                      </a:r>
                      <a:r>
                        <a:rPr sz="2500" b="1" spc="-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	la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ión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tabLst>
                          <a:tab pos="1923414" algn="l"/>
                          <a:tab pos="2433955" algn="l"/>
                        </a:tabLst>
                      </a:pP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rofesion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	</a:t>
                      </a:r>
                      <a:r>
                        <a:rPr sz="2500" b="1" spc="-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	los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2496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trabaj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dore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La</a:t>
            </a:r>
            <a:r>
              <a:rPr spc="-15" dirty="0"/>
              <a:t> </a:t>
            </a:r>
            <a:r>
              <a:rPr dirty="0"/>
              <a:t>Quinta</a:t>
            </a:r>
            <a:r>
              <a:rPr spc="-25" dirty="0"/>
              <a:t> </a:t>
            </a:r>
            <a:r>
              <a:rPr dirty="0"/>
              <a:t>Discip</a:t>
            </a:r>
            <a:r>
              <a:rPr spc="10" dirty="0"/>
              <a:t>l</a:t>
            </a:r>
            <a:r>
              <a:rPr dirty="0"/>
              <a:t>ina.</a:t>
            </a:r>
            <a:r>
              <a:rPr spc="-30" dirty="0"/>
              <a:t> </a:t>
            </a:r>
            <a:r>
              <a:rPr dirty="0"/>
              <a:t>Peter</a:t>
            </a:r>
            <a:r>
              <a:rPr spc="-15" dirty="0"/>
              <a:t> </a:t>
            </a:r>
            <a:r>
              <a:rPr dirty="0"/>
              <a:t>M.</a:t>
            </a:r>
          </a:p>
          <a:p>
            <a:pPr marL="194310">
              <a:lnSpc>
                <a:spcPct val="100000"/>
              </a:lnSpc>
            </a:pPr>
            <a:r>
              <a:rPr dirty="0"/>
              <a:t>Senge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58355" cy="359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1.-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Domi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o-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a: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é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 profundi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z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onal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cibir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 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objetiv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1"/>
              </a:spcBef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2.-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odelos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mental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 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igmas enr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izados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impiden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movim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 cr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ativ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ona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nec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ario des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arlos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sust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po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otros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más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anzado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1867027"/>
            <a:ext cx="7158355" cy="435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3.-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sió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compa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: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impre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cindible encontrar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sió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f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utu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o.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cómo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 quiere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nt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ún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iem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Esto dirig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rá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esfuerzo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educativo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pre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2"/>
              </a:spcBef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4.-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Equipos</a:t>
            </a:r>
            <a:r>
              <a:rPr sz="2500" b="1" spc="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aprendizaj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e:</a:t>
            </a:r>
            <a:r>
              <a:rPr sz="2500" b="1" spc="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nueva</a:t>
            </a:r>
            <a:r>
              <a:rPr sz="2500" b="1" spc="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ultura organiz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bas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rse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rab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jo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 equipo,</a:t>
            </a:r>
            <a:r>
              <a:rPr sz="2500" b="1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tal</a:t>
            </a:r>
            <a:r>
              <a:rPr sz="2500" b="1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era</a:t>
            </a:r>
            <a:r>
              <a:rPr sz="2500" b="1" spc="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unión</a:t>
            </a:r>
            <a:r>
              <a:rPr sz="2500" b="1" spc="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todos sea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simple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sum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a.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enfoque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é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rgico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REINGENIERÍA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967" y="1811273"/>
            <a:ext cx="100711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706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Es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3467" y="1811273"/>
            <a:ext cx="307467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2245" algn="l"/>
                <a:tab pos="2027555" algn="l"/>
                <a:tab pos="249809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proce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985" y="1811273"/>
            <a:ext cx="271462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1670" algn="l"/>
                <a:tab pos="2350770" algn="l"/>
              </a:tabLst>
            </a:pP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5967" y="2192528"/>
            <a:ext cx="7160259" cy="191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erten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competidor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mundial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reh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cer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stem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f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orma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 organiz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for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trabaj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equipo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 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med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alogan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entre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sí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 con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ente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1867027"/>
            <a:ext cx="7158355" cy="1915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5.-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st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pensantes: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sis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temas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pien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po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deben apr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nder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rov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char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onocimi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 aras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misiones,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ones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valor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 sust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ntivo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842770">
              <a:lnSpc>
                <a:spcPct val="100000"/>
              </a:lnSpc>
            </a:pPr>
            <a:r>
              <a:rPr dirty="0"/>
              <a:t>CAPITAL</a:t>
            </a:r>
            <a:r>
              <a:rPr spc="-25" dirty="0"/>
              <a:t> </a:t>
            </a:r>
            <a:r>
              <a:rPr dirty="0"/>
              <a:t>HU</a:t>
            </a:r>
            <a:r>
              <a:rPr spc="5" dirty="0"/>
              <a:t>M</a:t>
            </a:r>
            <a:r>
              <a:rPr dirty="0"/>
              <a:t>ANO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7294" y="1872107"/>
            <a:ext cx="6814184" cy="1033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En </a:t>
            </a:r>
            <a:r>
              <a:rPr sz="2500" b="1" spc="-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tualidad,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dadas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condic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ones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compet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ncia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enfrent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2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 organiz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1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mpo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tancia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4" y="2857880"/>
            <a:ext cx="305181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3945" algn="l"/>
                <a:tab pos="215709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gente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como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factor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70145" y="2857880"/>
            <a:ext cx="97980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cr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í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tico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51245" y="2857880"/>
            <a:ext cx="2379345" cy="7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ts val="2850"/>
              </a:lnSpc>
              <a:tabLst>
                <a:tab pos="595630" algn="l"/>
                <a:tab pos="1563370" algn="l"/>
                <a:tab pos="1982470" algn="l"/>
              </a:tabLst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éxito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R="5080" algn="r">
              <a:lnSpc>
                <a:spcPts val="285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7294" y="3200780"/>
            <a:ext cx="605917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78890" algn="l"/>
                <a:tab pos="1963420" algn="l"/>
                <a:tab pos="2736215" algn="l"/>
                <a:tab pos="4196080" algn="l"/>
                <a:tab pos="488188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rie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go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ntros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trabajo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;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7294" y="3581780"/>
            <a:ext cx="6816090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2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25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logran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2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é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ito 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medida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f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unción sólo</a:t>
            </a:r>
            <a:r>
              <a:rPr sz="2500" b="1" spc="1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</a:t>
            </a:r>
            <a:r>
              <a:rPr sz="2500" b="1" spc="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innovaciones</a:t>
            </a:r>
            <a:r>
              <a:rPr sz="2500" b="1" spc="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tecnológicas,</a:t>
            </a:r>
            <a:r>
              <a:rPr sz="2500" b="1" spc="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sino en función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pital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humano.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7294" y="1904233"/>
            <a:ext cx="3391535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99"/>
              </a:lnSpc>
              <a:tabLst>
                <a:tab pos="582295" algn="l"/>
                <a:tab pos="1353820" algn="l"/>
                <a:tab pos="1710689" algn="l"/>
                <a:tab pos="2254250" algn="l"/>
                <a:tab pos="2364105" algn="l"/>
              </a:tabLst>
            </a:pP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	Te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ría	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		C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tal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nuev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	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	ins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mo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7804" y="1904233"/>
            <a:ext cx="323469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440" marR="5080" indent="-205740">
              <a:lnSpc>
                <a:spcPct val="103299"/>
              </a:lnSpc>
              <a:tabLst>
                <a:tab pos="1530350" algn="l"/>
                <a:tab pos="1779270" algn="l"/>
                <a:tab pos="2594610" algn="l"/>
              </a:tabLst>
            </a:pP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Humano,	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concepc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ón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tra</a:t>
            </a:r>
            <a:r>
              <a:rPr sz="2400" b="1" spc="-2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ajo,		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	sido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4" y="2660015"/>
            <a:ext cx="6817359" cy="3009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arrol</a:t>
            </a:r>
            <a:r>
              <a:rPr sz="2400" b="1" spc="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ada </a:t>
            </a:r>
            <a:r>
              <a:rPr sz="24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prin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almente </a:t>
            </a:r>
            <a:r>
              <a:rPr sz="2400" b="1" spc="-2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or </a:t>
            </a:r>
            <a:r>
              <a:rPr sz="24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Ga</a:t>
            </a:r>
            <a:r>
              <a:rPr sz="2400" b="1" spc="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y </a:t>
            </a:r>
            <a:r>
              <a:rPr sz="2400" b="1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Stanl</a:t>
            </a:r>
            <a:r>
              <a:rPr sz="2400" b="1" spc="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y Becker</a:t>
            </a:r>
            <a:r>
              <a:rPr sz="2400" b="1" spc="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4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4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li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ro</a:t>
            </a:r>
            <a:r>
              <a:rPr sz="2400" b="1" spc="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i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400" b="1" i="1" dirty="0">
                <a:solidFill>
                  <a:srgbClr val="1F464F"/>
                </a:solidFill>
                <a:latin typeface="Arial"/>
                <a:cs typeface="Arial"/>
              </a:rPr>
              <a:t>pital</a:t>
            </a:r>
            <a:r>
              <a:rPr sz="2400" b="1" i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400" b="1" i="1" spc="-2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400" b="1" i="1" dirty="0">
                <a:solidFill>
                  <a:srgbClr val="1F464F"/>
                </a:solidFill>
                <a:latin typeface="Arial"/>
                <a:cs typeface="Arial"/>
              </a:rPr>
              <a:t>man</a:t>
            </a:r>
            <a:r>
              <a:rPr sz="2400" b="1" i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400" b="1" spc="-2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li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do</a:t>
            </a:r>
            <a:r>
              <a:rPr sz="24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en 1964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n </a:t>
            </a:r>
            <a:r>
              <a:rPr sz="24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ncia, </a:t>
            </a:r>
            <a:r>
              <a:rPr sz="24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la </a:t>
            </a:r>
            <a:r>
              <a:rPr sz="2400" b="1" spc="-3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idea </a:t>
            </a:r>
            <a:r>
              <a:rPr sz="2400" b="1" spc="-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bá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ica </a:t>
            </a:r>
            <a:r>
              <a:rPr sz="24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s </a:t>
            </a:r>
            <a:r>
              <a:rPr sz="24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siderar </a:t>
            </a:r>
            <a:r>
              <a:rPr sz="2400" b="1" spc="-2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 </a:t>
            </a:r>
            <a:r>
              <a:rPr sz="2400" b="1" spc="-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la e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ación </a:t>
            </a:r>
            <a:r>
              <a:rPr sz="24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y </a:t>
            </a:r>
            <a:r>
              <a:rPr sz="24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la </a:t>
            </a:r>
            <a:r>
              <a:rPr sz="24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fo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mación </a:t>
            </a:r>
            <a:r>
              <a:rPr sz="24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mo </a:t>
            </a:r>
            <a:r>
              <a:rPr sz="24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inver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ion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s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e </a:t>
            </a:r>
            <a:r>
              <a:rPr sz="24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reali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z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an </a:t>
            </a:r>
            <a:r>
              <a:rPr sz="2400" b="1" spc="-2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ivi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uos </a:t>
            </a:r>
            <a:r>
              <a:rPr sz="2400" b="1" spc="-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raci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nales, </a:t>
            </a:r>
            <a:r>
              <a:rPr sz="2400" b="1" spc="-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n </a:t>
            </a:r>
            <a:r>
              <a:rPr sz="2400" b="1" spc="-2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l </a:t>
            </a:r>
            <a:r>
              <a:rPr sz="2400" b="1" spc="-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fin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400" b="1" spc="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incrementar</a:t>
            </a:r>
            <a:r>
              <a:rPr sz="2400" b="1" spc="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400" b="1" spc="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efic</a:t>
            </a:r>
            <a:r>
              <a:rPr sz="2400" b="1" spc="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ia</a:t>
            </a:r>
            <a:r>
              <a:rPr sz="2400" b="1" spc="2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rodu</a:t>
            </a:r>
            <a:r>
              <a:rPr sz="24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va</a:t>
            </a:r>
            <a:r>
              <a:rPr sz="2400" b="1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400" b="1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sus ingreso</a:t>
            </a:r>
            <a:r>
              <a:rPr sz="24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2058035">
              <a:lnSpc>
                <a:spcPct val="100000"/>
              </a:lnSpc>
            </a:pPr>
            <a:r>
              <a:rPr dirty="0"/>
              <a:t>Cap</a:t>
            </a:r>
            <a:r>
              <a:rPr spc="10" dirty="0"/>
              <a:t>i</a:t>
            </a:r>
            <a:r>
              <a:rPr dirty="0"/>
              <a:t>tal</a:t>
            </a:r>
            <a:r>
              <a:rPr spc="-30" dirty="0"/>
              <a:t> </a:t>
            </a:r>
            <a:r>
              <a:rPr dirty="0"/>
              <a:t>Intelectual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6965" y="2357373"/>
            <a:ext cx="7249159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adaptación, </a:t>
            </a:r>
            <a:r>
              <a:rPr sz="2500" spc="-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conocim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ent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4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periencia,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aciones con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clientes,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abi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idad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directi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liderazg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ntre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otr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son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fu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nte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 ve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ntaja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comp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etitiva.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6965" y="4415408"/>
            <a:ext cx="177165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9995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Bienes	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q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ue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2160" y="4415408"/>
            <a:ext cx="219456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9940" algn="l"/>
              </a:tabLst>
            </a:pP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3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omp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ñía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9859" y="4415408"/>
            <a:ext cx="88963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see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3903" y="4415408"/>
            <a:ext cx="1720214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405130" algn="l"/>
                <a:tab pos="1184275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	que	s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endParaRPr sz="25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6965" y="4796408"/>
            <a:ext cx="1417955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prod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cto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sarrollo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37257" y="4796408"/>
            <a:ext cx="2826385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  <a:tabLst>
                <a:tab pos="85725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del	conocimien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o,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41340" y="4796408"/>
            <a:ext cx="1859914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inves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igaci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7901" y="5177790"/>
            <a:ext cx="104711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7961" y="5177790"/>
            <a:ext cx="1717039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27175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proc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sos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86932" y="5177790"/>
            <a:ext cx="187642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inn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vaciones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6965" y="5558738"/>
            <a:ext cx="724725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164715" algn="l"/>
                <a:tab pos="3136900" algn="l"/>
                <a:tab pos="4126229" algn="l"/>
                <a:tab pos="5998210" algn="l"/>
                <a:tab pos="654685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tec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ológi</a:t>
            </a:r>
            <a:r>
              <a:rPr sz="2500" spc="-3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as,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cuyo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valor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cr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menta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valor ec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mico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org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nizaci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ón.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Pa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rick</a:t>
            </a:r>
            <a:r>
              <a:rPr sz="2500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Sulliva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4740" y="1592510"/>
          <a:ext cx="7291728" cy="824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8730"/>
                <a:gridCol w="3367346"/>
                <a:gridCol w="525652"/>
              </a:tblGrid>
              <a:tr h="41249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438275" algn="l"/>
                          <a:tab pos="1962785" algn="l"/>
                          <a:tab pos="2909570" algn="l"/>
                        </a:tabLst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Consiste	en	todos	</a:t>
                      </a:r>
                      <a:r>
                        <a:rPr sz="2500" spc="-1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1243965" algn="l"/>
                          <a:tab pos="2927985" algn="l"/>
                        </a:tabLst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activ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	int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ngib</a:t>
                      </a:r>
                      <a:r>
                        <a:rPr sz="2500" spc="-1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500" spc="-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s	de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las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249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2628900" algn="l"/>
                        </a:tabLst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org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nizac</a:t>
                      </a:r>
                      <a:r>
                        <a:rPr sz="2500" spc="-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es	ta</a:t>
                      </a:r>
                      <a:r>
                        <a:rPr sz="2500" spc="-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tabLst>
                          <a:tab pos="1597660" algn="l"/>
                        </a:tabLst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2500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	ca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2500" spc="-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500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sz="250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de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966469">
              <a:lnSpc>
                <a:spcPct val="100000"/>
              </a:lnSpc>
            </a:pPr>
            <a:r>
              <a:rPr dirty="0"/>
              <a:t>Conc</a:t>
            </a:r>
            <a:r>
              <a:rPr spc="5" dirty="0"/>
              <a:t>e</a:t>
            </a:r>
            <a:r>
              <a:rPr dirty="0"/>
              <a:t>pto</a:t>
            </a:r>
            <a:r>
              <a:rPr spc="-30" dirty="0"/>
              <a:t> 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capital</a:t>
            </a:r>
            <a:r>
              <a:rPr spc="-15" dirty="0"/>
              <a:t> </a:t>
            </a:r>
            <a:r>
              <a:rPr dirty="0"/>
              <a:t>huma</a:t>
            </a:r>
            <a:r>
              <a:rPr spc="5" dirty="0"/>
              <a:t>n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117" y="1738376"/>
            <a:ext cx="7644130" cy="1152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Es   </a:t>
            </a:r>
            <a:r>
              <a:rPr sz="2500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valor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es,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ac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s, 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4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riencias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ocimient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rson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inte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gran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una</a:t>
            </a:r>
            <a:r>
              <a:rPr sz="2500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org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nizaci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7862" y="3062351"/>
          <a:ext cx="7776908" cy="3337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51"/>
                <a:gridCol w="2520315"/>
                <a:gridCol w="2736342"/>
              </a:tblGrid>
              <a:tr h="370839"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1800" b="1" i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i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tal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i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no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1800" b="1" i="1" dirty="0">
                          <a:latin typeface="Arial"/>
                          <a:cs typeface="Arial"/>
                        </a:rPr>
                        <a:t>Bien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tel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ctual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800" b="1" i="1" dirty="0">
                          <a:latin typeface="Arial"/>
                          <a:cs typeface="Arial"/>
                        </a:rPr>
                        <a:t>Prop</a:t>
                      </a:r>
                      <a:r>
                        <a:rPr sz="1800" b="1" i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tel</a:t>
                      </a:r>
                      <a:r>
                        <a:rPr sz="1800" b="1" i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latin typeface="Arial"/>
                          <a:cs typeface="Arial"/>
                        </a:rPr>
                        <a:t>ctual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381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peri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ncia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Progr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tentes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381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ient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entos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chos r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4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ados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ez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egistr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 de datos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etos i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iales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spc="-1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alor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Metod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Sof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3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776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Docum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39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Dib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Dis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ñ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C0C0C0"/>
                      </a:solidFill>
                      <a:prstDash val="solid"/>
                    </a:lnL>
                    <a:lnR w="12700">
                      <a:solidFill>
                        <a:srgbClr val="C0C0C0"/>
                      </a:solidFill>
                      <a:prstDash val="solid"/>
                    </a:lnR>
                    <a:lnT w="12700">
                      <a:solidFill>
                        <a:srgbClr val="C0C0C0"/>
                      </a:solidFill>
                      <a:prstDash val="solid"/>
                    </a:lnT>
                    <a:lnB w="12700">
                      <a:solidFill>
                        <a:srgbClr val="C0C0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0329" y="290829"/>
            <a:ext cx="5784850" cy="121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5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4000" spc="-5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inistración</a:t>
            </a:r>
            <a:r>
              <a:rPr sz="4000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40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apital</a:t>
            </a:r>
            <a:endParaRPr sz="4000">
              <a:latin typeface="Arial"/>
              <a:cs typeface="Arial"/>
            </a:endParaRPr>
          </a:p>
          <a:p>
            <a:pPr marL="635" algn="ctr">
              <a:lnSpc>
                <a:spcPts val="4760"/>
              </a:lnSpc>
            </a:pPr>
            <a:r>
              <a:rPr sz="4000" spc="-25" dirty="0">
                <a:solidFill>
                  <a:srgbClr val="1F464F"/>
                </a:solidFill>
                <a:latin typeface="Arial"/>
                <a:cs typeface="Arial"/>
              </a:rPr>
              <a:t>humano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7294" y="1865503"/>
            <a:ext cx="6814820" cy="298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2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oce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cuya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fi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3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mej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or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800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ese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mp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ñ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800" spc="-3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aprovechamien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o, acrecenta</a:t>
            </a:r>
            <a:r>
              <a:rPr sz="2800" spc="-3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ient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800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800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mej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ra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800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800" spc="1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as ca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ac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es,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800" spc="-3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li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800" spc="-3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rie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ci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as, co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oc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ntos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800" spc="-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800" spc="-3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mp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ete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800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personal,</a:t>
            </a:r>
            <a:r>
              <a:rPr sz="2800" spc="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800" spc="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800" spc="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finali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2800" spc="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table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er</a:t>
            </a:r>
            <a:r>
              <a:rPr sz="2800" spc="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 c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ima</a:t>
            </a:r>
            <a:r>
              <a:rPr sz="2800" spc="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iz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ci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800" spc="2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ptimo</a:t>
            </a:r>
            <a:r>
              <a:rPr sz="2800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2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me</a:t>
            </a:r>
            <a:r>
              <a:rPr sz="2800" spc="0" dirty="0">
                <a:solidFill>
                  <a:srgbClr val="1F464F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2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4" y="4853178"/>
            <a:ext cx="3116580" cy="171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282190" algn="l"/>
                <a:tab pos="2707005" algn="l"/>
              </a:tabLst>
            </a:pP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ctivi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 consecuente</a:t>
            </a:r>
            <a:r>
              <a:rPr sz="2800" spc="-4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ente o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za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nte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gr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7783" y="4853178"/>
            <a:ext cx="3664585" cy="1289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 algn="just">
              <a:lnSpc>
                <a:spcPct val="100000"/>
              </a:lnSpc>
            </a:pP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y         </a:t>
            </a:r>
            <a:r>
              <a:rPr sz="2800" spc="3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       </a:t>
            </a:r>
            <a:r>
              <a:rPr sz="2800" spc="3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 el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desa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ro</a:t>
            </a:r>
            <a:r>
              <a:rPr sz="2800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lo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 l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-3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hombr</a:t>
            </a:r>
            <a:r>
              <a:rPr sz="28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-3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800" spc="-2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800" spc="-3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628141"/>
            <a:ext cx="6553834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62629" algn="l"/>
                <a:tab pos="4812665" algn="l"/>
              </a:tabLst>
            </a:pP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Importancia</a:t>
            </a:r>
            <a:r>
              <a:rPr sz="3600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del	Capital	Humano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7294" y="1828927"/>
            <a:ext cx="681545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spc="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pital</a:t>
            </a:r>
            <a:r>
              <a:rPr sz="2500" spc="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mano</a:t>
            </a:r>
            <a:r>
              <a:rPr sz="2500" spc="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sta</a:t>
            </a:r>
            <a:r>
              <a:rPr sz="2500" spc="1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inte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gra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por</a:t>
            </a:r>
            <a:r>
              <a:rPr sz="2500" spc="1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rson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as,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4" y="2171827"/>
            <a:ext cx="304165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1525" algn="l"/>
                <a:tab pos="2851785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que	proporcion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2525" y="2215007"/>
            <a:ext cx="3569970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" marR="5080" indent="-121920">
              <a:lnSpc>
                <a:spcPts val="2700"/>
              </a:lnSpc>
              <a:tabLst>
                <a:tab pos="487680" algn="l"/>
                <a:tab pos="680085" algn="l"/>
                <a:tab pos="2286635" algn="l"/>
                <a:tab pos="2515235" algn="l"/>
                <a:tab pos="331089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org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nización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tale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nt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o, y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esf</a:t>
            </a:r>
            <a:r>
              <a:rPr sz="2500" spc="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erzo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7294" y="2514727"/>
            <a:ext cx="300609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923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trab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jo,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creativid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7294" y="2895980"/>
            <a:ext cx="6814820" cy="1724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realización</a:t>
            </a:r>
            <a:r>
              <a:rPr sz="2500" spc="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sus</a:t>
            </a:r>
            <a:r>
              <a:rPr sz="2500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bjetivo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r>
              <a:rPr sz="2500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personas</a:t>
            </a:r>
            <a:r>
              <a:rPr sz="2500" spc="3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son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el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coraz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organizac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ó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dan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vida,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minist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ación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pital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hu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mano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 pro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orciona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las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err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amien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ces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arias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formación,</a:t>
            </a:r>
            <a:r>
              <a:rPr sz="2500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integración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desarrollo.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0432" y="290829"/>
            <a:ext cx="5643245" cy="121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25" dirty="0">
                <a:solidFill>
                  <a:srgbClr val="1F464F"/>
                </a:solidFill>
                <a:latin typeface="Arial"/>
                <a:cs typeface="Arial"/>
              </a:rPr>
              <a:t>Car</a:t>
            </a:r>
            <a:r>
              <a:rPr sz="4000" spc="-4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cterí</a:t>
            </a:r>
            <a:r>
              <a:rPr sz="4000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ticas</a:t>
            </a:r>
            <a:r>
              <a:rPr sz="4000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4000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1F464F"/>
                </a:solidFill>
                <a:latin typeface="Arial"/>
                <a:cs typeface="Arial"/>
              </a:rPr>
              <a:t>factor</a:t>
            </a:r>
            <a:endParaRPr sz="4000">
              <a:latin typeface="Arial"/>
              <a:cs typeface="Arial"/>
            </a:endParaRPr>
          </a:p>
          <a:p>
            <a:pPr marL="2540" algn="ctr">
              <a:lnSpc>
                <a:spcPts val="4760"/>
              </a:lnSpc>
            </a:pPr>
            <a:r>
              <a:rPr sz="4000" spc="-25" dirty="0">
                <a:solidFill>
                  <a:srgbClr val="1F464F"/>
                </a:solidFill>
                <a:latin typeface="Arial"/>
                <a:cs typeface="Arial"/>
              </a:rPr>
              <a:t>humano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2536825" cy="3121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Intelig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ncia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Va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ores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Competenci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Imag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nac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ón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Exp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rien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ias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Sentimientos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ts val="2975"/>
              </a:lnSpc>
              <a:spcBef>
                <a:spcPts val="600"/>
              </a:spcBef>
              <a:buClr>
                <a:srgbClr val="1F464F"/>
              </a:buClr>
              <a:buFont typeface="Wingdings"/>
              <a:buChar char="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Habilid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68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sz="3200" dirty="0"/>
              <a:t>Be</a:t>
            </a:r>
            <a:r>
              <a:rPr sz="3200" spc="-20" dirty="0"/>
              <a:t>n</a:t>
            </a:r>
            <a:r>
              <a:rPr sz="3200" dirty="0"/>
              <a:t>e</a:t>
            </a:r>
            <a:r>
              <a:rPr sz="3200" spc="-10" dirty="0"/>
              <a:t>f</a:t>
            </a:r>
            <a:r>
              <a:rPr sz="3200" dirty="0"/>
              <a:t>icios</a:t>
            </a:r>
            <a:r>
              <a:rPr sz="3200" spc="-35" dirty="0"/>
              <a:t> </a:t>
            </a:r>
            <a:r>
              <a:rPr sz="3200" dirty="0"/>
              <a:t>de</a:t>
            </a:r>
            <a:r>
              <a:rPr sz="3200" spc="-15" dirty="0"/>
              <a:t> </a:t>
            </a:r>
            <a:r>
              <a:rPr sz="3200" dirty="0"/>
              <a:t>la</a:t>
            </a:r>
            <a:r>
              <a:rPr sz="3200" spc="-15" dirty="0"/>
              <a:t> </a:t>
            </a:r>
            <a:r>
              <a:rPr sz="3200" spc="-10" dirty="0"/>
              <a:t>a</a:t>
            </a:r>
            <a:r>
              <a:rPr sz="3200" dirty="0"/>
              <a:t>d</a:t>
            </a:r>
            <a:r>
              <a:rPr sz="3200" spc="-15" dirty="0"/>
              <a:t>e</a:t>
            </a:r>
            <a:r>
              <a:rPr sz="3200" dirty="0"/>
              <a:t>cua</a:t>
            </a:r>
            <a:r>
              <a:rPr sz="3200" spc="-20" dirty="0"/>
              <a:t>d</a:t>
            </a:r>
            <a:r>
              <a:rPr sz="3200" dirty="0"/>
              <a:t>a</a:t>
            </a:r>
            <a:endParaRPr sz="3200"/>
          </a:p>
          <a:p>
            <a:pPr marL="194310">
              <a:lnSpc>
                <a:spcPct val="100000"/>
              </a:lnSpc>
            </a:pPr>
            <a:r>
              <a:rPr sz="3200" dirty="0"/>
              <a:t>Ad</a:t>
            </a:r>
            <a:r>
              <a:rPr sz="3200" spc="-15" dirty="0"/>
              <a:t>m</a:t>
            </a:r>
            <a:r>
              <a:rPr sz="3200" dirty="0"/>
              <a:t>in</a:t>
            </a:r>
            <a:r>
              <a:rPr sz="3200" spc="-15" dirty="0"/>
              <a:t>i</a:t>
            </a:r>
            <a:r>
              <a:rPr sz="3200" dirty="0"/>
              <a:t>stración</a:t>
            </a:r>
            <a:r>
              <a:rPr sz="3200" spc="-35" dirty="0"/>
              <a:t> </a:t>
            </a:r>
            <a:r>
              <a:rPr sz="3200" dirty="0"/>
              <a:t>d</a:t>
            </a:r>
            <a:r>
              <a:rPr sz="3200" spc="-10" dirty="0"/>
              <a:t>e</a:t>
            </a:r>
            <a:r>
              <a:rPr sz="3200" dirty="0"/>
              <a:t>l ca</a:t>
            </a:r>
            <a:r>
              <a:rPr sz="3200" spc="-10" dirty="0"/>
              <a:t>p</a:t>
            </a:r>
            <a:r>
              <a:rPr sz="3200" dirty="0"/>
              <a:t>it</a:t>
            </a:r>
            <a:r>
              <a:rPr sz="3200" spc="-15" dirty="0"/>
              <a:t>a</a:t>
            </a:r>
            <a:r>
              <a:rPr sz="3200" dirty="0"/>
              <a:t>l </a:t>
            </a:r>
            <a:r>
              <a:rPr sz="3200" spc="-15" dirty="0"/>
              <a:t>h</a:t>
            </a:r>
            <a:r>
              <a:rPr sz="3200" dirty="0"/>
              <a:t>u</a:t>
            </a:r>
            <a:r>
              <a:rPr sz="3200" spc="-10" dirty="0"/>
              <a:t>m</a:t>
            </a:r>
            <a:r>
              <a:rPr sz="3200" dirty="0"/>
              <a:t>a</a:t>
            </a:r>
            <a:r>
              <a:rPr sz="3200" spc="-10" dirty="0"/>
              <a:t>n</a:t>
            </a:r>
            <a:r>
              <a:rPr sz="3200" dirty="0"/>
              <a:t>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57084" cy="206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  <a:tab pos="2286635" algn="l"/>
                <a:tab pos="2787650" algn="l"/>
                <a:tab pos="4561840" algn="l"/>
                <a:tab pos="5063490" algn="l"/>
                <a:tab pos="6467475" algn="l"/>
                <a:tab pos="687895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Incr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efic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efic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 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1"/>
              </a:spcBef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  <a:tab pos="1459865" algn="l"/>
                <a:tab pos="2018030" algn="l"/>
                <a:tab pos="2470785" algn="l"/>
                <a:tab pos="4599940" algn="l"/>
                <a:tab pos="5158105" algn="l"/>
                <a:tab pos="580453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Incide	en	la	opt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miza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recursos tecnológi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os,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mater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financi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394" y="4458461"/>
            <a:ext cx="193865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Promue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 ade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uado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0419" y="4458461"/>
            <a:ext cx="41275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8639" y="4458461"/>
            <a:ext cx="83693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ma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2309" y="4458461"/>
            <a:ext cx="224790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orga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iza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ional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68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sz="3200" dirty="0"/>
              <a:t>Be</a:t>
            </a:r>
            <a:r>
              <a:rPr sz="3200" spc="-20" dirty="0"/>
              <a:t>n</a:t>
            </a:r>
            <a:r>
              <a:rPr sz="3200" dirty="0"/>
              <a:t>e</a:t>
            </a:r>
            <a:r>
              <a:rPr sz="3200" spc="-10" dirty="0"/>
              <a:t>f</a:t>
            </a:r>
            <a:r>
              <a:rPr sz="3200" dirty="0"/>
              <a:t>icios</a:t>
            </a:r>
            <a:r>
              <a:rPr sz="3200" spc="-35" dirty="0"/>
              <a:t> </a:t>
            </a:r>
            <a:r>
              <a:rPr sz="3200" dirty="0"/>
              <a:t>de</a:t>
            </a:r>
            <a:r>
              <a:rPr sz="3200" spc="-15" dirty="0"/>
              <a:t> </a:t>
            </a:r>
            <a:r>
              <a:rPr sz="3200" dirty="0"/>
              <a:t>la</a:t>
            </a:r>
            <a:r>
              <a:rPr sz="3200" spc="-15" dirty="0"/>
              <a:t> </a:t>
            </a:r>
            <a:r>
              <a:rPr sz="3200" spc="-10" dirty="0"/>
              <a:t>a</a:t>
            </a:r>
            <a:r>
              <a:rPr sz="3200" dirty="0"/>
              <a:t>d</a:t>
            </a:r>
            <a:r>
              <a:rPr sz="3200" spc="-15" dirty="0"/>
              <a:t>e</a:t>
            </a:r>
            <a:r>
              <a:rPr sz="3200" dirty="0"/>
              <a:t>cua</a:t>
            </a:r>
            <a:r>
              <a:rPr sz="3200" spc="-20" dirty="0"/>
              <a:t>d</a:t>
            </a:r>
            <a:r>
              <a:rPr sz="3200" dirty="0"/>
              <a:t>a</a:t>
            </a:r>
            <a:endParaRPr sz="3200"/>
          </a:p>
          <a:p>
            <a:pPr marL="194310">
              <a:lnSpc>
                <a:spcPct val="100000"/>
              </a:lnSpc>
            </a:pPr>
            <a:r>
              <a:rPr sz="3200" dirty="0"/>
              <a:t>Ad</a:t>
            </a:r>
            <a:r>
              <a:rPr sz="3200" spc="-15" dirty="0"/>
              <a:t>m</a:t>
            </a:r>
            <a:r>
              <a:rPr sz="3200" dirty="0"/>
              <a:t>in</a:t>
            </a:r>
            <a:r>
              <a:rPr sz="3200" spc="-15" dirty="0"/>
              <a:t>i</a:t>
            </a:r>
            <a:r>
              <a:rPr sz="3200" dirty="0"/>
              <a:t>stración</a:t>
            </a:r>
            <a:r>
              <a:rPr sz="3200" spc="-35" dirty="0"/>
              <a:t> </a:t>
            </a:r>
            <a:r>
              <a:rPr sz="3200" dirty="0"/>
              <a:t>d</a:t>
            </a:r>
            <a:r>
              <a:rPr sz="3200" spc="-10" dirty="0"/>
              <a:t>e</a:t>
            </a:r>
            <a:r>
              <a:rPr sz="3200" dirty="0"/>
              <a:t>l ca</a:t>
            </a:r>
            <a:r>
              <a:rPr sz="3200" spc="-10" dirty="0"/>
              <a:t>p</a:t>
            </a:r>
            <a:r>
              <a:rPr sz="3200" dirty="0"/>
              <a:t>it</a:t>
            </a:r>
            <a:r>
              <a:rPr sz="3200" spc="-15" dirty="0"/>
              <a:t>a</a:t>
            </a:r>
            <a:r>
              <a:rPr sz="3200" dirty="0"/>
              <a:t>l </a:t>
            </a:r>
            <a:r>
              <a:rPr sz="3200" spc="-15" dirty="0"/>
              <a:t>h</a:t>
            </a:r>
            <a:r>
              <a:rPr sz="3200" dirty="0"/>
              <a:t>u</a:t>
            </a:r>
            <a:r>
              <a:rPr sz="3200" spc="-10" dirty="0"/>
              <a:t>m</a:t>
            </a:r>
            <a:r>
              <a:rPr sz="3200" dirty="0"/>
              <a:t>a</a:t>
            </a:r>
            <a:r>
              <a:rPr sz="3200" spc="-10" dirty="0"/>
              <a:t>n</a:t>
            </a:r>
            <a:r>
              <a:rPr sz="3200" dirty="0"/>
              <a:t>o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55180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Mejora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</a:t>
            </a:r>
            <a:r>
              <a:rPr sz="2500" b="1" spc="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vida</a:t>
            </a:r>
            <a:r>
              <a:rPr sz="2500" b="1" spc="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spc="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teg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antes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n.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52169" y="3159817"/>
          <a:ext cx="7204171" cy="1205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9162"/>
                <a:gridCol w="628776"/>
                <a:gridCol w="2613222"/>
                <a:gridCol w="443011"/>
              </a:tblGrid>
              <a:tr h="412496">
                <a:tc>
                  <a:txBody>
                    <a:bodyPr/>
                    <a:lstStyle/>
                    <a:p>
                      <a:pPr marL="377825" indent="-342900">
                        <a:lnSpc>
                          <a:spcPct val="100000"/>
                        </a:lnSpc>
                        <a:buClr>
                          <a:srgbClr val="1F464F"/>
                        </a:buClr>
                        <a:buFont typeface="Arial"/>
                        <a:buChar char="•"/>
                        <a:tabLst>
                          <a:tab pos="377825" algn="l"/>
                          <a:tab pos="3064510" algn="l"/>
                        </a:tabLst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Incr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men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	la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tiva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ión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cons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500" b="1" spc="-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ntemente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la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</a:pP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500" b="1" spc="10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oductivi</a:t>
                      </a:r>
                      <a:r>
                        <a:rPr sz="2500" b="1" spc="1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ad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870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2495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lida</a:t>
                      </a:r>
                      <a:r>
                        <a:rPr sz="2500" b="1" spc="5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500" b="1" dirty="0">
                          <a:solidFill>
                            <a:srgbClr val="1F464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REINGENIERÍA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1765" y="1882902"/>
            <a:ext cx="7159625" cy="305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623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ing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ría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toma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una 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ñ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1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sustitu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ció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1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ers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al,</a:t>
            </a:r>
            <a:r>
              <a:rPr sz="2500" b="1" spc="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no</a:t>
            </a:r>
            <a:r>
              <a:rPr sz="2500" b="1" spc="1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un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mbio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tru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ur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ntal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que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lle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-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rio,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-2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-2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admin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str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dor 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itoso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encontr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jor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tra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ba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j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rando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-3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inf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b="1" spc="-4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2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2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229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compo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nto org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niz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468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sz="3200" dirty="0"/>
              <a:t>Su</a:t>
            </a:r>
            <a:r>
              <a:rPr sz="3200" spc="-20" dirty="0"/>
              <a:t>m</a:t>
            </a:r>
            <a:r>
              <a:rPr sz="3200" dirty="0"/>
              <a:t>ar</a:t>
            </a:r>
            <a:r>
              <a:rPr sz="3200" spc="-35" dirty="0"/>
              <a:t> </a:t>
            </a:r>
            <a:r>
              <a:rPr sz="3200" dirty="0"/>
              <a:t>y m</a:t>
            </a:r>
            <a:r>
              <a:rPr sz="3200" spc="-15" dirty="0"/>
              <a:t>u</a:t>
            </a:r>
            <a:r>
              <a:rPr sz="3200" dirty="0"/>
              <a:t>lt</a:t>
            </a:r>
            <a:r>
              <a:rPr sz="3200" spc="-10" dirty="0"/>
              <a:t>i</a:t>
            </a:r>
            <a:r>
              <a:rPr sz="3200" dirty="0"/>
              <a:t>p</a:t>
            </a:r>
            <a:r>
              <a:rPr sz="3200" spc="-10" dirty="0"/>
              <a:t>l</a:t>
            </a:r>
            <a:r>
              <a:rPr sz="3200" dirty="0"/>
              <a:t>icar </a:t>
            </a:r>
            <a:r>
              <a:rPr sz="3200" spc="-20" dirty="0"/>
              <a:t>p</a:t>
            </a:r>
            <a:r>
              <a:rPr sz="3200" dirty="0"/>
              <a:t>ara</a:t>
            </a:r>
            <a:r>
              <a:rPr sz="3200" spc="-30" dirty="0"/>
              <a:t> </a:t>
            </a:r>
            <a:r>
              <a:rPr sz="3200" dirty="0"/>
              <a:t>e</a:t>
            </a:r>
            <a:r>
              <a:rPr sz="3200" spc="-10" dirty="0"/>
              <a:t>f</a:t>
            </a:r>
            <a:r>
              <a:rPr sz="3200" dirty="0"/>
              <a:t>ect</a:t>
            </a:r>
            <a:r>
              <a:rPr sz="3200" spc="-15" dirty="0"/>
              <a:t>u</a:t>
            </a:r>
            <a:r>
              <a:rPr sz="3200" dirty="0"/>
              <a:t>ar</a:t>
            </a:r>
            <a:r>
              <a:rPr sz="3200" spc="-35" dirty="0"/>
              <a:t> </a:t>
            </a:r>
            <a:r>
              <a:rPr sz="3200" dirty="0"/>
              <a:t>u</a:t>
            </a:r>
            <a:r>
              <a:rPr sz="3200" spc="-15" dirty="0"/>
              <a:t>n</a:t>
            </a:r>
            <a:r>
              <a:rPr sz="3200" dirty="0"/>
              <a:t>a</a:t>
            </a:r>
            <a:endParaRPr sz="3200"/>
          </a:p>
          <a:p>
            <a:pPr marL="194310">
              <a:lnSpc>
                <a:spcPct val="100000"/>
              </a:lnSpc>
            </a:pPr>
            <a:r>
              <a:rPr sz="3200" dirty="0"/>
              <a:t>inversi</a:t>
            </a:r>
            <a:r>
              <a:rPr sz="3200" spc="-10" dirty="0"/>
              <a:t>ó</a:t>
            </a:r>
            <a:r>
              <a:rPr sz="3200" dirty="0"/>
              <a:t>n</a:t>
            </a:r>
            <a:r>
              <a:rPr sz="3200" spc="-35" dirty="0"/>
              <a:t> </a:t>
            </a:r>
            <a:r>
              <a:rPr sz="3200" dirty="0"/>
              <a:t>en</a:t>
            </a:r>
            <a:r>
              <a:rPr sz="3200" spc="-25" dirty="0"/>
              <a:t> </a:t>
            </a:r>
            <a:r>
              <a:rPr sz="3200" dirty="0"/>
              <a:t>capi</a:t>
            </a:r>
            <a:r>
              <a:rPr sz="3200" spc="-10" dirty="0"/>
              <a:t>t</a:t>
            </a:r>
            <a:r>
              <a:rPr sz="3200" dirty="0"/>
              <a:t>al</a:t>
            </a:r>
            <a:r>
              <a:rPr sz="3200" spc="-15" dirty="0"/>
              <a:t> </a:t>
            </a:r>
            <a:r>
              <a:rPr sz="3200" dirty="0"/>
              <a:t>h</a:t>
            </a:r>
            <a:r>
              <a:rPr sz="3200" spc="-10" dirty="0"/>
              <a:t>u</a:t>
            </a:r>
            <a:r>
              <a:rPr sz="3200" dirty="0"/>
              <a:t>m</a:t>
            </a:r>
            <a:r>
              <a:rPr sz="3200" spc="-10" dirty="0"/>
              <a:t>a</a:t>
            </a:r>
            <a:r>
              <a:rPr sz="3200" dirty="0"/>
              <a:t>no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84212" y="1773237"/>
            <a:ext cx="2087880" cy="792480"/>
          </a:xfrm>
          <a:custGeom>
            <a:avLst/>
            <a:gdLst/>
            <a:ahLst/>
            <a:cxnLst/>
            <a:rect l="l" t="t" r="r" b="b"/>
            <a:pathLst>
              <a:path w="2087880" h="792480">
                <a:moveTo>
                  <a:pt x="0" y="792162"/>
                </a:moveTo>
                <a:lnTo>
                  <a:pt x="2087499" y="792162"/>
                </a:lnTo>
                <a:lnTo>
                  <a:pt x="2087499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76600" y="3213163"/>
            <a:ext cx="1800225" cy="792480"/>
          </a:xfrm>
          <a:custGeom>
            <a:avLst/>
            <a:gdLst/>
            <a:ahLst/>
            <a:cxnLst/>
            <a:rect l="l" t="t" r="r" b="b"/>
            <a:pathLst>
              <a:path w="1800225" h="792479">
                <a:moveTo>
                  <a:pt x="0" y="792162"/>
                </a:moveTo>
                <a:lnTo>
                  <a:pt x="1800225" y="792162"/>
                </a:lnTo>
                <a:lnTo>
                  <a:pt x="1800225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4212" y="2781363"/>
            <a:ext cx="2087880" cy="792480"/>
          </a:xfrm>
          <a:custGeom>
            <a:avLst/>
            <a:gdLst/>
            <a:ahLst/>
            <a:cxnLst/>
            <a:rect l="l" t="t" r="r" b="b"/>
            <a:pathLst>
              <a:path w="2087880" h="792479">
                <a:moveTo>
                  <a:pt x="0" y="792162"/>
                </a:moveTo>
                <a:lnTo>
                  <a:pt x="2087499" y="792162"/>
                </a:lnTo>
                <a:lnTo>
                  <a:pt x="2087499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3716337"/>
            <a:ext cx="2087880" cy="792480"/>
          </a:xfrm>
          <a:custGeom>
            <a:avLst/>
            <a:gdLst/>
            <a:ahLst/>
            <a:cxnLst/>
            <a:rect l="l" t="t" r="r" b="b"/>
            <a:pathLst>
              <a:path w="2087880" h="792479">
                <a:moveTo>
                  <a:pt x="0" y="792162"/>
                </a:moveTo>
                <a:lnTo>
                  <a:pt x="2087499" y="792162"/>
                </a:lnTo>
                <a:lnTo>
                  <a:pt x="2087499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4212" y="4652962"/>
            <a:ext cx="2087880" cy="792480"/>
          </a:xfrm>
          <a:custGeom>
            <a:avLst/>
            <a:gdLst/>
            <a:ahLst/>
            <a:cxnLst/>
            <a:rect l="l" t="t" r="r" b="b"/>
            <a:pathLst>
              <a:path w="2087880" h="792479">
                <a:moveTo>
                  <a:pt x="0" y="792162"/>
                </a:moveTo>
                <a:lnTo>
                  <a:pt x="2087499" y="792162"/>
                </a:lnTo>
                <a:lnTo>
                  <a:pt x="2087499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80126" y="3213163"/>
            <a:ext cx="1152525" cy="792480"/>
          </a:xfrm>
          <a:custGeom>
            <a:avLst/>
            <a:gdLst/>
            <a:ahLst/>
            <a:cxnLst/>
            <a:rect l="l" t="t" r="r" b="b"/>
            <a:pathLst>
              <a:path w="1152525" h="792479">
                <a:moveTo>
                  <a:pt x="0" y="792162"/>
                </a:moveTo>
                <a:lnTo>
                  <a:pt x="1152525" y="792162"/>
                </a:lnTo>
                <a:lnTo>
                  <a:pt x="1152525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64451" y="3213163"/>
            <a:ext cx="1440180" cy="792480"/>
          </a:xfrm>
          <a:custGeom>
            <a:avLst/>
            <a:gdLst/>
            <a:ahLst/>
            <a:cxnLst/>
            <a:rect l="l" t="t" r="r" b="b"/>
            <a:pathLst>
              <a:path w="1440179" h="792479">
                <a:moveTo>
                  <a:pt x="0" y="792162"/>
                </a:moveTo>
                <a:lnTo>
                  <a:pt x="1439799" y="792162"/>
                </a:lnTo>
                <a:lnTo>
                  <a:pt x="1439799" y="0"/>
                </a:lnTo>
                <a:lnTo>
                  <a:pt x="0" y="0"/>
                </a:lnTo>
                <a:lnTo>
                  <a:pt x="0" y="7921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7344" y="2967227"/>
            <a:ext cx="1706880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40279" y="2967227"/>
            <a:ext cx="377951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1623" y="3808476"/>
            <a:ext cx="1627632" cy="49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0823" y="3808476"/>
            <a:ext cx="493775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3252" y="4815840"/>
            <a:ext cx="1389887" cy="4998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54707" y="4815840"/>
            <a:ext cx="493775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5172" y="1935479"/>
            <a:ext cx="1780031" cy="4998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66772" y="1935479"/>
            <a:ext cx="493775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79119" y="2027809"/>
            <a:ext cx="1591945" cy="129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6375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H</a:t>
            </a: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bil</a:t>
            </a:r>
            <a:r>
              <a:rPr sz="2400" b="1" spc="5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dad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400"/>
              </a:lnSpc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ts val="2600"/>
              </a:lnSpc>
              <a:spcBef>
                <a:spcPts val="7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cim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79119" y="3899916"/>
            <a:ext cx="1245235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eza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2400"/>
              </a:lnSpc>
            </a:pPr>
            <a:endParaRPr sz="2050">
              <a:latin typeface="Times New Roman"/>
              <a:cs typeface="Times New Roman"/>
            </a:endParaRPr>
          </a:p>
          <a:p>
            <a:pPr>
              <a:lnSpc>
                <a:spcPts val="2600"/>
              </a:lnSpc>
              <a:spcBef>
                <a:spcPts val="58"/>
              </a:spcBef>
            </a:pPr>
            <a:endParaRPr sz="2250">
              <a:latin typeface="Times New Roman"/>
              <a:cs typeface="Times New Roman"/>
            </a:endParaRPr>
          </a:p>
          <a:p>
            <a:pPr marR="87630" algn="ctr">
              <a:lnSpc>
                <a:spcPct val="100000"/>
              </a:lnSpc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51632" y="3328415"/>
            <a:ext cx="1999488" cy="382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37176" y="3328415"/>
            <a:ext cx="377951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282822" y="3398266"/>
            <a:ext cx="17119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rtam</a:t>
            </a:r>
            <a:r>
              <a:rPr sz="1800" spc="-10" dirty="0">
                <a:latin typeface="Arial"/>
                <a:cs typeface="Arial"/>
              </a:rPr>
              <a:t>ien</a:t>
            </a:r>
            <a:r>
              <a:rPr sz="1800" dirty="0"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99176" y="3328415"/>
            <a:ext cx="1214627" cy="3825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99859" y="3328415"/>
            <a:ext cx="377952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731255" y="3398266"/>
            <a:ext cx="9271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Esf</a:t>
            </a:r>
            <a:r>
              <a:rPr sz="1800" spc="-10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rzo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10043" y="3304032"/>
            <a:ext cx="1412748" cy="4998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14359" y="3304032"/>
            <a:ext cx="493775" cy="499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388732" y="3396742"/>
            <a:ext cx="103060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mpo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59176" y="3500501"/>
            <a:ext cx="0" cy="360680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0"/>
                </a:moveTo>
                <a:lnTo>
                  <a:pt x="0" y="3602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16301" y="3644900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9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92725" y="3500501"/>
            <a:ext cx="215900" cy="144780"/>
          </a:xfrm>
          <a:custGeom>
            <a:avLst/>
            <a:gdLst/>
            <a:ahLst/>
            <a:cxnLst/>
            <a:rect l="l" t="t" r="r" b="b"/>
            <a:pathLst>
              <a:path w="215900" h="144779">
                <a:moveTo>
                  <a:pt x="0" y="0"/>
                </a:moveTo>
                <a:lnTo>
                  <a:pt x="215900" y="1443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67175" y="321310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1445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2725" y="3500501"/>
            <a:ext cx="215900" cy="144780"/>
          </a:xfrm>
          <a:custGeom>
            <a:avLst/>
            <a:gdLst/>
            <a:ahLst/>
            <a:cxnLst/>
            <a:rect l="l" t="t" r="r" b="b"/>
            <a:pathLst>
              <a:path w="215900" h="144779">
                <a:moveTo>
                  <a:pt x="215900" y="0"/>
                </a:moveTo>
                <a:lnTo>
                  <a:pt x="0" y="1443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77050" y="3500501"/>
            <a:ext cx="215900" cy="144780"/>
          </a:xfrm>
          <a:custGeom>
            <a:avLst/>
            <a:gdLst/>
            <a:ahLst/>
            <a:cxnLst/>
            <a:rect l="l" t="t" r="r" b="b"/>
            <a:pathLst>
              <a:path w="215900" h="144779">
                <a:moveTo>
                  <a:pt x="215900" y="0"/>
                </a:moveTo>
                <a:lnTo>
                  <a:pt x="0" y="1443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77050" y="3500501"/>
            <a:ext cx="215900" cy="144780"/>
          </a:xfrm>
          <a:custGeom>
            <a:avLst/>
            <a:gdLst/>
            <a:ahLst/>
            <a:cxnLst/>
            <a:rect l="l" t="t" r="r" b="b"/>
            <a:pathLst>
              <a:path w="215900" h="144779">
                <a:moveTo>
                  <a:pt x="0" y="0"/>
                </a:moveTo>
                <a:lnTo>
                  <a:pt x="215900" y="1443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19700" y="1700276"/>
            <a:ext cx="0" cy="4105275"/>
          </a:xfrm>
          <a:custGeom>
            <a:avLst/>
            <a:gdLst/>
            <a:ahLst/>
            <a:cxnLst/>
            <a:rect l="l" t="t" r="r" b="b"/>
            <a:pathLst>
              <a:path h="4105275">
                <a:moveTo>
                  <a:pt x="0" y="0"/>
                </a:moveTo>
                <a:lnTo>
                  <a:pt x="0" y="410521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27601" y="5805487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20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7601" y="1700276"/>
            <a:ext cx="792480" cy="0"/>
          </a:xfrm>
          <a:custGeom>
            <a:avLst/>
            <a:gdLst/>
            <a:ahLst/>
            <a:cxnLst/>
            <a:rect l="l" t="t" r="r" b="b"/>
            <a:pathLst>
              <a:path w="792479">
                <a:moveTo>
                  <a:pt x="0" y="0"/>
                </a:moveTo>
                <a:lnTo>
                  <a:pt x="7920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8312" y="1628775"/>
            <a:ext cx="0" cy="4105275"/>
          </a:xfrm>
          <a:custGeom>
            <a:avLst/>
            <a:gdLst/>
            <a:ahLst/>
            <a:cxnLst/>
            <a:rect l="l" t="t" r="r" b="b"/>
            <a:pathLst>
              <a:path h="4105275">
                <a:moveTo>
                  <a:pt x="0" y="0"/>
                </a:moveTo>
                <a:lnTo>
                  <a:pt x="0" y="4105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8312" y="5734050"/>
            <a:ext cx="792480" cy="0"/>
          </a:xfrm>
          <a:custGeom>
            <a:avLst/>
            <a:gdLst/>
            <a:ahLst/>
            <a:cxnLst/>
            <a:rect l="l" t="t" r="r" b="b"/>
            <a:pathLst>
              <a:path w="792480">
                <a:moveTo>
                  <a:pt x="0" y="0"/>
                </a:moveTo>
                <a:lnTo>
                  <a:pt x="7921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8312" y="1628775"/>
            <a:ext cx="792480" cy="0"/>
          </a:xfrm>
          <a:custGeom>
            <a:avLst/>
            <a:gdLst/>
            <a:ahLst/>
            <a:cxnLst/>
            <a:rect l="l" t="t" r="r" b="b"/>
            <a:pathLst>
              <a:path w="792480">
                <a:moveTo>
                  <a:pt x="0" y="0"/>
                </a:moveTo>
                <a:lnTo>
                  <a:pt x="7921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El</a:t>
            </a:r>
            <a:r>
              <a:rPr spc="-15" dirty="0"/>
              <a:t> </a:t>
            </a:r>
            <a:r>
              <a:rPr dirty="0"/>
              <a:t>Capital Humano</a:t>
            </a:r>
            <a:r>
              <a:rPr spc="-35" dirty="0"/>
              <a:t> </a:t>
            </a:r>
            <a:r>
              <a:rPr dirty="0"/>
              <a:t>como fa</a:t>
            </a:r>
            <a:r>
              <a:rPr spc="-15" dirty="0"/>
              <a:t>c</a:t>
            </a:r>
            <a:r>
              <a:rPr dirty="0"/>
              <a:t>tor de</a:t>
            </a:r>
          </a:p>
          <a:p>
            <a:pPr marL="194310">
              <a:lnSpc>
                <a:spcPct val="100000"/>
              </a:lnSpc>
            </a:pPr>
            <a:r>
              <a:rPr dirty="0"/>
              <a:t>competitiv</a:t>
            </a:r>
            <a:r>
              <a:rPr spc="10" dirty="0"/>
              <a:t>i</a:t>
            </a:r>
            <a:r>
              <a:rPr dirty="0"/>
              <a:t>dad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7294" y="2324227"/>
            <a:ext cx="6814184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  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pital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humano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factor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más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impo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ganiz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ción,</a:t>
            </a:r>
            <a:r>
              <a:rPr sz="2500" b="1" spc="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é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le permi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irá</a:t>
            </a:r>
            <a:r>
              <a:rPr sz="2500" b="1" spc="10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ser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ompet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ti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v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 ár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 o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ram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Bib</a:t>
            </a:r>
            <a:r>
              <a:rPr spc="5" dirty="0"/>
              <a:t>l</a:t>
            </a:r>
            <a:r>
              <a:rPr dirty="0"/>
              <a:t>iog</a:t>
            </a:r>
            <a:r>
              <a:rPr spc="5" dirty="0"/>
              <a:t>r</a:t>
            </a:r>
            <a:r>
              <a:rPr dirty="0"/>
              <a:t>afía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58990" cy="321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Reza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Trocino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Jesús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Carlos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Reza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Borja Ga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briela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Gioc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Administ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ación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Total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: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ra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 las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org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zacio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tercer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milenio,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3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ditorial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 PAC,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Mé</a:t>
            </a:r>
            <a:r>
              <a:rPr sz="2500" spc="-45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ico,</a:t>
            </a:r>
            <a:r>
              <a:rPr sz="2500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2001.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Herná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z</a:t>
            </a:r>
            <a:r>
              <a:rPr sz="2500" spc="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spc="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Rodrí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ez</a:t>
            </a:r>
            <a:r>
              <a:rPr sz="2500" spc="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Ser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gio,</a:t>
            </a:r>
            <a:r>
              <a:rPr sz="2500" spc="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Administ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ación, Pe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sami</a:t>
            </a:r>
            <a:r>
              <a:rPr sz="2500" spc="-2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nt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o,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    </a:t>
            </a:r>
            <a:r>
              <a:rPr sz="2500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Proc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so,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    </a:t>
            </a:r>
            <a:r>
              <a:rPr sz="2500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Estra</a:t>
            </a:r>
            <a:r>
              <a:rPr sz="2500" spc="0" dirty="0">
                <a:solidFill>
                  <a:srgbClr val="1F464F"/>
                </a:solidFill>
                <a:latin typeface="Arial"/>
                <a:cs typeface="Arial"/>
              </a:rPr>
              <a:t>t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gia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      </a:t>
            </a:r>
            <a:r>
              <a:rPr sz="2500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y Va</a:t>
            </a:r>
            <a:r>
              <a:rPr sz="2500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u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ardia,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3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c.</a:t>
            </a:r>
            <a:r>
              <a:rPr sz="2500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Graw</a:t>
            </a:r>
            <a:r>
              <a:rPr sz="2500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Hill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,</a:t>
            </a:r>
            <a:r>
              <a:rPr sz="250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1F464F"/>
                </a:solidFill>
                <a:latin typeface="Arial"/>
                <a:cs typeface="Arial"/>
              </a:rPr>
              <a:t>Mé</a:t>
            </a:r>
            <a:r>
              <a:rPr sz="2500" spc="-4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ico,</a:t>
            </a:r>
            <a:r>
              <a:rPr sz="2500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200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2.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8240" y="1664207"/>
            <a:ext cx="365759" cy="5023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44367" y="1667255"/>
            <a:ext cx="60960" cy="5020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64207"/>
            <a:ext cx="2340864" cy="5023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3023" y="1667255"/>
            <a:ext cx="371855" cy="50200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77184" y="1664207"/>
            <a:ext cx="896111" cy="5023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21151" y="1667255"/>
            <a:ext cx="231648" cy="50200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67071" y="5187696"/>
            <a:ext cx="691896" cy="14996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3515" y="3684016"/>
            <a:ext cx="2264410" cy="405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6775" algn="l"/>
              </a:tabLst>
            </a:pPr>
            <a:r>
              <a:rPr sz="2600" spc="7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600" spc="-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600" spc="80" dirty="0">
                <a:solidFill>
                  <a:srgbClr val="1F464F"/>
                </a:solidFill>
                <a:latin typeface="Arial"/>
                <a:cs typeface="Arial"/>
              </a:rPr>
              <a:t>su</a:t>
            </a:r>
            <a:r>
              <a:rPr sz="2600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600" spc="35" dirty="0">
                <a:solidFill>
                  <a:srgbClr val="1F464F"/>
                </a:solidFill>
                <a:latin typeface="Arial"/>
                <a:cs typeface="Arial"/>
              </a:rPr>
              <a:t>Atención</a:t>
            </a:r>
            <a:r>
              <a:rPr sz="2600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600" spc="170" dirty="0">
                <a:solidFill>
                  <a:srgbClr val="1F464F"/>
                </a:solidFill>
                <a:latin typeface="Arial"/>
                <a:cs typeface="Arial"/>
              </a:rPr>
              <a:t>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79247"/>
            <a:ext cx="655193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Pasos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básicos 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el 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roceso de</a:t>
            </a:r>
            <a:r>
              <a:rPr sz="36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reingen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ería: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2344" y="1882902"/>
            <a:ext cx="7158355" cy="4658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640" indent="-281940">
              <a:lnSpc>
                <a:spcPct val="100000"/>
              </a:lnSpc>
              <a:buClr>
                <a:srgbClr val="1F464F"/>
              </a:buClr>
              <a:buFont typeface="Arial"/>
              <a:buAutoNum type="arabicParenR"/>
              <a:tabLst>
                <a:tab pos="29527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Prep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mbio.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1"/>
              </a:spcBef>
              <a:buClr>
                <a:srgbClr val="1F464F"/>
              </a:buClr>
              <a:buFont typeface="Arial"/>
              <a:buAutoNum type="arabicParenR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AutoNum type="arabicParenR"/>
            </a:pPr>
            <a:endParaRPr sz="2150">
              <a:latin typeface="Times New Roman"/>
              <a:cs typeface="Times New Roman"/>
            </a:endParaRPr>
          </a:p>
          <a:p>
            <a:pPr marL="3556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Reconoc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1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tender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spc="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spc="114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geren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iale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 del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proce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mbio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term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3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objetivo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del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negocio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2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</a:pPr>
            <a:endParaRPr sz="2150">
              <a:latin typeface="Times New Roman"/>
              <a:cs typeface="Times New Roman"/>
            </a:endParaRPr>
          </a:p>
          <a:p>
            <a:pPr marL="382270" indent="-369570">
              <a:lnSpc>
                <a:spcPct val="100000"/>
              </a:lnSpc>
              <a:buClr>
                <a:srgbClr val="1F464F"/>
              </a:buClr>
              <a:buFont typeface="Arial"/>
              <a:buAutoNum type="arabicParenR" startAt="2"/>
              <a:tabLst>
                <a:tab pos="382905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para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mbio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2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</a:pPr>
            <a:endParaRPr sz="2150">
              <a:latin typeface="Times New Roman"/>
              <a:cs typeface="Times New Roman"/>
            </a:endParaRPr>
          </a:p>
          <a:p>
            <a:pPr marL="355600" marR="6985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Apren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cre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vis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un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misión, des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rrolla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ndo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pla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radi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</a:t>
            </a:r>
            <a:r>
              <a:rPr sz="2500" b="1" spc="1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corto plazo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inic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ativ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tratégi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as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largo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plazo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79247"/>
            <a:ext cx="655193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Pasos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básicos 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el 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roceso de</a:t>
            </a:r>
            <a:r>
              <a:rPr sz="36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reingen</a:t>
            </a:r>
            <a:r>
              <a:rPr sz="3600" b="1" u="heavy" spc="-1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3600" b="1" u="heavy" dirty="0">
                <a:solidFill>
                  <a:srgbClr val="1F464F"/>
                </a:solidFill>
                <a:latin typeface="Arial"/>
                <a:cs typeface="Arial"/>
              </a:rPr>
              <a:t>ería: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387032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3)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Dis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ñar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ambio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7294" y="2781427"/>
            <a:ext cx="4436110" cy="77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998345" algn="l"/>
                <a:tab pos="3011805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Ident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ficar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proce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 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table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er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anc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3205" y="2781427"/>
            <a:ext cx="194119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5133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tuales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077461"/>
            <a:ext cx="6996430" cy="1686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>
                <a:solidFill>
                  <a:srgbClr val="1F464F"/>
                </a:solidFill>
                <a:latin typeface="Arial"/>
                <a:cs typeface="Arial"/>
              </a:rPr>
              <a:t>4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)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Evaluar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ambio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</a:pPr>
            <a:endParaRPr sz="21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Rev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sonde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su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progreso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nder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endParaRPr sz="25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repetir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los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operacional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5841" y="628141"/>
            <a:ext cx="597090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62960" algn="l"/>
              </a:tabLst>
            </a:pP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Benefic</a:t>
            </a:r>
            <a:r>
              <a:rPr sz="3600" spc="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os</a:t>
            </a:r>
            <a:r>
              <a:rPr sz="3600" spc="-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3600" spc="-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la	Re</a:t>
            </a:r>
            <a:r>
              <a:rPr sz="3600" spc="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ngen</a:t>
            </a:r>
            <a:r>
              <a:rPr sz="3600" spc="10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ería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5942330" cy="313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Menor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tiempo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re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spue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iente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Menor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niv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lma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én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Menores co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tos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por</a:t>
            </a:r>
            <a:r>
              <a:rPr sz="2500" b="1" spc="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mala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700"/>
              </a:lnSpc>
              <a:spcBef>
                <a:spcPts val="1"/>
              </a:spcBef>
              <a:buClr>
                <a:srgbClr val="1F464F"/>
              </a:buClr>
              <a:buFont typeface="Arial"/>
              <a:buChar char="•"/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ts val="2500"/>
              </a:lnSpc>
              <a:buClr>
                <a:srgbClr val="1F464F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Ma</a:t>
            </a:r>
            <a:r>
              <a:rPr sz="2500" b="1" spc="-4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or</a:t>
            </a:r>
            <a:r>
              <a:rPr sz="2500" b="1" spc="3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productivid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Serv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cios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l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ientes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Pa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ticip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m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do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OUTSOURCING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016" y="1867027"/>
            <a:ext cx="738505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7250" y="1867027"/>
            <a:ext cx="529463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31745" algn="l"/>
                <a:tab pos="355346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segrega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	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tivid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49006" y="1867027"/>
            <a:ext cx="48133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3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/o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5916" y="2248027"/>
            <a:ext cx="7428230" cy="229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depart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mentos</a:t>
            </a:r>
            <a:r>
              <a:rPr sz="2500" b="1" spc="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la</a:t>
            </a:r>
            <a:r>
              <a:rPr sz="25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empr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fuentes</a:t>
            </a:r>
            <a:r>
              <a:rPr sz="2500" b="1" spc="6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x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ternas (prove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dores,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500" b="1" spc="-5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consultor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500" b="1" spc="-4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despachos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    </a:t>
            </a:r>
            <a:r>
              <a:rPr sz="2500" b="1" spc="-6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 comerci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lizadores)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7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para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qu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real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cen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9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el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7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trabajo bajo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dicion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perfe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tamente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í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ficas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 tiempo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entreg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lidad,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costo,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9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28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gar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ntía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50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/o</a:t>
            </a:r>
            <a:r>
              <a:rPr sz="2500" b="1" spc="2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penaliza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c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r>
              <a:rPr sz="2500" b="1" spc="1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caso 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d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incumplimient</a:t>
            </a:r>
            <a:r>
              <a:rPr sz="2500" b="1" spc="-25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94310">
              <a:lnSpc>
                <a:spcPct val="100000"/>
              </a:lnSpc>
            </a:pPr>
            <a:r>
              <a:rPr dirty="0"/>
              <a:t>Outsourcing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7158355" cy="229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latin typeface="Arial"/>
                <a:cs typeface="Arial"/>
              </a:rPr>
              <a:t>Pa</a:t>
            </a:r>
            <a:r>
              <a:rPr sz="2500" b="1" spc="-5" dirty="0">
                <a:latin typeface="Arial"/>
                <a:cs typeface="Arial"/>
              </a:rPr>
              <a:t>r</a:t>
            </a:r>
            <a:r>
              <a:rPr sz="2500" b="1" spc="-15" dirty="0">
                <a:latin typeface="Arial"/>
                <a:cs typeface="Arial"/>
              </a:rPr>
              <a:t>a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6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re</a:t>
            </a: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20" dirty="0">
                <a:latin typeface="Arial"/>
                <a:cs typeface="Arial"/>
              </a:rPr>
              <a:t>l</a:t>
            </a:r>
            <a:r>
              <a:rPr sz="2500" b="1" spc="-15" dirty="0">
                <a:latin typeface="Arial"/>
                <a:cs typeface="Arial"/>
              </a:rPr>
              <a:t>izar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6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el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7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outsourci</a:t>
            </a:r>
            <a:r>
              <a:rPr sz="2500" b="1" spc="-10" dirty="0">
                <a:latin typeface="Arial"/>
                <a:cs typeface="Arial"/>
              </a:rPr>
              <a:t>n</a:t>
            </a:r>
            <a:r>
              <a:rPr sz="2500" b="1" spc="-20" dirty="0">
                <a:latin typeface="Arial"/>
                <a:cs typeface="Arial"/>
              </a:rPr>
              <a:t>g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6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se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6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requi</a:t>
            </a:r>
            <a:r>
              <a:rPr sz="2500" b="1" spc="-10" dirty="0">
                <a:latin typeface="Arial"/>
                <a:cs typeface="Arial"/>
              </a:rPr>
              <a:t>e</a:t>
            </a:r>
            <a:r>
              <a:rPr sz="2500" b="1" spc="-15" dirty="0">
                <a:latin typeface="Arial"/>
                <a:cs typeface="Arial"/>
              </a:rPr>
              <a:t>re conoc</a:t>
            </a:r>
            <a:r>
              <a:rPr sz="2500" b="1" spc="-10" dirty="0">
                <a:latin typeface="Arial"/>
                <a:cs typeface="Arial"/>
              </a:rPr>
              <a:t>er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2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perfe</a:t>
            </a:r>
            <a:r>
              <a:rPr sz="2500" b="1" spc="-10" dirty="0">
                <a:latin typeface="Arial"/>
                <a:cs typeface="Arial"/>
              </a:rPr>
              <a:t>c</a:t>
            </a:r>
            <a:r>
              <a:rPr sz="2500" b="1" spc="-15" dirty="0">
                <a:latin typeface="Arial"/>
                <a:cs typeface="Arial"/>
              </a:rPr>
              <a:t>tamente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3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la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3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c</a:t>
            </a: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15" dirty="0">
                <a:latin typeface="Arial"/>
                <a:cs typeface="Arial"/>
              </a:rPr>
              <a:t>dena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35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</a:t>
            </a:r>
            <a:r>
              <a:rPr sz="2500" b="1" spc="-15" dirty="0">
                <a:latin typeface="Arial"/>
                <a:cs typeface="Arial"/>
              </a:rPr>
              <a:t>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1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v</a:t>
            </a: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15" dirty="0">
                <a:latin typeface="Arial"/>
                <a:cs typeface="Arial"/>
              </a:rPr>
              <a:t>lor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</a:t>
            </a:r>
            <a:r>
              <a:rPr sz="2500" b="1" spc="-15" dirty="0">
                <a:latin typeface="Arial"/>
                <a:cs typeface="Arial"/>
              </a:rPr>
              <a:t>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las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15" dirty="0">
                <a:latin typeface="Arial"/>
                <a:cs typeface="Arial"/>
              </a:rPr>
              <a:t>a</a:t>
            </a:r>
            <a:r>
              <a:rPr sz="2500" b="1" spc="-10" dirty="0">
                <a:latin typeface="Arial"/>
                <a:cs typeface="Arial"/>
              </a:rPr>
              <a:t>c</a:t>
            </a:r>
            <a:r>
              <a:rPr sz="2500" b="1" spc="-15" dirty="0">
                <a:latin typeface="Arial"/>
                <a:cs typeface="Arial"/>
              </a:rPr>
              <a:t>tivid</a:t>
            </a: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15" dirty="0">
                <a:latin typeface="Arial"/>
                <a:cs typeface="Arial"/>
              </a:rPr>
              <a:t>des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1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en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dond</a:t>
            </a:r>
            <a:r>
              <a:rPr sz="2500" b="1" spc="-15" dirty="0">
                <a:latin typeface="Arial"/>
                <a:cs typeface="Arial"/>
              </a:rPr>
              <a:t>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se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encu</a:t>
            </a:r>
            <a:r>
              <a:rPr sz="2500" b="1" spc="-10" dirty="0">
                <a:latin typeface="Arial"/>
                <a:cs typeface="Arial"/>
              </a:rPr>
              <a:t>e</a:t>
            </a:r>
            <a:r>
              <a:rPr sz="2500" b="1" spc="-15" dirty="0">
                <a:latin typeface="Arial"/>
                <a:cs typeface="Arial"/>
              </a:rPr>
              <a:t>ntra inserta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1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la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1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empresa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04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y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5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enc</a:t>
            </a:r>
            <a:r>
              <a:rPr sz="2500" b="1" spc="-10" dirty="0">
                <a:latin typeface="Arial"/>
                <a:cs typeface="Arial"/>
              </a:rPr>
              <a:t>o</a:t>
            </a:r>
            <a:r>
              <a:rPr sz="2500" b="1" spc="-15" dirty="0">
                <a:latin typeface="Arial"/>
                <a:cs typeface="Arial"/>
              </a:rPr>
              <a:t>ntrar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1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el</a:t>
            </a:r>
            <a:r>
              <a:rPr sz="2500" b="1" dirty="0">
                <a:latin typeface="Arial"/>
                <a:cs typeface="Arial"/>
              </a:rPr>
              <a:t>  </a:t>
            </a:r>
            <a:r>
              <a:rPr sz="2500" b="1" spc="-20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nicho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dond</a:t>
            </a:r>
            <a:r>
              <a:rPr sz="2500" b="1" spc="-15" dirty="0">
                <a:latin typeface="Arial"/>
                <a:cs typeface="Arial"/>
              </a:rPr>
              <a:t>e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exista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la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m</a:t>
            </a:r>
            <a:r>
              <a:rPr sz="2500" b="1" dirty="0">
                <a:latin typeface="Arial"/>
                <a:cs typeface="Arial"/>
              </a:rPr>
              <a:t>a</a:t>
            </a:r>
            <a:r>
              <a:rPr sz="2500" b="1" spc="-50" dirty="0">
                <a:latin typeface="Arial"/>
                <a:cs typeface="Arial"/>
              </a:rPr>
              <a:t>y</a:t>
            </a:r>
            <a:r>
              <a:rPr sz="2500" b="1" spc="-15" dirty="0">
                <a:latin typeface="Arial"/>
                <a:cs typeface="Arial"/>
              </a:rPr>
              <a:t>o</a:t>
            </a:r>
            <a:r>
              <a:rPr sz="2500" b="1" spc="-10" dirty="0">
                <a:latin typeface="Arial"/>
                <a:cs typeface="Arial"/>
              </a:rPr>
              <a:t>r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v</a:t>
            </a:r>
            <a:r>
              <a:rPr sz="2500" b="1" spc="-10" dirty="0">
                <a:latin typeface="Arial"/>
                <a:cs typeface="Arial"/>
              </a:rPr>
              <a:t>e</a:t>
            </a:r>
            <a:r>
              <a:rPr sz="2500" b="1" spc="-20" dirty="0">
                <a:latin typeface="Arial"/>
                <a:cs typeface="Arial"/>
              </a:rPr>
              <a:t>n</a:t>
            </a:r>
            <a:r>
              <a:rPr sz="2500" b="1" spc="-5" dirty="0">
                <a:latin typeface="Arial"/>
                <a:cs typeface="Arial"/>
              </a:rPr>
              <a:t>t</a:t>
            </a:r>
            <a:r>
              <a:rPr sz="2500" b="1" spc="-15" dirty="0">
                <a:latin typeface="Arial"/>
                <a:cs typeface="Arial"/>
              </a:rPr>
              <a:t>aja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2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compet</a:t>
            </a:r>
            <a:r>
              <a:rPr sz="2500" b="1" spc="0" dirty="0">
                <a:latin typeface="Arial"/>
                <a:cs typeface="Arial"/>
              </a:rPr>
              <a:t>i</a:t>
            </a:r>
            <a:r>
              <a:rPr sz="2500" b="1" spc="-15" dirty="0">
                <a:latin typeface="Arial"/>
                <a:cs typeface="Arial"/>
              </a:rPr>
              <a:t>tiva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</a:t>
            </a:r>
            <a:r>
              <a:rPr sz="2500" b="1" spc="-15" dirty="0">
                <a:latin typeface="Arial"/>
                <a:cs typeface="Arial"/>
              </a:rPr>
              <a:t>e</a:t>
            </a:r>
            <a:r>
              <a:rPr sz="2500" b="1" spc="-10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la</a:t>
            </a:r>
            <a:r>
              <a:rPr sz="2500" b="1" spc="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organiz</a:t>
            </a: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15" dirty="0">
                <a:latin typeface="Arial"/>
                <a:cs typeface="Arial"/>
              </a:rPr>
              <a:t>ció</a:t>
            </a:r>
            <a:r>
              <a:rPr sz="2500" b="1" spc="-10" dirty="0">
                <a:latin typeface="Arial"/>
                <a:cs typeface="Arial"/>
              </a:rPr>
              <a:t>n.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628141"/>
            <a:ext cx="586803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88995" algn="l"/>
              </a:tabLst>
            </a:pP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Metodol</a:t>
            </a:r>
            <a:r>
              <a:rPr sz="3600" spc="10" dirty="0">
                <a:solidFill>
                  <a:srgbClr val="1F464F"/>
                </a:solidFill>
                <a:latin typeface="Arial"/>
                <a:cs typeface="Arial"/>
              </a:rPr>
              <a:t>o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gía</a:t>
            </a:r>
            <a:r>
              <a:rPr sz="3600" spc="-4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del	Outsourci</a:t>
            </a:r>
            <a:r>
              <a:rPr sz="3600" spc="5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3600" dirty="0">
                <a:solidFill>
                  <a:srgbClr val="1F464F"/>
                </a:solidFill>
                <a:latin typeface="Arial"/>
                <a:cs typeface="Arial"/>
              </a:rPr>
              <a:t>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1867027"/>
            <a:ext cx="4350385" cy="267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Encontrar</a:t>
            </a:r>
            <a:r>
              <a:rPr sz="2500" b="1" spc="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oportunidad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Ev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luar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alte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r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nativ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a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Búsqueda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de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prov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e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edores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Contratar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Trans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ción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1F464F"/>
              </a:buClr>
              <a:buFont typeface="Arial"/>
              <a:buChar char="•"/>
              <a:tabLst>
                <a:tab pos="355600" algn="l"/>
              </a:tabLst>
            </a:pP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Admi</a:t>
            </a:r>
            <a:r>
              <a:rPr sz="2500" b="1" spc="-30" dirty="0">
                <a:solidFill>
                  <a:srgbClr val="1F464F"/>
                </a:solidFill>
                <a:latin typeface="Arial"/>
                <a:cs typeface="Arial"/>
              </a:rPr>
              <a:t>n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istrac</a:t>
            </a:r>
            <a:r>
              <a:rPr sz="2500" b="1" spc="-5" dirty="0">
                <a:solidFill>
                  <a:srgbClr val="1F464F"/>
                </a:solidFill>
                <a:latin typeface="Arial"/>
                <a:cs typeface="Arial"/>
              </a:rPr>
              <a:t>i</a:t>
            </a:r>
            <a:r>
              <a:rPr sz="2500" b="1" spc="-20" dirty="0">
                <a:solidFill>
                  <a:srgbClr val="1F464F"/>
                </a:solidFill>
                <a:latin typeface="Arial"/>
                <a:cs typeface="Arial"/>
              </a:rPr>
              <a:t>ón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y</a:t>
            </a:r>
            <a:r>
              <a:rPr sz="2500" b="1" dirty="0">
                <a:solidFill>
                  <a:srgbClr val="1F464F"/>
                </a:solidFill>
                <a:latin typeface="Arial"/>
                <a:cs typeface="Arial"/>
              </a:rPr>
              <a:t> 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revi</a:t>
            </a:r>
            <a:r>
              <a:rPr sz="2500" b="1" spc="-10" dirty="0">
                <a:solidFill>
                  <a:srgbClr val="1F464F"/>
                </a:solidFill>
                <a:latin typeface="Arial"/>
                <a:cs typeface="Arial"/>
              </a:rPr>
              <a:t>s</a:t>
            </a:r>
            <a:r>
              <a:rPr sz="2500" b="1" spc="-15" dirty="0">
                <a:solidFill>
                  <a:srgbClr val="1F464F"/>
                </a:solidFill>
                <a:latin typeface="Arial"/>
                <a:cs typeface="Arial"/>
              </a:rPr>
              <a:t>ión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1224</Words>
  <Application>Microsoft Office PowerPoint</Application>
  <PresentationFormat>Presentación en pantalla (4:3)</PresentationFormat>
  <Paragraphs>248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Presentación de PowerPoint</vt:lpstr>
      <vt:lpstr>REINGENIERÍA</vt:lpstr>
      <vt:lpstr>REINGENIERÍA</vt:lpstr>
      <vt:lpstr>Presentación de PowerPoint</vt:lpstr>
      <vt:lpstr>Presentación de PowerPoint</vt:lpstr>
      <vt:lpstr>Presentación de PowerPoint</vt:lpstr>
      <vt:lpstr>OUTSOURCING</vt:lpstr>
      <vt:lpstr>Outsourcing</vt:lpstr>
      <vt:lpstr>Presentación de PowerPoint</vt:lpstr>
      <vt:lpstr>BENCHMARKING</vt:lpstr>
      <vt:lpstr>BENCHMARKING</vt:lpstr>
      <vt:lpstr>Presentación de PowerPoint</vt:lpstr>
      <vt:lpstr>EMPOWERMENT</vt:lpstr>
      <vt:lpstr>EMPOWERMENT</vt:lpstr>
      <vt:lpstr>JUSTO A TIEMPO (JUST IN TIME, JIT)</vt:lpstr>
      <vt:lpstr>DOWNSIZING</vt:lpstr>
      <vt:lpstr>Presentación de PowerPoint</vt:lpstr>
      <vt:lpstr>La Quinta Disciplina. Peter M. Senge</vt:lpstr>
      <vt:lpstr>Presentación de PowerPoint</vt:lpstr>
      <vt:lpstr>Presentación de PowerPoint</vt:lpstr>
      <vt:lpstr>CAPITAL HUMANO</vt:lpstr>
      <vt:lpstr>Presentación de PowerPoint</vt:lpstr>
      <vt:lpstr>Capital Intelectual</vt:lpstr>
      <vt:lpstr>Concepto de capital humano</vt:lpstr>
      <vt:lpstr>Presentación de PowerPoint</vt:lpstr>
      <vt:lpstr>Presentación de PowerPoint</vt:lpstr>
      <vt:lpstr>Presentación de PowerPoint</vt:lpstr>
      <vt:lpstr>Beneficios de la adecuada Administración del capital humano</vt:lpstr>
      <vt:lpstr>Beneficios de la adecuada Administración del capital humano</vt:lpstr>
      <vt:lpstr>Sumar y multiplicar para efectuar una inversión en capital humano</vt:lpstr>
      <vt:lpstr>El Capital Humano como factor de competitividad</vt:lpstr>
      <vt:lpstr>Bibliografía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Jefe de Procesos</cp:lastModifiedBy>
  <cp:revision>2</cp:revision>
  <dcterms:created xsi:type="dcterms:W3CDTF">2014-11-04T08:40:33Z</dcterms:created>
  <dcterms:modified xsi:type="dcterms:W3CDTF">2014-11-04T13:41:17Z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2013-02-08T00:00:00Z</vt:filetime>
  </property>
  <property fmtid="{D5CDD505-2E9C-101B-9397-08002B2CF9AE}" pid="3" name="LastSaved">
    <vt:filetime>2014-11-04T00:00:00Z</vt:filetime>
  </property>
</Properties>
</file>