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592D59"/>
    <a:srgbClr val="A6D7DE"/>
    <a:srgbClr val="F7F7FF"/>
    <a:srgbClr val="990033"/>
    <a:srgbClr val="CCFF99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0" autoAdjust="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defTabSz="990600">
              <a:spcBef>
                <a:spcPct val="50000"/>
              </a:spcBef>
              <a:defRPr sz="1200" b="1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50000"/>
              </a:spcBef>
              <a:defRPr sz="1200" b="1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defTabSz="990600">
              <a:spcBef>
                <a:spcPct val="50000"/>
              </a:spcBef>
              <a:defRPr sz="1200" b="1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50000"/>
              </a:spcBef>
              <a:defRPr sz="1200" b="1">
                <a:latin typeface="Times New Roman" pitchFamily="18" charset="0"/>
              </a:defRPr>
            </a:lvl1pPr>
          </a:lstStyle>
          <a:p>
            <a:fld id="{B3EF7F92-7427-49AD-A435-617A210CA2F1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18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B8923B-D98B-4A38-BCF1-671635D42F7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48042-ADEE-4584-B9FC-FC89421654B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78F69-0FB8-49B7-A6CF-C8502805566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7FCF5-13E1-4007-8D76-02EBD44BB04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3A6A0-2A95-4E60-AAB4-CC9ECF71905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B9C98-219A-42AD-A6BA-DA7550B25C3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067D4-3F0B-477B-89AB-F88B47E03FB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E49D0-88F8-4192-A3DC-F1AFD46E79F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F1D92-0E01-4BBD-9344-B351E3C6D9D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4CBC3-7779-44EB-B11D-38EE6F7B6A0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4332D-F61C-450B-BBC3-A0F383F815D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9799F62-EB1A-46DF-82B2-4112DFCFA2E9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4800" y="1736725"/>
            <a:ext cx="8534400" cy="1631216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 dirty="0" smtClean="0">
                <a:solidFill>
                  <a:schemeClr val="tx2"/>
                </a:solidFill>
                <a:latin typeface="Castellar" pitchFamily="18" charset="0"/>
              </a:rPr>
              <a:t>ANÁLISIS </a:t>
            </a:r>
            <a:r>
              <a:rPr lang="es-ES_tradnl" sz="4000" b="1" dirty="0">
                <a:solidFill>
                  <a:schemeClr val="tx2"/>
                </a:solidFill>
                <a:latin typeface="Castellar" pitchFamily="18" charset="0"/>
              </a:rPr>
              <a:t>EXTERNO </a:t>
            </a:r>
          </a:p>
          <a:p>
            <a:pPr algn="ctr">
              <a:spcBef>
                <a:spcPct val="50000"/>
              </a:spcBef>
            </a:pPr>
            <a:r>
              <a:rPr lang="es-ES_tradnl" sz="4000" b="1" dirty="0" smtClean="0">
                <a:solidFill>
                  <a:schemeClr val="tx2"/>
                </a:solidFill>
                <a:latin typeface="Castellar" pitchFamily="18" charset="0"/>
              </a:rPr>
              <a:t> </a:t>
            </a:r>
            <a:r>
              <a:rPr lang="es-ES_tradnl" sz="4000" b="1" dirty="0">
                <a:solidFill>
                  <a:schemeClr val="tx2"/>
                </a:solidFill>
                <a:latin typeface="Castellar" pitchFamily="18" charset="0"/>
              </a:rPr>
              <a:t>ENTORNO GENERAL</a:t>
            </a:r>
            <a:endParaRPr lang="es-ES" sz="4000" b="1" dirty="0">
              <a:solidFill>
                <a:schemeClr val="tx2"/>
              </a:solidFill>
              <a:latin typeface="Castellar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3. GENERACIÓN DE ESCENARIOS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342900" y="1627188"/>
            <a:ext cx="8458200" cy="223361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647700" y="1700213"/>
            <a:ext cx="80772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Situación política.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Política económica.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Legislación económica-administrativa.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Fiscalidad.</a:t>
            </a:r>
          </a:p>
        </p:txBody>
      </p:sp>
      <p:sp>
        <p:nvSpPr>
          <p:cNvPr id="111625" name="WordArt 9"/>
          <p:cNvSpPr>
            <a:spLocks noChangeArrowheads="1" noChangeShapeType="1" noTextEdit="1"/>
          </p:cNvSpPr>
          <p:nvPr/>
        </p:nvSpPr>
        <p:spPr bwMode="auto">
          <a:xfrm>
            <a:off x="827088" y="620713"/>
            <a:ext cx="5832475" cy="738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O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Factores político-legales</a:t>
            </a:r>
          </a:p>
        </p:txBody>
      </p:sp>
      <p:pic>
        <p:nvPicPr>
          <p:cNvPr id="111626" name="Picture 10" descr="aw3rrgjb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3213100"/>
            <a:ext cx="3389312" cy="36449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1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1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1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3" grpId="0" animBg="1"/>
      <p:bldP spid="111624" grpId="0" build="p" autoUpdateAnimBg="0" advAuto="2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3. GENERACIÓN DE ESCENARIOS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42900" y="1627188"/>
            <a:ext cx="8458200" cy="36020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647700" y="1700213"/>
            <a:ext cx="8077200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Crecimiento del PIB.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Inflación.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Tasa de desempleo.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Evaluación de la productividad.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Evolución de la balanza comercial.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Recursos energéticos.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Política industrial.</a:t>
            </a:r>
          </a:p>
        </p:txBody>
      </p:sp>
      <p:sp>
        <p:nvSpPr>
          <p:cNvPr id="112649" name="WordArt 9"/>
          <p:cNvSpPr>
            <a:spLocks noChangeArrowheads="1" noChangeShapeType="1" noTextEdit="1"/>
          </p:cNvSpPr>
          <p:nvPr/>
        </p:nvSpPr>
        <p:spPr bwMode="auto">
          <a:xfrm>
            <a:off x="827088" y="620713"/>
            <a:ext cx="5832475" cy="738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O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Factores económicos</a:t>
            </a:r>
          </a:p>
        </p:txBody>
      </p:sp>
      <p:pic>
        <p:nvPicPr>
          <p:cNvPr id="112650" name="Picture 10" descr="2_kijr2a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1493838"/>
            <a:ext cx="2132012" cy="17907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6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 animBg="1"/>
      <p:bldP spid="112648" grpId="0" build="p" autoUpdateAnimBg="0" advAuto="2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3. GENERACIÓN DE ESCENARIOS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342900" y="1627188"/>
            <a:ext cx="8458200" cy="36020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647700" y="1700213"/>
            <a:ext cx="8077200" cy="327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Mercado de trabajo.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Indice de conflictividad social.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Sindicatos.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Grupos sociales, étnicos y religiosos.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Valores, actitudes, normas de vida y creencias (cultura).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Defensa del consumidor.</a:t>
            </a:r>
          </a:p>
        </p:txBody>
      </p:sp>
      <p:sp>
        <p:nvSpPr>
          <p:cNvPr id="113673" name="WordArt 9"/>
          <p:cNvSpPr>
            <a:spLocks noChangeArrowheads="1" noChangeShapeType="1" noTextEdit="1"/>
          </p:cNvSpPr>
          <p:nvPr/>
        </p:nvSpPr>
        <p:spPr bwMode="auto">
          <a:xfrm>
            <a:off x="827088" y="620713"/>
            <a:ext cx="5832475" cy="738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O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Factores socio-culturales</a:t>
            </a:r>
          </a:p>
        </p:txBody>
      </p:sp>
      <p:pic>
        <p:nvPicPr>
          <p:cNvPr id="113675" name="Picture 11" descr="j02991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765175"/>
            <a:ext cx="1666875" cy="273526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36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1" grpId="0" animBg="1"/>
      <p:bldP spid="113672" grpId="0" build="p" autoUpdateAnimBg="0" advAuto="2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3. GENERACIÓN DE ESCENARIOS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342900" y="1627188"/>
            <a:ext cx="8458200" cy="33861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647700" y="1700213"/>
            <a:ext cx="8077200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Política y presupuesto de Investigación y Desarrollo (I+D).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Procesos y métodos productivos.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Nuevas tecnológias (existencia y políticas de apoyo).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Conocimientos científicos y tecnológicos.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Infraestructura científica y tecnológica.</a:t>
            </a:r>
          </a:p>
        </p:txBody>
      </p:sp>
      <p:sp>
        <p:nvSpPr>
          <p:cNvPr id="114697" name="WordArt 9"/>
          <p:cNvSpPr>
            <a:spLocks noChangeArrowheads="1" noChangeShapeType="1" noTextEdit="1"/>
          </p:cNvSpPr>
          <p:nvPr/>
        </p:nvSpPr>
        <p:spPr bwMode="auto">
          <a:xfrm>
            <a:off x="827088" y="620713"/>
            <a:ext cx="5832475" cy="738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O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Factores tecnológicos</a:t>
            </a:r>
          </a:p>
        </p:txBody>
      </p:sp>
      <p:pic>
        <p:nvPicPr>
          <p:cNvPr id="114699" name="Picture 11" descr="j02150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4221163"/>
            <a:ext cx="1660525" cy="26003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4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6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6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5" grpId="0" animBg="1"/>
      <p:bldP spid="114696" grpId="0" build="p" autoUpdateAnimBg="0" advAuto="2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4. LA GLOBALIZACIÓN DE LA ECONOMÍA: CARACTERÍSTICAS Y EFECTOS</a:t>
            </a:r>
          </a:p>
        </p:txBody>
      </p:sp>
      <p:sp>
        <p:nvSpPr>
          <p:cNvPr id="115719" name="AutoShape 7"/>
          <p:cNvSpPr>
            <a:spLocks noChangeArrowheads="1"/>
          </p:cNvSpPr>
          <p:nvPr/>
        </p:nvSpPr>
        <p:spPr bwMode="auto">
          <a:xfrm>
            <a:off x="2268538" y="2565400"/>
            <a:ext cx="4608512" cy="338455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CO"/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3348038" y="4508500"/>
            <a:ext cx="2305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solidFill>
                  <a:schemeClr val="bg1"/>
                </a:solidFill>
                <a:latin typeface="Times New Roman" pitchFamily="18" charset="0"/>
              </a:rPr>
              <a:t>MODELO DE LA ECONOMÍA ACTUAL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1546225" y="1838325"/>
            <a:ext cx="6049963" cy="466725"/>
          </a:xfrm>
          <a:prstGeom prst="rect">
            <a:avLst/>
          </a:prstGeom>
          <a:solidFill>
            <a:srgbClr val="990033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latin typeface="Times New Roman" pitchFamily="18" charset="0"/>
              </a:rPr>
              <a:t>Globalización de los mercados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323850" y="4594225"/>
            <a:ext cx="2160588" cy="1014413"/>
          </a:xfrm>
          <a:prstGeom prst="rect">
            <a:avLst/>
          </a:prstGeom>
          <a:solidFill>
            <a:schemeClr val="accent2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latin typeface="Times New Roman" pitchFamily="18" charset="0"/>
              </a:rPr>
              <a:t>Desregulación</a:t>
            </a:r>
          </a:p>
          <a:p>
            <a:pPr algn="ctr">
              <a:spcBef>
                <a:spcPct val="50000"/>
              </a:spcBef>
            </a:pPr>
            <a:r>
              <a:rPr lang="es-ES" sz="2400" b="1">
                <a:latin typeface="Times New Roman" pitchFamily="18" charset="0"/>
              </a:rPr>
              <a:t>Económica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7019925" y="4365625"/>
            <a:ext cx="2160588" cy="1014413"/>
          </a:xfrm>
          <a:prstGeom prst="rect">
            <a:avLst/>
          </a:prstGeom>
          <a:solidFill>
            <a:srgbClr val="592D59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latin typeface="Times New Roman" pitchFamily="18" charset="0"/>
              </a:rPr>
              <a:t>Privatización</a:t>
            </a:r>
          </a:p>
          <a:p>
            <a:pPr algn="ctr">
              <a:spcBef>
                <a:spcPct val="50000"/>
              </a:spcBef>
            </a:pPr>
            <a:r>
              <a:rPr lang="es-ES" sz="2400" b="1">
                <a:latin typeface="Times New Roman" pitchFamily="18" charset="0"/>
              </a:rPr>
              <a:t>Económica</a:t>
            </a:r>
          </a:p>
        </p:txBody>
      </p:sp>
      <p:pic>
        <p:nvPicPr>
          <p:cNvPr id="115724" name="Picture 12" descr="j03351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0" y="765175"/>
            <a:ext cx="1671638" cy="1671638"/>
          </a:xfrm>
          <a:prstGeom prst="rect">
            <a:avLst/>
          </a:prstGeom>
          <a:noFill/>
        </p:spPr>
      </p:pic>
      <p:pic>
        <p:nvPicPr>
          <p:cNvPr id="115725" name="Picture 13" descr="bav0eszd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5151438"/>
            <a:ext cx="1382712" cy="1706562"/>
          </a:xfrm>
          <a:prstGeom prst="rect">
            <a:avLst/>
          </a:prstGeom>
          <a:noFill/>
        </p:spPr>
      </p:pic>
      <p:pic>
        <p:nvPicPr>
          <p:cNvPr id="115727" name="Picture 15" descr="dd004xjy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3068638"/>
            <a:ext cx="1795463" cy="1614487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4. LA GLOBALIZACIÓN DE LA ECONOMÍA: CARACTERÍSTICAS Y EFECTOS</a:t>
            </a:r>
          </a:p>
        </p:txBody>
      </p:sp>
      <p:sp>
        <p:nvSpPr>
          <p:cNvPr id="116743" name="WordArt 7"/>
          <p:cNvSpPr>
            <a:spLocks noChangeArrowheads="1" noChangeShapeType="1" noTextEdit="1"/>
          </p:cNvSpPr>
          <p:nvPr/>
        </p:nvSpPr>
        <p:spPr bwMode="auto">
          <a:xfrm>
            <a:off x="250825" y="549275"/>
            <a:ext cx="6264275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O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CAUSAS DE LA COMPETENCIA GLOBAL:</a:t>
            </a:r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342900" y="1627188"/>
            <a:ext cx="8458200" cy="523081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647700" y="1700213"/>
            <a:ext cx="8077200" cy="512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Internacionalización del capital.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Desarrollo de las empresas multinacionales.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Desregulación económica.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Nuevos espacios económicos regionales.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Desarrollo de las telecomunicaciones y transportes.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Integración física de mercados.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Integración, cooperación y alianzas entre empresas.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Homogeneización de los mercados.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Reducción del ciclo de vida de los productos.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6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6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6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6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6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6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6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6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6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5" grpId="0" animBg="1"/>
      <p:bldP spid="116746" grpId="0" build="p" autoUpdateAnimBg="0" advAuto="2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4. LA GLOBALIZACIÓN DE LA ECONOMÍA: CARACTERÍSTICAS Y EFECTOS</a:t>
            </a:r>
          </a:p>
        </p:txBody>
      </p:sp>
      <p:sp>
        <p:nvSpPr>
          <p:cNvPr id="117767" name="WordArt 7"/>
          <p:cNvSpPr>
            <a:spLocks noChangeArrowheads="1" noChangeShapeType="1" noTextEdit="1"/>
          </p:cNvSpPr>
          <p:nvPr/>
        </p:nvSpPr>
        <p:spPr bwMode="auto">
          <a:xfrm>
            <a:off x="250825" y="549275"/>
            <a:ext cx="6264275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O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CAUSAS DE LA COMPETENCIA GLOBAL: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342900" y="1484313"/>
            <a:ext cx="8458200" cy="2017712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647700" y="1557338"/>
            <a:ext cx="8077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Economías de localización o de red.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Economías de ámbito o de campo de actividad (sinergia).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Economías de escala.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250825" y="3709988"/>
            <a:ext cx="6192838" cy="376237"/>
          </a:xfrm>
          <a:prstGeom prst="rect">
            <a:avLst/>
          </a:prstGeom>
          <a:solidFill>
            <a:srgbClr val="592D59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RESISTENCIAS A LA GLOBALIZACIÓN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250825" y="4221088"/>
            <a:ext cx="8642350" cy="2677656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s-ES" b="1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s-ES" sz="2000" b="1" dirty="0">
                <a:solidFill>
                  <a:srgbClr val="FFFF00"/>
                </a:solidFill>
                <a:latin typeface="Times New Roman" pitchFamily="18" charset="0"/>
              </a:rPr>
              <a:t>Problemas para dirigir con eficiencia y eficacias empresas de gran tamaño y muy diversificadas.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 dirty="0">
                <a:solidFill>
                  <a:srgbClr val="FFFF00"/>
                </a:solidFill>
                <a:latin typeface="Times New Roman" pitchFamily="18" charset="0"/>
              </a:rPr>
              <a:t> La aparición de nuevas formas de proteccionismo en el comercio internacional mundial.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 dirty="0">
                <a:solidFill>
                  <a:srgbClr val="FFFF00"/>
                </a:solidFill>
                <a:latin typeface="Times New Roman" pitchFamily="18" charset="0"/>
              </a:rPr>
              <a:t> Cambio cultural en países avanzados (gusto por la diversidad y por lo personalizado)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8" grpId="0" animBg="1"/>
      <p:bldP spid="117769" grpId="0" build="p" autoUpdateAnimBg="0" advAuto="2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4. LA GLOBALIZACIÓN DE LA ECONOMÍA: CARACTERÍSTICAS Y EFECTOS</a:t>
            </a: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539750" y="1268413"/>
            <a:ext cx="3384550" cy="1223962"/>
          </a:xfrm>
          <a:prstGeom prst="ellipse">
            <a:avLst/>
          </a:prstGeom>
          <a:solidFill>
            <a:srgbClr val="592D5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755650" y="1628775"/>
            <a:ext cx="288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latin typeface="Times New Roman" pitchFamily="18" charset="0"/>
              </a:rPr>
              <a:t>Estructura de oferta</a:t>
            </a:r>
          </a:p>
        </p:txBody>
      </p:sp>
      <p:sp>
        <p:nvSpPr>
          <p:cNvPr id="118793" name="Oval 9"/>
          <p:cNvSpPr>
            <a:spLocks noChangeArrowheads="1"/>
          </p:cNvSpPr>
          <p:nvPr/>
        </p:nvSpPr>
        <p:spPr bwMode="auto">
          <a:xfrm>
            <a:off x="5508625" y="1268413"/>
            <a:ext cx="3384550" cy="1223962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5724525" y="1484313"/>
            <a:ext cx="2881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latin typeface="Times New Roman" pitchFamily="18" charset="0"/>
              </a:rPr>
              <a:t>Accesibilidad al mercado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179512" y="3212976"/>
            <a:ext cx="4248150" cy="2282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400" b="1" dirty="0">
                <a:latin typeface="Times New Roman" pitchFamily="18" charset="0"/>
              </a:rPr>
              <a:t> Competencia nacional o fragmentada.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400" b="1" dirty="0">
                <a:latin typeface="Times New Roman" pitchFamily="18" charset="0"/>
              </a:rPr>
              <a:t> Competencia internacional o regional.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400" b="1" dirty="0">
                <a:latin typeface="Times New Roman" pitchFamily="18" charset="0"/>
              </a:rPr>
              <a:t> Competencia global.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4932040" y="3212976"/>
            <a:ext cx="4211960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400" b="1" dirty="0">
                <a:latin typeface="Times New Roman" pitchFamily="18" charset="0"/>
              </a:rPr>
              <a:t> Mercados difíciles.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400" b="1" dirty="0">
                <a:latin typeface="Times New Roman" pitchFamily="18" charset="0"/>
              </a:rPr>
              <a:t> Mercados moderadamente difíciles.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" sz="2400" b="1" dirty="0">
                <a:latin typeface="Times New Roman" pitchFamily="18" charset="0"/>
              </a:rPr>
              <a:t> Mercados fáciles.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42900" y="1219200"/>
            <a:ext cx="8458200" cy="42672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pic>
        <p:nvPicPr>
          <p:cNvPr id="1034" name="Picture 10" descr="j00787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6788" y="2895600"/>
            <a:ext cx="1751012" cy="37338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429000" y="90488"/>
            <a:ext cx="228600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>
                <a:latin typeface="Verdana" pitchFamily="34" charset="0"/>
              </a:rPr>
              <a:t>CONTENIDO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47700" y="15240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s-ES_tradnl" sz="2400" b="1">
                <a:latin typeface="Verdana" pitchFamily="34" charset="0"/>
              </a:rPr>
              <a:t> Introducción.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s-ES_tradnl" sz="2400" b="1">
                <a:latin typeface="Verdana" pitchFamily="34" charset="0"/>
              </a:rPr>
              <a:t> El diagnóstico externo.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s-ES_tradnl" sz="2400" b="1">
                <a:latin typeface="Verdana" pitchFamily="34" charset="0"/>
              </a:rPr>
              <a:t> El entorno de la empresa: concepto, naturaleza y tipología.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s-ES_tradnl" sz="2400" b="1">
                <a:latin typeface="Verdana" pitchFamily="34" charset="0"/>
              </a:rPr>
              <a:t> Generación de escenarios.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s-ES_tradnl" sz="2400" b="1">
                <a:latin typeface="Verdana" pitchFamily="34" charset="0"/>
              </a:rPr>
              <a:t> La globalización de la economía: características y efectos.</a:t>
            </a:r>
            <a:endParaRPr lang="es-ES" sz="2400" b="1">
              <a:latin typeface="Verdana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32" grpId="0" animBg="1" autoUpdateAnimBg="0"/>
      <p:bldP spid="1029" grpId="0" build="p" autoUpdateAnimBg="0" advAuto="2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1066800" y="106363"/>
            <a:ext cx="67056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1. INTRODUCCIÓN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203575" y="981075"/>
            <a:ext cx="5238750" cy="8223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>
                <a:latin typeface="Times New Roman" pitchFamily="18" charset="0"/>
              </a:rPr>
              <a:t>¿Qué puede lograr mi empresa con éxito?</a:t>
            </a:r>
            <a:endParaRPr lang="es-ES" sz="2400" b="1">
              <a:latin typeface="Times New Roman" pitchFamily="18" charset="0"/>
            </a:endParaRPr>
          </a:p>
        </p:txBody>
      </p:sp>
      <p:pic>
        <p:nvPicPr>
          <p:cNvPr id="104456" name="Picture 8" descr="p1p24_ig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7488" y="103188"/>
            <a:ext cx="2076450" cy="1957387"/>
          </a:xfrm>
          <a:prstGeom prst="rect">
            <a:avLst/>
          </a:prstGeom>
          <a:noFill/>
        </p:spPr>
      </p:pic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3348038" y="3854450"/>
            <a:ext cx="2413000" cy="10144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Times New Roman" pitchFamily="18" charset="0"/>
              </a:rPr>
              <a:t>ESTRATEGIA</a:t>
            </a:r>
          </a:p>
          <a:p>
            <a:pPr algn="ctr"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Times New Roman" pitchFamily="18" charset="0"/>
              </a:rPr>
              <a:t>COMPETITIVA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393700" y="2274888"/>
            <a:ext cx="2162175" cy="16589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Fuerzas y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debilidades de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la empresa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6194425" y="2276475"/>
            <a:ext cx="2554288" cy="1658938"/>
          </a:xfrm>
          <a:prstGeom prst="ellipse">
            <a:avLst/>
          </a:prstGeom>
          <a:solidFill>
            <a:srgbClr val="990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Oportunidades 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y amenazas del 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sector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825500" y="5154613"/>
            <a:ext cx="2378075" cy="1658937"/>
          </a:xfrm>
          <a:prstGeom prst="ellipse">
            <a:avLst/>
          </a:prstGeom>
          <a:solidFill>
            <a:srgbClr val="592D5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Valores propios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de la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organización</a:t>
            </a:r>
          </a:p>
        </p:txBody>
      </p:sp>
      <p:sp>
        <p:nvSpPr>
          <p:cNvPr id="104461" name="Oval 13"/>
          <p:cNvSpPr>
            <a:spLocks noChangeArrowheads="1"/>
          </p:cNvSpPr>
          <p:nvPr/>
        </p:nvSpPr>
        <p:spPr bwMode="auto">
          <a:xfrm>
            <a:off x="6156325" y="5449888"/>
            <a:ext cx="2359025" cy="10747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Expectativas de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la sociedad</a:t>
            </a:r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>
            <a:off x="2268538" y="3644900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s-CO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 flipV="1">
            <a:off x="2627313" y="4508500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s-CO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>
            <a:off x="1763713" y="393382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CO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>
            <a:off x="7092950" y="393382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CO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 flipH="1">
            <a:off x="5795963" y="3500438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s-CO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 flipV="1">
            <a:off x="5724525" y="4581525"/>
            <a:ext cx="10080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s-CO"/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250825" y="3933825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FACTORES INTERNOS</a:t>
            </a:r>
          </a:p>
        </p:txBody>
      </p:sp>
      <p:sp>
        <p:nvSpPr>
          <p:cNvPr id="104469" name="Text Box 21"/>
          <p:cNvSpPr txBox="1">
            <a:spLocks noChangeArrowheads="1"/>
          </p:cNvSpPr>
          <p:nvPr/>
        </p:nvSpPr>
        <p:spPr bwMode="auto">
          <a:xfrm>
            <a:off x="7092950" y="3933825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FACTORES EXTERNOS</a:t>
            </a:r>
          </a:p>
        </p:txBody>
      </p:sp>
      <p:pic>
        <p:nvPicPr>
          <p:cNvPr id="104473" name="Picture 25" descr="rkcdtf1b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4508500"/>
            <a:ext cx="892175" cy="1130300"/>
          </a:xfrm>
          <a:prstGeom prst="rect">
            <a:avLst/>
          </a:prstGeom>
          <a:noFill/>
        </p:spPr>
      </p:pic>
      <p:pic>
        <p:nvPicPr>
          <p:cNvPr id="104474" name="Picture 26" descr="cwceffjv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08500"/>
            <a:ext cx="1173163" cy="10445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2. EL ENTORNO DE LA EMPRESA: CONCEPTO, NATURALEZA Y TIPOLOGÍA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0" y="836613"/>
            <a:ext cx="9144000" cy="3667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solidFill>
                  <a:schemeClr val="folHlink"/>
                </a:solidFill>
                <a:latin typeface="Times New Roman" pitchFamily="18" charset="0"/>
              </a:rPr>
              <a:t>ENTORNO = Entendido como todo aquello que es ajeno a la organización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107950" y="1844675"/>
            <a:ext cx="3455988" cy="8540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F7F7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MACROENTORNO</a:t>
            </a:r>
          </a:p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(medio general)</a:t>
            </a:r>
            <a:endParaRPr lang="es-ES" sz="2000" b="1">
              <a:latin typeface="Times New Roman" pitchFamily="18" charset="0"/>
            </a:endParaRP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5508625" y="1844675"/>
            <a:ext cx="3455988" cy="8540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F7F7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MICROENTORNO</a:t>
            </a:r>
          </a:p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(medio específico)</a:t>
            </a:r>
            <a:endParaRPr lang="es-ES" sz="2000" b="1">
              <a:latin typeface="Times New Roman" pitchFamily="18" charset="0"/>
            </a:endParaRPr>
          </a:p>
        </p:txBody>
      </p:sp>
      <p:sp>
        <p:nvSpPr>
          <p:cNvPr id="105482" name="AutoShape 10"/>
          <p:cNvSpPr>
            <a:spLocks noChangeArrowheads="1"/>
          </p:cNvSpPr>
          <p:nvPr/>
        </p:nvSpPr>
        <p:spPr bwMode="auto">
          <a:xfrm>
            <a:off x="4049713" y="1341438"/>
            <a:ext cx="1008062" cy="12954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05483" name="Freeform 11"/>
          <p:cNvSpPr>
            <a:spLocks/>
          </p:cNvSpPr>
          <p:nvPr/>
        </p:nvSpPr>
        <p:spPr bwMode="auto">
          <a:xfrm>
            <a:off x="4527550" y="2924175"/>
            <a:ext cx="3028950" cy="2168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3" y="896"/>
              </a:cxn>
              <a:cxn ang="0">
                <a:pos x="1049" y="904"/>
              </a:cxn>
              <a:cxn ang="0">
                <a:pos x="1046" y="924"/>
              </a:cxn>
              <a:cxn ang="0">
                <a:pos x="1051" y="949"/>
              </a:cxn>
              <a:cxn ang="0">
                <a:pos x="1059" y="979"/>
              </a:cxn>
              <a:cxn ang="0">
                <a:pos x="1064" y="1008"/>
              </a:cxn>
              <a:cxn ang="0">
                <a:pos x="1062" y="1035"/>
              </a:cxn>
              <a:cxn ang="0">
                <a:pos x="1054" y="1062"/>
              </a:cxn>
              <a:cxn ang="0">
                <a:pos x="1035" y="1084"/>
              </a:cxn>
              <a:cxn ang="0">
                <a:pos x="1014" y="1102"/>
              </a:cxn>
              <a:cxn ang="0">
                <a:pos x="988" y="1114"/>
              </a:cxn>
              <a:cxn ang="0">
                <a:pos x="955" y="1121"/>
              </a:cxn>
              <a:cxn ang="0">
                <a:pos x="926" y="1122"/>
              </a:cxn>
              <a:cxn ang="0">
                <a:pos x="901" y="1119"/>
              </a:cxn>
              <a:cxn ang="0">
                <a:pos x="875" y="1111"/>
              </a:cxn>
              <a:cxn ang="0">
                <a:pos x="854" y="1097"/>
              </a:cxn>
              <a:cxn ang="0">
                <a:pos x="834" y="1076"/>
              </a:cxn>
              <a:cxn ang="0">
                <a:pos x="818" y="1053"/>
              </a:cxn>
              <a:cxn ang="0">
                <a:pos x="809" y="1021"/>
              </a:cxn>
              <a:cxn ang="0">
                <a:pos x="813" y="989"/>
              </a:cxn>
              <a:cxn ang="0">
                <a:pos x="821" y="957"/>
              </a:cxn>
              <a:cxn ang="0">
                <a:pos x="828" y="925"/>
              </a:cxn>
              <a:cxn ang="0">
                <a:pos x="827" y="910"/>
              </a:cxn>
              <a:cxn ang="0">
                <a:pos x="632" y="902"/>
              </a:cxn>
              <a:cxn ang="0">
                <a:pos x="634" y="849"/>
              </a:cxn>
              <a:cxn ang="0">
                <a:pos x="630" y="814"/>
              </a:cxn>
              <a:cxn ang="0">
                <a:pos x="622" y="793"/>
              </a:cxn>
              <a:cxn ang="0">
                <a:pos x="606" y="776"/>
              </a:cxn>
              <a:cxn ang="0">
                <a:pos x="584" y="765"/>
              </a:cxn>
              <a:cxn ang="0">
                <a:pos x="557" y="762"/>
              </a:cxn>
              <a:cxn ang="0">
                <a:pos x="518" y="764"/>
              </a:cxn>
              <a:cxn ang="0">
                <a:pos x="481" y="767"/>
              </a:cxn>
              <a:cxn ang="0">
                <a:pos x="443" y="767"/>
              </a:cxn>
              <a:cxn ang="0">
                <a:pos x="405" y="760"/>
              </a:cxn>
              <a:cxn ang="0">
                <a:pos x="376" y="743"/>
              </a:cxn>
              <a:cxn ang="0">
                <a:pos x="359" y="720"/>
              </a:cxn>
              <a:cxn ang="0">
                <a:pos x="352" y="689"/>
              </a:cxn>
              <a:cxn ang="0">
                <a:pos x="353" y="654"/>
              </a:cxn>
              <a:cxn ang="0">
                <a:pos x="348" y="622"/>
              </a:cxn>
              <a:cxn ang="0">
                <a:pos x="340" y="602"/>
              </a:cxn>
              <a:cxn ang="0">
                <a:pos x="328" y="589"/>
              </a:cxn>
              <a:cxn ang="0">
                <a:pos x="300" y="576"/>
              </a:cxn>
              <a:cxn ang="0">
                <a:pos x="263" y="566"/>
              </a:cxn>
              <a:cxn ang="0">
                <a:pos x="222" y="559"/>
              </a:cxn>
              <a:cxn ang="0">
                <a:pos x="191" y="549"/>
              </a:cxn>
              <a:cxn ang="0">
                <a:pos x="164" y="534"/>
              </a:cxn>
              <a:cxn ang="0">
                <a:pos x="142" y="513"/>
              </a:cxn>
              <a:cxn ang="0">
                <a:pos x="128" y="487"/>
              </a:cxn>
              <a:cxn ang="0">
                <a:pos x="126" y="458"/>
              </a:cxn>
              <a:cxn ang="0">
                <a:pos x="134" y="426"/>
              </a:cxn>
              <a:cxn ang="0">
                <a:pos x="141" y="390"/>
              </a:cxn>
              <a:cxn ang="0">
                <a:pos x="147" y="356"/>
              </a:cxn>
              <a:cxn ang="0">
                <a:pos x="141" y="322"/>
              </a:cxn>
              <a:cxn ang="0">
                <a:pos x="127" y="291"/>
              </a:cxn>
              <a:cxn ang="0">
                <a:pos x="113" y="272"/>
              </a:cxn>
              <a:cxn ang="0">
                <a:pos x="95" y="255"/>
              </a:cxn>
              <a:cxn ang="0">
                <a:pos x="74" y="243"/>
              </a:cxn>
              <a:cxn ang="0">
                <a:pos x="47" y="235"/>
              </a:cxn>
              <a:cxn ang="0">
                <a:pos x="15" y="234"/>
              </a:cxn>
            </a:cxnLst>
            <a:rect l="0" t="0" r="r" b="b"/>
            <a:pathLst>
              <a:path w="1153" h="1122">
                <a:moveTo>
                  <a:pt x="0" y="234"/>
                </a:moveTo>
                <a:lnTo>
                  <a:pt x="0" y="0"/>
                </a:lnTo>
                <a:lnTo>
                  <a:pt x="1152" y="0"/>
                </a:lnTo>
                <a:lnTo>
                  <a:pt x="1153" y="896"/>
                </a:lnTo>
                <a:lnTo>
                  <a:pt x="1053" y="896"/>
                </a:lnTo>
                <a:lnTo>
                  <a:pt x="1049" y="904"/>
                </a:lnTo>
                <a:lnTo>
                  <a:pt x="1046" y="915"/>
                </a:lnTo>
                <a:lnTo>
                  <a:pt x="1046" y="924"/>
                </a:lnTo>
                <a:lnTo>
                  <a:pt x="1047" y="935"/>
                </a:lnTo>
                <a:lnTo>
                  <a:pt x="1051" y="949"/>
                </a:lnTo>
                <a:lnTo>
                  <a:pt x="1055" y="967"/>
                </a:lnTo>
                <a:lnTo>
                  <a:pt x="1059" y="979"/>
                </a:lnTo>
                <a:lnTo>
                  <a:pt x="1062" y="994"/>
                </a:lnTo>
                <a:lnTo>
                  <a:pt x="1064" y="1008"/>
                </a:lnTo>
                <a:lnTo>
                  <a:pt x="1064" y="1022"/>
                </a:lnTo>
                <a:lnTo>
                  <a:pt x="1062" y="1035"/>
                </a:lnTo>
                <a:lnTo>
                  <a:pt x="1059" y="1049"/>
                </a:lnTo>
                <a:lnTo>
                  <a:pt x="1054" y="1062"/>
                </a:lnTo>
                <a:lnTo>
                  <a:pt x="1046" y="1072"/>
                </a:lnTo>
                <a:lnTo>
                  <a:pt x="1035" y="1084"/>
                </a:lnTo>
                <a:lnTo>
                  <a:pt x="1024" y="1093"/>
                </a:lnTo>
                <a:lnTo>
                  <a:pt x="1014" y="1102"/>
                </a:lnTo>
                <a:lnTo>
                  <a:pt x="1002" y="1109"/>
                </a:lnTo>
                <a:lnTo>
                  <a:pt x="988" y="1114"/>
                </a:lnTo>
                <a:lnTo>
                  <a:pt x="971" y="1119"/>
                </a:lnTo>
                <a:lnTo>
                  <a:pt x="955" y="1121"/>
                </a:lnTo>
                <a:lnTo>
                  <a:pt x="941" y="1122"/>
                </a:lnTo>
                <a:lnTo>
                  <a:pt x="926" y="1122"/>
                </a:lnTo>
                <a:lnTo>
                  <a:pt x="912" y="1121"/>
                </a:lnTo>
                <a:lnTo>
                  <a:pt x="901" y="1119"/>
                </a:lnTo>
                <a:lnTo>
                  <a:pt x="888" y="1115"/>
                </a:lnTo>
                <a:lnTo>
                  <a:pt x="875" y="1111"/>
                </a:lnTo>
                <a:lnTo>
                  <a:pt x="865" y="1105"/>
                </a:lnTo>
                <a:lnTo>
                  <a:pt x="854" y="1097"/>
                </a:lnTo>
                <a:lnTo>
                  <a:pt x="844" y="1087"/>
                </a:lnTo>
                <a:lnTo>
                  <a:pt x="834" y="1076"/>
                </a:lnTo>
                <a:lnTo>
                  <a:pt x="825" y="1065"/>
                </a:lnTo>
                <a:lnTo>
                  <a:pt x="818" y="1053"/>
                </a:lnTo>
                <a:lnTo>
                  <a:pt x="813" y="1038"/>
                </a:lnTo>
                <a:lnTo>
                  <a:pt x="809" y="1021"/>
                </a:lnTo>
                <a:lnTo>
                  <a:pt x="809" y="1005"/>
                </a:lnTo>
                <a:lnTo>
                  <a:pt x="813" y="989"/>
                </a:lnTo>
                <a:lnTo>
                  <a:pt x="817" y="973"/>
                </a:lnTo>
                <a:lnTo>
                  <a:pt x="821" y="957"/>
                </a:lnTo>
                <a:lnTo>
                  <a:pt x="826" y="939"/>
                </a:lnTo>
                <a:lnTo>
                  <a:pt x="828" y="925"/>
                </a:lnTo>
                <a:lnTo>
                  <a:pt x="828" y="917"/>
                </a:lnTo>
                <a:lnTo>
                  <a:pt x="827" y="910"/>
                </a:lnTo>
                <a:lnTo>
                  <a:pt x="824" y="902"/>
                </a:lnTo>
                <a:lnTo>
                  <a:pt x="632" y="902"/>
                </a:lnTo>
                <a:lnTo>
                  <a:pt x="635" y="868"/>
                </a:lnTo>
                <a:lnTo>
                  <a:pt x="634" y="849"/>
                </a:lnTo>
                <a:lnTo>
                  <a:pt x="632" y="831"/>
                </a:lnTo>
                <a:lnTo>
                  <a:pt x="630" y="814"/>
                </a:lnTo>
                <a:lnTo>
                  <a:pt x="627" y="803"/>
                </a:lnTo>
                <a:lnTo>
                  <a:pt x="622" y="793"/>
                </a:lnTo>
                <a:lnTo>
                  <a:pt x="616" y="784"/>
                </a:lnTo>
                <a:lnTo>
                  <a:pt x="606" y="776"/>
                </a:lnTo>
                <a:lnTo>
                  <a:pt x="595" y="769"/>
                </a:lnTo>
                <a:lnTo>
                  <a:pt x="584" y="765"/>
                </a:lnTo>
                <a:lnTo>
                  <a:pt x="574" y="763"/>
                </a:lnTo>
                <a:lnTo>
                  <a:pt x="557" y="762"/>
                </a:lnTo>
                <a:lnTo>
                  <a:pt x="537" y="762"/>
                </a:lnTo>
                <a:lnTo>
                  <a:pt x="518" y="764"/>
                </a:lnTo>
                <a:lnTo>
                  <a:pt x="497" y="765"/>
                </a:lnTo>
                <a:lnTo>
                  <a:pt x="481" y="767"/>
                </a:lnTo>
                <a:lnTo>
                  <a:pt x="460" y="768"/>
                </a:lnTo>
                <a:lnTo>
                  <a:pt x="443" y="767"/>
                </a:lnTo>
                <a:lnTo>
                  <a:pt x="428" y="765"/>
                </a:lnTo>
                <a:lnTo>
                  <a:pt x="405" y="760"/>
                </a:lnTo>
                <a:lnTo>
                  <a:pt x="390" y="753"/>
                </a:lnTo>
                <a:lnTo>
                  <a:pt x="376" y="743"/>
                </a:lnTo>
                <a:lnTo>
                  <a:pt x="367" y="732"/>
                </a:lnTo>
                <a:lnTo>
                  <a:pt x="359" y="720"/>
                </a:lnTo>
                <a:lnTo>
                  <a:pt x="353" y="705"/>
                </a:lnTo>
                <a:lnTo>
                  <a:pt x="352" y="689"/>
                </a:lnTo>
                <a:lnTo>
                  <a:pt x="352" y="669"/>
                </a:lnTo>
                <a:lnTo>
                  <a:pt x="353" y="654"/>
                </a:lnTo>
                <a:lnTo>
                  <a:pt x="352" y="639"/>
                </a:lnTo>
                <a:lnTo>
                  <a:pt x="348" y="622"/>
                </a:lnTo>
                <a:lnTo>
                  <a:pt x="345" y="612"/>
                </a:lnTo>
                <a:lnTo>
                  <a:pt x="340" y="602"/>
                </a:lnTo>
                <a:lnTo>
                  <a:pt x="334" y="595"/>
                </a:lnTo>
                <a:lnTo>
                  <a:pt x="328" y="589"/>
                </a:lnTo>
                <a:lnTo>
                  <a:pt x="315" y="583"/>
                </a:lnTo>
                <a:lnTo>
                  <a:pt x="300" y="576"/>
                </a:lnTo>
                <a:lnTo>
                  <a:pt x="283" y="571"/>
                </a:lnTo>
                <a:lnTo>
                  <a:pt x="263" y="566"/>
                </a:lnTo>
                <a:lnTo>
                  <a:pt x="243" y="562"/>
                </a:lnTo>
                <a:lnTo>
                  <a:pt x="222" y="559"/>
                </a:lnTo>
                <a:lnTo>
                  <a:pt x="207" y="554"/>
                </a:lnTo>
                <a:lnTo>
                  <a:pt x="191" y="549"/>
                </a:lnTo>
                <a:lnTo>
                  <a:pt x="175" y="543"/>
                </a:lnTo>
                <a:lnTo>
                  <a:pt x="164" y="534"/>
                </a:lnTo>
                <a:lnTo>
                  <a:pt x="151" y="523"/>
                </a:lnTo>
                <a:lnTo>
                  <a:pt x="142" y="513"/>
                </a:lnTo>
                <a:lnTo>
                  <a:pt x="134" y="501"/>
                </a:lnTo>
                <a:lnTo>
                  <a:pt x="128" y="487"/>
                </a:lnTo>
                <a:lnTo>
                  <a:pt x="126" y="472"/>
                </a:lnTo>
                <a:lnTo>
                  <a:pt x="126" y="458"/>
                </a:lnTo>
                <a:lnTo>
                  <a:pt x="129" y="445"/>
                </a:lnTo>
                <a:lnTo>
                  <a:pt x="134" y="426"/>
                </a:lnTo>
                <a:lnTo>
                  <a:pt x="139" y="407"/>
                </a:lnTo>
                <a:lnTo>
                  <a:pt x="141" y="390"/>
                </a:lnTo>
                <a:lnTo>
                  <a:pt x="145" y="373"/>
                </a:lnTo>
                <a:lnTo>
                  <a:pt x="147" y="356"/>
                </a:lnTo>
                <a:lnTo>
                  <a:pt x="145" y="338"/>
                </a:lnTo>
                <a:lnTo>
                  <a:pt x="141" y="322"/>
                </a:lnTo>
                <a:lnTo>
                  <a:pt x="135" y="306"/>
                </a:lnTo>
                <a:lnTo>
                  <a:pt x="127" y="291"/>
                </a:lnTo>
                <a:lnTo>
                  <a:pt x="118" y="279"/>
                </a:lnTo>
                <a:lnTo>
                  <a:pt x="113" y="272"/>
                </a:lnTo>
                <a:lnTo>
                  <a:pt x="104" y="263"/>
                </a:lnTo>
                <a:lnTo>
                  <a:pt x="95" y="255"/>
                </a:lnTo>
                <a:lnTo>
                  <a:pt x="86" y="249"/>
                </a:lnTo>
                <a:lnTo>
                  <a:pt x="74" y="243"/>
                </a:lnTo>
                <a:lnTo>
                  <a:pt x="62" y="239"/>
                </a:lnTo>
                <a:lnTo>
                  <a:pt x="47" y="235"/>
                </a:lnTo>
                <a:lnTo>
                  <a:pt x="30" y="234"/>
                </a:lnTo>
                <a:lnTo>
                  <a:pt x="15" y="234"/>
                </a:lnTo>
                <a:lnTo>
                  <a:pt x="0" y="234"/>
                </a:lnTo>
                <a:close/>
              </a:path>
            </a:pathLst>
          </a:custGeom>
          <a:solidFill>
            <a:srgbClr val="EBEBFF"/>
          </a:solidFill>
          <a:ln w="12700">
            <a:prstDash val="solid"/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BEBFF"/>
            </a:extrusionClr>
          </a:sp3d>
        </p:spPr>
        <p:txBody>
          <a:bodyPr>
            <a:flatTx/>
          </a:bodyPr>
          <a:lstStyle/>
          <a:p>
            <a:endParaRPr lang="es-CO"/>
          </a:p>
        </p:txBody>
      </p:sp>
      <p:sp>
        <p:nvSpPr>
          <p:cNvPr id="105484" name="Freeform 12"/>
          <p:cNvSpPr>
            <a:spLocks/>
          </p:cNvSpPr>
          <p:nvPr/>
        </p:nvSpPr>
        <p:spPr bwMode="auto">
          <a:xfrm>
            <a:off x="4527550" y="4752975"/>
            <a:ext cx="3043238" cy="1817688"/>
          </a:xfrm>
          <a:custGeom>
            <a:avLst/>
            <a:gdLst/>
            <a:ahLst/>
            <a:cxnLst>
              <a:cxn ang="0">
                <a:pos x="0" y="940"/>
              </a:cxn>
              <a:cxn ang="0">
                <a:pos x="1157" y="0"/>
              </a:cxn>
              <a:cxn ang="0">
                <a:pos x="1049" y="18"/>
              </a:cxn>
              <a:cxn ang="0">
                <a:pos x="1052" y="49"/>
              </a:cxn>
              <a:cxn ang="0">
                <a:pos x="1064" y="91"/>
              </a:cxn>
              <a:cxn ang="0">
                <a:pos x="1067" y="125"/>
              </a:cxn>
              <a:cxn ang="0">
                <a:pos x="1060" y="160"/>
              </a:cxn>
              <a:cxn ang="0">
                <a:pos x="1036" y="190"/>
              </a:cxn>
              <a:cxn ang="0">
                <a:pos x="1006" y="212"/>
              </a:cxn>
              <a:cxn ang="0">
                <a:pos x="970" y="223"/>
              </a:cxn>
              <a:cxn ang="0">
                <a:pos x="918" y="222"/>
              </a:cxn>
              <a:cxn ang="0">
                <a:pos x="884" y="215"/>
              </a:cxn>
              <a:cxn ang="0">
                <a:pos x="850" y="191"/>
              </a:cxn>
              <a:cxn ang="0">
                <a:pos x="827" y="162"/>
              </a:cxn>
              <a:cxn ang="0">
                <a:pos x="817" y="131"/>
              </a:cxn>
              <a:cxn ang="0">
                <a:pos x="819" y="97"/>
              </a:cxn>
              <a:cxn ang="0">
                <a:pos x="827" y="66"/>
              </a:cxn>
              <a:cxn ang="0">
                <a:pos x="835" y="34"/>
              </a:cxn>
              <a:cxn ang="0">
                <a:pos x="831" y="4"/>
              </a:cxn>
              <a:cxn ang="0">
                <a:pos x="639" y="37"/>
              </a:cxn>
              <a:cxn ang="0">
                <a:pos x="636" y="79"/>
              </a:cxn>
              <a:cxn ang="0">
                <a:pos x="634" y="114"/>
              </a:cxn>
              <a:cxn ang="0">
                <a:pos x="625" y="144"/>
              </a:cxn>
              <a:cxn ang="0">
                <a:pos x="608" y="164"/>
              </a:cxn>
              <a:cxn ang="0">
                <a:pos x="584" y="175"/>
              </a:cxn>
              <a:cxn ang="0">
                <a:pos x="557" y="178"/>
              </a:cxn>
              <a:cxn ang="0">
                <a:pos x="524" y="176"/>
              </a:cxn>
              <a:cxn ang="0">
                <a:pos x="494" y="174"/>
              </a:cxn>
              <a:cxn ang="0">
                <a:pos x="456" y="172"/>
              </a:cxn>
              <a:cxn ang="0">
                <a:pos x="422" y="176"/>
              </a:cxn>
              <a:cxn ang="0">
                <a:pos x="391" y="188"/>
              </a:cxn>
              <a:cxn ang="0">
                <a:pos x="368" y="209"/>
              </a:cxn>
              <a:cxn ang="0">
                <a:pos x="355" y="235"/>
              </a:cxn>
              <a:cxn ang="0">
                <a:pos x="355" y="265"/>
              </a:cxn>
              <a:cxn ang="0">
                <a:pos x="355" y="298"/>
              </a:cxn>
              <a:cxn ang="0">
                <a:pos x="348" y="325"/>
              </a:cxn>
              <a:cxn ang="0">
                <a:pos x="334" y="347"/>
              </a:cxn>
              <a:cxn ang="0">
                <a:pos x="305" y="362"/>
              </a:cxn>
              <a:cxn ang="0">
                <a:pos x="274" y="371"/>
              </a:cxn>
              <a:cxn ang="0">
                <a:pos x="237" y="379"/>
              </a:cxn>
              <a:cxn ang="0">
                <a:pos x="204" y="387"/>
              </a:cxn>
              <a:cxn ang="0">
                <a:pos x="176" y="398"/>
              </a:cxn>
              <a:cxn ang="0">
                <a:pos x="155" y="414"/>
              </a:cxn>
              <a:cxn ang="0">
                <a:pos x="137" y="439"/>
              </a:cxn>
              <a:cxn ang="0">
                <a:pos x="128" y="470"/>
              </a:cxn>
              <a:cxn ang="0">
                <a:pos x="132" y="502"/>
              </a:cxn>
              <a:cxn ang="0">
                <a:pos x="142" y="542"/>
              </a:cxn>
              <a:cxn ang="0">
                <a:pos x="148" y="576"/>
              </a:cxn>
              <a:cxn ang="0">
                <a:pos x="146" y="609"/>
              </a:cxn>
              <a:cxn ang="0">
                <a:pos x="137" y="639"/>
              </a:cxn>
              <a:cxn ang="0">
                <a:pos x="123" y="669"/>
              </a:cxn>
              <a:cxn ang="0">
                <a:pos x="100" y="702"/>
              </a:cxn>
              <a:cxn ang="0">
                <a:pos x="77" y="723"/>
              </a:cxn>
              <a:cxn ang="0">
                <a:pos x="53" y="736"/>
              </a:cxn>
              <a:cxn ang="0">
                <a:pos x="17" y="743"/>
              </a:cxn>
            </a:cxnLst>
            <a:rect l="0" t="0" r="r" b="b"/>
            <a:pathLst>
              <a:path w="1158" h="940">
                <a:moveTo>
                  <a:pt x="0" y="743"/>
                </a:moveTo>
                <a:lnTo>
                  <a:pt x="0" y="940"/>
                </a:lnTo>
                <a:lnTo>
                  <a:pt x="1158" y="940"/>
                </a:lnTo>
                <a:lnTo>
                  <a:pt x="1157" y="0"/>
                </a:lnTo>
                <a:lnTo>
                  <a:pt x="1054" y="0"/>
                </a:lnTo>
                <a:lnTo>
                  <a:pt x="1049" y="18"/>
                </a:lnTo>
                <a:lnTo>
                  <a:pt x="1049" y="31"/>
                </a:lnTo>
                <a:lnTo>
                  <a:pt x="1052" y="49"/>
                </a:lnTo>
                <a:lnTo>
                  <a:pt x="1058" y="68"/>
                </a:lnTo>
                <a:lnTo>
                  <a:pt x="1064" y="91"/>
                </a:lnTo>
                <a:lnTo>
                  <a:pt x="1067" y="109"/>
                </a:lnTo>
                <a:lnTo>
                  <a:pt x="1067" y="125"/>
                </a:lnTo>
                <a:lnTo>
                  <a:pt x="1065" y="143"/>
                </a:lnTo>
                <a:lnTo>
                  <a:pt x="1060" y="160"/>
                </a:lnTo>
                <a:lnTo>
                  <a:pt x="1049" y="176"/>
                </a:lnTo>
                <a:lnTo>
                  <a:pt x="1036" y="190"/>
                </a:lnTo>
                <a:lnTo>
                  <a:pt x="1022" y="203"/>
                </a:lnTo>
                <a:lnTo>
                  <a:pt x="1006" y="212"/>
                </a:lnTo>
                <a:lnTo>
                  <a:pt x="987" y="219"/>
                </a:lnTo>
                <a:lnTo>
                  <a:pt x="970" y="223"/>
                </a:lnTo>
                <a:lnTo>
                  <a:pt x="946" y="224"/>
                </a:lnTo>
                <a:lnTo>
                  <a:pt x="918" y="222"/>
                </a:lnTo>
                <a:lnTo>
                  <a:pt x="900" y="219"/>
                </a:lnTo>
                <a:lnTo>
                  <a:pt x="884" y="215"/>
                </a:lnTo>
                <a:lnTo>
                  <a:pt x="869" y="206"/>
                </a:lnTo>
                <a:lnTo>
                  <a:pt x="850" y="191"/>
                </a:lnTo>
                <a:lnTo>
                  <a:pt x="838" y="177"/>
                </a:lnTo>
                <a:lnTo>
                  <a:pt x="827" y="162"/>
                </a:lnTo>
                <a:lnTo>
                  <a:pt x="821" y="146"/>
                </a:lnTo>
                <a:lnTo>
                  <a:pt x="817" y="131"/>
                </a:lnTo>
                <a:lnTo>
                  <a:pt x="817" y="114"/>
                </a:lnTo>
                <a:lnTo>
                  <a:pt x="819" y="97"/>
                </a:lnTo>
                <a:lnTo>
                  <a:pt x="823" y="81"/>
                </a:lnTo>
                <a:lnTo>
                  <a:pt x="827" y="66"/>
                </a:lnTo>
                <a:lnTo>
                  <a:pt x="832" y="50"/>
                </a:lnTo>
                <a:lnTo>
                  <a:pt x="835" y="34"/>
                </a:lnTo>
                <a:lnTo>
                  <a:pt x="835" y="20"/>
                </a:lnTo>
                <a:lnTo>
                  <a:pt x="831" y="4"/>
                </a:lnTo>
                <a:lnTo>
                  <a:pt x="637" y="4"/>
                </a:lnTo>
                <a:lnTo>
                  <a:pt x="639" y="37"/>
                </a:lnTo>
                <a:lnTo>
                  <a:pt x="637" y="60"/>
                </a:lnTo>
                <a:lnTo>
                  <a:pt x="636" y="79"/>
                </a:lnTo>
                <a:lnTo>
                  <a:pt x="636" y="96"/>
                </a:lnTo>
                <a:lnTo>
                  <a:pt x="634" y="114"/>
                </a:lnTo>
                <a:lnTo>
                  <a:pt x="630" y="132"/>
                </a:lnTo>
                <a:lnTo>
                  <a:pt x="625" y="144"/>
                </a:lnTo>
                <a:lnTo>
                  <a:pt x="618" y="155"/>
                </a:lnTo>
                <a:lnTo>
                  <a:pt x="608" y="164"/>
                </a:lnTo>
                <a:lnTo>
                  <a:pt x="597" y="171"/>
                </a:lnTo>
                <a:lnTo>
                  <a:pt x="584" y="175"/>
                </a:lnTo>
                <a:lnTo>
                  <a:pt x="570" y="177"/>
                </a:lnTo>
                <a:lnTo>
                  <a:pt x="557" y="178"/>
                </a:lnTo>
                <a:lnTo>
                  <a:pt x="540" y="178"/>
                </a:lnTo>
                <a:lnTo>
                  <a:pt x="524" y="176"/>
                </a:lnTo>
                <a:lnTo>
                  <a:pt x="511" y="175"/>
                </a:lnTo>
                <a:lnTo>
                  <a:pt x="494" y="174"/>
                </a:lnTo>
                <a:lnTo>
                  <a:pt x="476" y="172"/>
                </a:lnTo>
                <a:lnTo>
                  <a:pt x="456" y="172"/>
                </a:lnTo>
                <a:lnTo>
                  <a:pt x="439" y="174"/>
                </a:lnTo>
                <a:lnTo>
                  <a:pt x="422" y="176"/>
                </a:lnTo>
                <a:lnTo>
                  <a:pt x="404" y="181"/>
                </a:lnTo>
                <a:lnTo>
                  <a:pt x="391" y="188"/>
                </a:lnTo>
                <a:lnTo>
                  <a:pt x="377" y="197"/>
                </a:lnTo>
                <a:lnTo>
                  <a:pt x="368" y="209"/>
                </a:lnTo>
                <a:lnTo>
                  <a:pt x="359" y="222"/>
                </a:lnTo>
                <a:lnTo>
                  <a:pt x="355" y="235"/>
                </a:lnTo>
                <a:lnTo>
                  <a:pt x="353" y="250"/>
                </a:lnTo>
                <a:lnTo>
                  <a:pt x="355" y="265"/>
                </a:lnTo>
                <a:lnTo>
                  <a:pt x="356" y="281"/>
                </a:lnTo>
                <a:lnTo>
                  <a:pt x="355" y="298"/>
                </a:lnTo>
                <a:lnTo>
                  <a:pt x="352" y="311"/>
                </a:lnTo>
                <a:lnTo>
                  <a:pt x="348" y="325"/>
                </a:lnTo>
                <a:lnTo>
                  <a:pt x="342" y="338"/>
                </a:lnTo>
                <a:lnTo>
                  <a:pt x="334" y="347"/>
                </a:lnTo>
                <a:lnTo>
                  <a:pt x="321" y="356"/>
                </a:lnTo>
                <a:lnTo>
                  <a:pt x="305" y="362"/>
                </a:lnTo>
                <a:lnTo>
                  <a:pt x="289" y="367"/>
                </a:lnTo>
                <a:lnTo>
                  <a:pt x="274" y="371"/>
                </a:lnTo>
                <a:lnTo>
                  <a:pt x="258" y="375"/>
                </a:lnTo>
                <a:lnTo>
                  <a:pt x="237" y="379"/>
                </a:lnTo>
                <a:lnTo>
                  <a:pt x="221" y="382"/>
                </a:lnTo>
                <a:lnTo>
                  <a:pt x="204" y="387"/>
                </a:lnTo>
                <a:lnTo>
                  <a:pt x="190" y="392"/>
                </a:lnTo>
                <a:lnTo>
                  <a:pt x="176" y="398"/>
                </a:lnTo>
                <a:lnTo>
                  <a:pt x="165" y="406"/>
                </a:lnTo>
                <a:lnTo>
                  <a:pt x="155" y="414"/>
                </a:lnTo>
                <a:lnTo>
                  <a:pt x="144" y="427"/>
                </a:lnTo>
                <a:lnTo>
                  <a:pt x="137" y="439"/>
                </a:lnTo>
                <a:lnTo>
                  <a:pt x="131" y="453"/>
                </a:lnTo>
                <a:lnTo>
                  <a:pt x="128" y="470"/>
                </a:lnTo>
                <a:lnTo>
                  <a:pt x="130" y="486"/>
                </a:lnTo>
                <a:lnTo>
                  <a:pt x="132" y="502"/>
                </a:lnTo>
                <a:lnTo>
                  <a:pt x="137" y="521"/>
                </a:lnTo>
                <a:lnTo>
                  <a:pt x="142" y="542"/>
                </a:lnTo>
                <a:lnTo>
                  <a:pt x="146" y="561"/>
                </a:lnTo>
                <a:lnTo>
                  <a:pt x="148" y="576"/>
                </a:lnTo>
                <a:lnTo>
                  <a:pt x="148" y="590"/>
                </a:lnTo>
                <a:lnTo>
                  <a:pt x="146" y="609"/>
                </a:lnTo>
                <a:lnTo>
                  <a:pt x="141" y="625"/>
                </a:lnTo>
                <a:lnTo>
                  <a:pt x="137" y="639"/>
                </a:lnTo>
                <a:lnTo>
                  <a:pt x="131" y="652"/>
                </a:lnTo>
                <a:lnTo>
                  <a:pt x="123" y="669"/>
                </a:lnTo>
                <a:lnTo>
                  <a:pt x="112" y="688"/>
                </a:lnTo>
                <a:lnTo>
                  <a:pt x="100" y="702"/>
                </a:lnTo>
                <a:lnTo>
                  <a:pt x="88" y="713"/>
                </a:lnTo>
                <a:lnTo>
                  <a:pt x="77" y="723"/>
                </a:lnTo>
                <a:lnTo>
                  <a:pt x="65" y="731"/>
                </a:lnTo>
                <a:lnTo>
                  <a:pt x="53" y="736"/>
                </a:lnTo>
                <a:lnTo>
                  <a:pt x="36" y="740"/>
                </a:lnTo>
                <a:lnTo>
                  <a:pt x="17" y="743"/>
                </a:lnTo>
                <a:lnTo>
                  <a:pt x="0" y="743"/>
                </a:lnTo>
                <a:close/>
              </a:path>
            </a:pathLst>
          </a:custGeom>
          <a:solidFill>
            <a:srgbClr val="FFCC99"/>
          </a:solidFill>
          <a:ln w="12700">
            <a:prstDash val="solid"/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>
            <a:flatTx/>
          </a:bodyPr>
          <a:lstStyle/>
          <a:p>
            <a:endParaRPr lang="es-CO"/>
          </a:p>
        </p:txBody>
      </p:sp>
      <p:sp>
        <p:nvSpPr>
          <p:cNvPr id="105485" name="Freeform 13"/>
          <p:cNvSpPr>
            <a:spLocks/>
          </p:cNvSpPr>
          <p:nvPr/>
        </p:nvSpPr>
        <p:spPr bwMode="auto">
          <a:xfrm>
            <a:off x="1403350" y="4413250"/>
            <a:ext cx="3028950" cy="2168525"/>
          </a:xfrm>
          <a:custGeom>
            <a:avLst/>
            <a:gdLst/>
            <a:ahLst/>
            <a:cxnLst>
              <a:cxn ang="0">
                <a:pos x="1153" y="1122"/>
              </a:cxn>
              <a:cxn ang="0">
                <a:pos x="0" y="226"/>
              </a:cxn>
              <a:cxn ang="0">
                <a:pos x="104" y="218"/>
              </a:cxn>
              <a:cxn ang="0">
                <a:pos x="107" y="198"/>
              </a:cxn>
              <a:cxn ang="0">
                <a:pos x="102" y="173"/>
              </a:cxn>
              <a:cxn ang="0">
                <a:pos x="94" y="143"/>
              </a:cxn>
              <a:cxn ang="0">
                <a:pos x="89" y="114"/>
              </a:cxn>
              <a:cxn ang="0">
                <a:pos x="90" y="87"/>
              </a:cxn>
              <a:cxn ang="0">
                <a:pos x="99" y="60"/>
              </a:cxn>
              <a:cxn ang="0">
                <a:pos x="118" y="38"/>
              </a:cxn>
              <a:cxn ang="0">
                <a:pos x="139" y="20"/>
              </a:cxn>
              <a:cxn ang="0">
                <a:pos x="165" y="7"/>
              </a:cxn>
              <a:cxn ang="0">
                <a:pos x="198" y="1"/>
              </a:cxn>
              <a:cxn ang="0">
                <a:pos x="227" y="0"/>
              </a:cxn>
              <a:cxn ang="0">
                <a:pos x="252" y="3"/>
              </a:cxn>
              <a:cxn ang="0">
                <a:pos x="278" y="11"/>
              </a:cxn>
              <a:cxn ang="0">
                <a:pos x="299" y="25"/>
              </a:cxn>
              <a:cxn ang="0">
                <a:pos x="319" y="46"/>
              </a:cxn>
              <a:cxn ang="0">
                <a:pos x="335" y="69"/>
              </a:cxn>
              <a:cxn ang="0">
                <a:pos x="344" y="101"/>
              </a:cxn>
              <a:cxn ang="0">
                <a:pos x="340" y="133"/>
              </a:cxn>
              <a:cxn ang="0">
                <a:pos x="332" y="165"/>
              </a:cxn>
              <a:cxn ang="0">
                <a:pos x="324" y="197"/>
              </a:cxn>
              <a:cxn ang="0">
                <a:pos x="326" y="212"/>
              </a:cxn>
              <a:cxn ang="0">
                <a:pos x="520" y="220"/>
              </a:cxn>
              <a:cxn ang="0">
                <a:pos x="515" y="279"/>
              </a:cxn>
              <a:cxn ang="0">
                <a:pos x="517" y="314"/>
              </a:cxn>
              <a:cxn ang="0">
                <a:pos x="522" y="350"/>
              </a:cxn>
              <a:cxn ang="0">
                <a:pos x="535" y="372"/>
              </a:cxn>
              <a:cxn ang="0">
                <a:pos x="556" y="388"/>
              </a:cxn>
              <a:cxn ang="0">
                <a:pos x="582" y="395"/>
              </a:cxn>
              <a:cxn ang="0">
                <a:pos x="612" y="396"/>
              </a:cxn>
              <a:cxn ang="0">
                <a:pos x="641" y="393"/>
              </a:cxn>
              <a:cxn ang="0">
                <a:pos x="677" y="389"/>
              </a:cxn>
              <a:cxn ang="0">
                <a:pos x="714" y="391"/>
              </a:cxn>
              <a:cxn ang="0">
                <a:pos x="748" y="400"/>
              </a:cxn>
              <a:cxn ang="0">
                <a:pos x="776" y="416"/>
              </a:cxn>
              <a:cxn ang="0">
                <a:pos x="793" y="440"/>
              </a:cxn>
              <a:cxn ang="0">
                <a:pos x="800" y="468"/>
              </a:cxn>
              <a:cxn ang="0">
                <a:pos x="797" y="500"/>
              </a:cxn>
              <a:cxn ang="0">
                <a:pos x="800" y="530"/>
              </a:cxn>
              <a:cxn ang="0">
                <a:pos x="811" y="556"/>
              </a:cxn>
              <a:cxn ang="0">
                <a:pos x="831" y="574"/>
              </a:cxn>
              <a:cxn ang="0">
                <a:pos x="864" y="585"/>
              </a:cxn>
              <a:cxn ang="0">
                <a:pos x="895" y="593"/>
              </a:cxn>
              <a:cxn ang="0">
                <a:pos x="932" y="600"/>
              </a:cxn>
              <a:cxn ang="0">
                <a:pos x="963" y="610"/>
              </a:cxn>
              <a:cxn ang="0">
                <a:pos x="988" y="624"/>
              </a:cxn>
              <a:cxn ang="0">
                <a:pos x="1009" y="645"/>
              </a:cxn>
              <a:cxn ang="0">
                <a:pos x="1022" y="670"/>
              </a:cxn>
              <a:cxn ang="0">
                <a:pos x="1023" y="705"/>
              </a:cxn>
              <a:cxn ang="0">
                <a:pos x="1016" y="739"/>
              </a:cxn>
              <a:cxn ang="0">
                <a:pos x="1006" y="779"/>
              </a:cxn>
              <a:cxn ang="0">
                <a:pos x="1004" y="808"/>
              </a:cxn>
              <a:cxn ang="0">
                <a:pos x="1011" y="843"/>
              </a:cxn>
              <a:cxn ang="0">
                <a:pos x="1024" y="867"/>
              </a:cxn>
              <a:cxn ang="0">
                <a:pos x="1045" y="893"/>
              </a:cxn>
              <a:cxn ang="0">
                <a:pos x="1073" y="913"/>
              </a:cxn>
              <a:cxn ang="0">
                <a:pos x="1102" y="922"/>
              </a:cxn>
              <a:cxn ang="0">
                <a:pos x="1135" y="925"/>
              </a:cxn>
            </a:cxnLst>
            <a:rect l="0" t="0" r="r" b="b"/>
            <a:pathLst>
              <a:path w="1153" h="1122">
                <a:moveTo>
                  <a:pt x="1153" y="924"/>
                </a:moveTo>
                <a:lnTo>
                  <a:pt x="1153" y="1122"/>
                </a:lnTo>
                <a:lnTo>
                  <a:pt x="1" y="1122"/>
                </a:lnTo>
                <a:lnTo>
                  <a:pt x="0" y="226"/>
                </a:lnTo>
                <a:lnTo>
                  <a:pt x="100" y="226"/>
                </a:lnTo>
                <a:lnTo>
                  <a:pt x="104" y="218"/>
                </a:lnTo>
                <a:lnTo>
                  <a:pt x="107" y="207"/>
                </a:lnTo>
                <a:lnTo>
                  <a:pt x="107" y="198"/>
                </a:lnTo>
                <a:lnTo>
                  <a:pt x="106" y="187"/>
                </a:lnTo>
                <a:lnTo>
                  <a:pt x="102" y="173"/>
                </a:lnTo>
                <a:lnTo>
                  <a:pt x="98" y="155"/>
                </a:lnTo>
                <a:lnTo>
                  <a:pt x="94" y="143"/>
                </a:lnTo>
                <a:lnTo>
                  <a:pt x="90" y="128"/>
                </a:lnTo>
                <a:lnTo>
                  <a:pt x="89" y="114"/>
                </a:lnTo>
                <a:lnTo>
                  <a:pt x="89" y="100"/>
                </a:lnTo>
                <a:lnTo>
                  <a:pt x="90" y="87"/>
                </a:lnTo>
                <a:lnTo>
                  <a:pt x="94" y="73"/>
                </a:lnTo>
                <a:lnTo>
                  <a:pt x="99" y="60"/>
                </a:lnTo>
                <a:lnTo>
                  <a:pt x="107" y="50"/>
                </a:lnTo>
                <a:lnTo>
                  <a:pt x="118" y="38"/>
                </a:lnTo>
                <a:lnTo>
                  <a:pt x="128" y="29"/>
                </a:lnTo>
                <a:lnTo>
                  <a:pt x="139" y="20"/>
                </a:lnTo>
                <a:lnTo>
                  <a:pt x="151" y="13"/>
                </a:lnTo>
                <a:lnTo>
                  <a:pt x="165" y="7"/>
                </a:lnTo>
                <a:lnTo>
                  <a:pt x="181" y="3"/>
                </a:lnTo>
                <a:lnTo>
                  <a:pt x="198" y="1"/>
                </a:lnTo>
                <a:lnTo>
                  <a:pt x="212" y="0"/>
                </a:lnTo>
                <a:lnTo>
                  <a:pt x="227" y="0"/>
                </a:lnTo>
                <a:lnTo>
                  <a:pt x="241" y="1"/>
                </a:lnTo>
                <a:lnTo>
                  <a:pt x="252" y="3"/>
                </a:lnTo>
                <a:lnTo>
                  <a:pt x="265" y="7"/>
                </a:lnTo>
                <a:lnTo>
                  <a:pt x="278" y="11"/>
                </a:lnTo>
                <a:lnTo>
                  <a:pt x="288" y="17"/>
                </a:lnTo>
                <a:lnTo>
                  <a:pt x="299" y="25"/>
                </a:lnTo>
                <a:lnTo>
                  <a:pt x="309" y="35"/>
                </a:lnTo>
                <a:lnTo>
                  <a:pt x="319" y="46"/>
                </a:lnTo>
                <a:lnTo>
                  <a:pt x="328" y="57"/>
                </a:lnTo>
                <a:lnTo>
                  <a:pt x="335" y="69"/>
                </a:lnTo>
                <a:lnTo>
                  <a:pt x="340" y="84"/>
                </a:lnTo>
                <a:lnTo>
                  <a:pt x="344" y="101"/>
                </a:lnTo>
                <a:lnTo>
                  <a:pt x="344" y="117"/>
                </a:lnTo>
                <a:lnTo>
                  <a:pt x="340" y="133"/>
                </a:lnTo>
                <a:lnTo>
                  <a:pt x="336" y="149"/>
                </a:lnTo>
                <a:lnTo>
                  <a:pt x="332" y="165"/>
                </a:lnTo>
                <a:lnTo>
                  <a:pt x="327" y="183"/>
                </a:lnTo>
                <a:lnTo>
                  <a:pt x="324" y="197"/>
                </a:lnTo>
                <a:lnTo>
                  <a:pt x="324" y="205"/>
                </a:lnTo>
                <a:lnTo>
                  <a:pt x="326" y="212"/>
                </a:lnTo>
                <a:lnTo>
                  <a:pt x="329" y="220"/>
                </a:lnTo>
                <a:lnTo>
                  <a:pt x="520" y="220"/>
                </a:lnTo>
                <a:lnTo>
                  <a:pt x="516" y="257"/>
                </a:lnTo>
                <a:lnTo>
                  <a:pt x="515" y="279"/>
                </a:lnTo>
                <a:lnTo>
                  <a:pt x="516" y="297"/>
                </a:lnTo>
                <a:lnTo>
                  <a:pt x="517" y="314"/>
                </a:lnTo>
                <a:lnTo>
                  <a:pt x="519" y="332"/>
                </a:lnTo>
                <a:lnTo>
                  <a:pt x="522" y="350"/>
                </a:lnTo>
                <a:lnTo>
                  <a:pt x="528" y="362"/>
                </a:lnTo>
                <a:lnTo>
                  <a:pt x="535" y="372"/>
                </a:lnTo>
                <a:lnTo>
                  <a:pt x="544" y="381"/>
                </a:lnTo>
                <a:lnTo>
                  <a:pt x="556" y="388"/>
                </a:lnTo>
                <a:lnTo>
                  <a:pt x="569" y="393"/>
                </a:lnTo>
                <a:lnTo>
                  <a:pt x="582" y="395"/>
                </a:lnTo>
                <a:lnTo>
                  <a:pt x="596" y="396"/>
                </a:lnTo>
                <a:lnTo>
                  <a:pt x="612" y="396"/>
                </a:lnTo>
                <a:lnTo>
                  <a:pt x="629" y="394"/>
                </a:lnTo>
                <a:lnTo>
                  <a:pt x="641" y="393"/>
                </a:lnTo>
                <a:lnTo>
                  <a:pt x="659" y="391"/>
                </a:lnTo>
                <a:lnTo>
                  <a:pt x="677" y="389"/>
                </a:lnTo>
                <a:lnTo>
                  <a:pt x="697" y="389"/>
                </a:lnTo>
                <a:lnTo>
                  <a:pt x="714" y="391"/>
                </a:lnTo>
                <a:lnTo>
                  <a:pt x="731" y="394"/>
                </a:lnTo>
                <a:lnTo>
                  <a:pt x="748" y="400"/>
                </a:lnTo>
                <a:lnTo>
                  <a:pt x="762" y="406"/>
                </a:lnTo>
                <a:lnTo>
                  <a:pt x="776" y="416"/>
                </a:lnTo>
                <a:lnTo>
                  <a:pt x="785" y="427"/>
                </a:lnTo>
                <a:lnTo>
                  <a:pt x="793" y="440"/>
                </a:lnTo>
                <a:lnTo>
                  <a:pt x="798" y="454"/>
                </a:lnTo>
                <a:lnTo>
                  <a:pt x="800" y="468"/>
                </a:lnTo>
                <a:lnTo>
                  <a:pt x="798" y="484"/>
                </a:lnTo>
                <a:lnTo>
                  <a:pt x="797" y="500"/>
                </a:lnTo>
                <a:lnTo>
                  <a:pt x="798" y="516"/>
                </a:lnTo>
                <a:lnTo>
                  <a:pt x="800" y="530"/>
                </a:lnTo>
                <a:lnTo>
                  <a:pt x="805" y="543"/>
                </a:lnTo>
                <a:lnTo>
                  <a:pt x="811" y="556"/>
                </a:lnTo>
                <a:lnTo>
                  <a:pt x="819" y="565"/>
                </a:lnTo>
                <a:lnTo>
                  <a:pt x="831" y="574"/>
                </a:lnTo>
                <a:lnTo>
                  <a:pt x="847" y="580"/>
                </a:lnTo>
                <a:lnTo>
                  <a:pt x="864" y="585"/>
                </a:lnTo>
                <a:lnTo>
                  <a:pt x="878" y="589"/>
                </a:lnTo>
                <a:lnTo>
                  <a:pt x="895" y="593"/>
                </a:lnTo>
                <a:lnTo>
                  <a:pt x="915" y="597"/>
                </a:lnTo>
                <a:lnTo>
                  <a:pt x="932" y="600"/>
                </a:lnTo>
                <a:lnTo>
                  <a:pt x="949" y="605"/>
                </a:lnTo>
                <a:lnTo>
                  <a:pt x="963" y="610"/>
                </a:lnTo>
                <a:lnTo>
                  <a:pt x="977" y="616"/>
                </a:lnTo>
                <a:lnTo>
                  <a:pt x="988" y="624"/>
                </a:lnTo>
                <a:lnTo>
                  <a:pt x="997" y="632"/>
                </a:lnTo>
                <a:lnTo>
                  <a:pt x="1009" y="645"/>
                </a:lnTo>
                <a:lnTo>
                  <a:pt x="1016" y="657"/>
                </a:lnTo>
                <a:lnTo>
                  <a:pt x="1022" y="670"/>
                </a:lnTo>
                <a:lnTo>
                  <a:pt x="1025" y="688"/>
                </a:lnTo>
                <a:lnTo>
                  <a:pt x="1023" y="705"/>
                </a:lnTo>
                <a:lnTo>
                  <a:pt x="1020" y="720"/>
                </a:lnTo>
                <a:lnTo>
                  <a:pt x="1016" y="739"/>
                </a:lnTo>
                <a:lnTo>
                  <a:pt x="1011" y="760"/>
                </a:lnTo>
                <a:lnTo>
                  <a:pt x="1006" y="779"/>
                </a:lnTo>
                <a:lnTo>
                  <a:pt x="1004" y="795"/>
                </a:lnTo>
                <a:lnTo>
                  <a:pt x="1004" y="808"/>
                </a:lnTo>
                <a:lnTo>
                  <a:pt x="1007" y="827"/>
                </a:lnTo>
                <a:lnTo>
                  <a:pt x="1011" y="843"/>
                </a:lnTo>
                <a:lnTo>
                  <a:pt x="1017" y="855"/>
                </a:lnTo>
                <a:lnTo>
                  <a:pt x="1024" y="867"/>
                </a:lnTo>
                <a:lnTo>
                  <a:pt x="1034" y="880"/>
                </a:lnTo>
                <a:lnTo>
                  <a:pt x="1045" y="893"/>
                </a:lnTo>
                <a:lnTo>
                  <a:pt x="1058" y="904"/>
                </a:lnTo>
                <a:lnTo>
                  <a:pt x="1073" y="913"/>
                </a:lnTo>
                <a:lnTo>
                  <a:pt x="1087" y="918"/>
                </a:lnTo>
                <a:lnTo>
                  <a:pt x="1102" y="922"/>
                </a:lnTo>
                <a:lnTo>
                  <a:pt x="1117" y="924"/>
                </a:lnTo>
                <a:lnTo>
                  <a:pt x="1135" y="925"/>
                </a:lnTo>
                <a:lnTo>
                  <a:pt x="1153" y="924"/>
                </a:lnTo>
                <a:close/>
              </a:path>
            </a:pathLst>
          </a:custGeom>
          <a:solidFill>
            <a:srgbClr val="C5FFC5"/>
          </a:solidFill>
          <a:ln w="12700">
            <a:prstDash val="solid"/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5FFC5"/>
            </a:extrusionClr>
          </a:sp3d>
        </p:spPr>
        <p:txBody>
          <a:bodyPr>
            <a:flatTx/>
          </a:bodyPr>
          <a:lstStyle/>
          <a:p>
            <a:endParaRPr lang="es-CO"/>
          </a:p>
        </p:txBody>
      </p:sp>
      <p:sp>
        <p:nvSpPr>
          <p:cNvPr id="105486" name="Freeform 14"/>
          <p:cNvSpPr>
            <a:spLocks/>
          </p:cNvSpPr>
          <p:nvPr/>
        </p:nvSpPr>
        <p:spPr bwMode="auto">
          <a:xfrm>
            <a:off x="1403350" y="3000375"/>
            <a:ext cx="3043238" cy="1816100"/>
          </a:xfrm>
          <a:custGeom>
            <a:avLst/>
            <a:gdLst/>
            <a:ahLst/>
            <a:cxnLst>
              <a:cxn ang="0">
                <a:pos x="1158" y="0"/>
              </a:cxn>
              <a:cxn ang="0">
                <a:pos x="1" y="940"/>
              </a:cxn>
              <a:cxn ang="0">
                <a:pos x="109" y="922"/>
              </a:cxn>
              <a:cxn ang="0">
                <a:pos x="106" y="891"/>
              </a:cxn>
              <a:cxn ang="0">
                <a:pos x="94" y="849"/>
              </a:cxn>
              <a:cxn ang="0">
                <a:pos x="90" y="815"/>
              </a:cxn>
              <a:cxn ang="0">
                <a:pos x="98" y="780"/>
              </a:cxn>
              <a:cxn ang="0">
                <a:pos x="122" y="750"/>
              </a:cxn>
              <a:cxn ang="0">
                <a:pos x="152" y="728"/>
              </a:cxn>
              <a:cxn ang="0">
                <a:pos x="188" y="717"/>
              </a:cxn>
              <a:cxn ang="0">
                <a:pos x="240" y="718"/>
              </a:cxn>
              <a:cxn ang="0">
                <a:pos x="274" y="725"/>
              </a:cxn>
              <a:cxn ang="0">
                <a:pos x="308" y="749"/>
              </a:cxn>
              <a:cxn ang="0">
                <a:pos x="331" y="778"/>
              </a:cxn>
              <a:cxn ang="0">
                <a:pos x="341" y="809"/>
              </a:cxn>
              <a:cxn ang="0">
                <a:pos x="339" y="843"/>
              </a:cxn>
              <a:cxn ang="0">
                <a:pos x="331" y="874"/>
              </a:cxn>
              <a:cxn ang="0">
                <a:pos x="323" y="906"/>
              </a:cxn>
              <a:cxn ang="0">
                <a:pos x="327" y="936"/>
              </a:cxn>
              <a:cxn ang="0">
                <a:pos x="519" y="903"/>
              </a:cxn>
              <a:cxn ang="0">
                <a:pos x="521" y="861"/>
              </a:cxn>
              <a:cxn ang="0">
                <a:pos x="524" y="826"/>
              </a:cxn>
              <a:cxn ang="0">
                <a:pos x="533" y="796"/>
              </a:cxn>
              <a:cxn ang="0">
                <a:pos x="550" y="776"/>
              </a:cxn>
              <a:cxn ang="0">
                <a:pos x="574" y="765"/>
              </a:cxn>
              <a:cxn ang="0">
                <a:pos x="601" y="762"/>
              </a:cxn>
              <a:cxn ang="0">
                <a:pos x="634" y="763"/>
              </a:cxn>
              <a:cxn ang="0">
                <a:pos x="664" y="766"/>
              </a:cxn>
              <a:cxn ang="0">
                <a:pos x="702" y="768"/>
              </a:cxn>
              <a:cxn ang="0">
                <a:pos x="736" y="763"/>
              </a:cxn>
              <a:cxn ang="0">
                <a:pos x="767" y="752"/>
              </a:cxn>
              <a:cxn ang="0">
                <a:pos x="790" y="731"/>
              </a:cxn>
              <a:cxn ang="0">
                <a:pos x="803" y="705"/>
              </a:cxn>
              <a:cxn ang="0">
                <a:pos x="803" y="675"/>
              </a:cxn>
              <a:cxn ang="0">
                <a:pos x="803" y="642"/>
              </a:cxn>
              <a:cxn ang="0">
                <a:pos x="810" y="615"/>
              </a:cxn>
              <a:cxn ang="0">
                <a:pos x="824" y="593"/>
              </a:cxn>
              <a:cxn ang="0">
                <a:pos x="853" y="578"/>
              </a:cxn>
              <a:cxn ang="0">
                <a:pos x="884" y="569"/>
              </a:cxn>
              <a:cxn ang="0">
                <a:pos x="921" y="561"/>
              </a:cxn>
              <a:cxn ang="0">
                <a:pos x="954" y="553"/>
              </a:cxn>
              <a:cxn ang="0">
                <a:pos x="982" y="542"/>
              </a:cxn>
              <a:cxn ang="0">
                <a:pos x="1003" y="526"/>
              </a:cxn>
              <a:cxn ang="0">
                <a:pos x="1021" y="501"/>
              </a:cxn>
              <a:cxn ang="0">
                <a:pos x="1030" y="469"/>
              </a:cxn>
              <a:cxn ang="0">
                <a:pos x="1026" y="438"/>
              </a:cxn>
              <a:cxn ang="0">
                <a:pos x="1016" y="398"/>
              </a:cxn>
              <a:cxn ang="0">
                <a:pos x="1010" y="364"/>
              </a:cxn>
              <a:cxn ang="0">
                <a:pos x="1012" y="331"/>
              </a:cxn>
              <a:cxn ang="0">
                <a:pos x="1022" y="303"/>
              </a:cxn>
              <a:cxn ang="0">
                <a:pos x="1039" y="278"/>
              </a:cxn>
              <a:cxn ang="0">
                <a:pos x="1064" y="254"/>
              </a:cxn>
              <a:cxn ang="0">
                <a:pos x="1093" y="240"/>
              </a:cxn>
              <a:cxn ang="0">
                <a:pos x="1122" y="234"/>
              </a:cxn>
              <a:cxn ang="0">
                <a:pos x="1158" y="234"/>
              </a:cxn>
            </a:cxnLst>
            <a:rect l="0" t="0" r="r" b="b"/>
            <a:pathLst>
              <a:path w="1158" h="940">
                <a:moveTo>
                  <a:pt x="1158" y="234"/>
                </a:moveTo>
                <a:lnTo>
                  <a:pt x="1158" y="0"/>
                </a:lnTo>
                <a:lnTo>
                  <a:pt x="0" y="0"/>
                </a:lnTo>
                <a:lnTo>
                  <a:pt x="1" y="940"/>
                </a:lnTo>
                <a:lnTo>
                  <a:pt x="104" y="940"/>
                </a:lnTo>
                <a:lnTo>
                  <a:pt x="109" y="922"/>
                </a:lnTo>
                <a:lnTo>
                  <a:pt x="109" y="909"/>
                </a:lnTo>
                <a:lnTo>
                  <a:pt x="106" y="891"/>
                </a:lnTo>
                <a:lnTo>
                  <a:pt x="100" y="872"/>
                </a:lnTo>
                <a:lnTo>
                  <a:pt x="94" y="849"/>
                </a:lnTo>
                <a:lnTo>
                  <a:pt x="91" y="831"/>
                </a:lnTo>
                <a:lnTo>
                  <a:pt x="90" y="815"/>
                </a:lnTo>
                <a:lnTo>
                  <a:pt x="93" y="797"/>
                </a:lnTo>
                <a:lnTo>
                  <a:pt x="98" y="780"/>
                </a:lnTo>
                <a:lnTo>
                  <a:pt x="109" y="763"/>
                </a:lnTo>
                <a:lnTo>
                  <a:pt x="122" y="750"/>
                </a:lnTo>
                <a:lnTo>
                  <a:pt x="136" y="737"/>
                </a:lnTo>
                <a:lnTo>
                  <a:pt x="152" y="728"/>
                </a:lnTo>
                <a:lnTo>
                  <a:pt x="171" y="720"/>
                </a:lnTo>
                <a:lnTo>
                  <a:pt x="188" y="717"/>
                </a:lnTo>
                <a:lnTo>
                  <a:pt x="212" y="716"/>
                </a:lnTo>
                <a:lnTo>
                  <a:pt x="240" y="718"/>
                </a:lnTo>
                <a:lnTo>
                  <a:pt x="258" y="720"/>
                </a:lnTo>
                <a:lnTo>
                  <a:pt x="274" y="725"/>
                </a:lnTo>
                <a:lnTo>
                  <a:pt x="289" y="734"/>
                </a:lnTo>
                <a:lnTo>
                  <a:pt x="308" y="749"/>
                </a:lnTo>
                <a:lnTo>
                  <a:pt x="320" y="763"/>
                </a:lnTo>
                <a:lnTo>
                  <a:pt x="331" y="778"/>
                </a:lnTo>
                <a:lnTo>
                  <a:pt x="337" y="794"/>
                </a:lnTo>
                <a:lnTo>
                  <a:pt x="341" y="809"/>
                </a:lnTo>
                <a:lnTo>
                  <a:pt x="341" y="826"/>
                </a:lnTo>
                <a:lnTo>
                  <a:pt x="339" y="843"/>
                </a:lnTo>
                <a:lnTo>
                  <a:pt x="335" y="859"/>
                </a:lnTo>
                <a:lnTo>
                  <a:pt x="331" y="874"/>
                </a:lnTo>
                <a:lnTo>
                  <a:pt x="326" y="890"/>
                </a:lnTo>
                <a:lnTo>
                  <a:pt x="323" y="906"/>
                </a:lnTo>
                <a:lnTo>
                  <a:pt x="323" y="920"/>
                </a:lnTo>
                <a:lnTo>
                  <a:pt x="327" y="936"/>
                </a:lnTo>
                <a:lnTo>
                  <a:pt x="521" y="936"/>
                </a:lnTo>
                <a:lnTo>
                  <a:pt x="519" y="903"/>
                </a:lnTo>
                <a:lnTo>
                  <a:pt x="521" y="879"/>
                </a:lnTo>
                <a:lnTo>
                  <a:pt x="521" y="861"/>
                </a:lnTo>
                <a:lnTo>
                  <a:pt x="522" y="844"/>
                </a:lnTo>
                <a:lnTo>
                  <a:pt x="524" y="826"/>
                </a:lnTo>
                <a:lnTo>
                  <a:pt x="528" y="808"/>
                </a:lnTo>
                <a:lnTo>
                  <a:pt x="533" y="796"/>
                </a:lnTo>
                <a:lnTo>
                  <a:pt x="540" y="785"/>
                </a:lnTo>
                <a:lnTo>
                  <a:pt x="550" y="776"/>
                </a:lnTo>
                <a:lnTo>
                  <a:pt x="561" y="769"/>
                </a:lnTo>
                <a:lnTo>
                  <a:pt x="574" y="765"/>
                </a:lnTo>
                <a:lnTo>
                  <a:pt x="588" y="763"/>
                </a:lnTo>
                <a:lnTo>
                  <a:pt x="601" y="762"/>
                </a:lnTo>
                <a:lnTo>
                  <a:pt x="618" y="762"/>
                </a:lnTo>
                <a:lnTo>
                  <a:pt x="634" y="763"/>
                </a:lnTo>
                <a:lnTo>
                  <a:pt x="647" y="765"/>
                </a:lnTo>
                <a:lnTo>
                  <a:pt x="664" y="766"/>
                </a:lnTo>
                <a:lnTo>
                  <a:pt x="682" y="768"/>
                </a:lnTo>
                <a:lnTo>
                  <a:pt x="702" y="768"/>
                </a:lnTo>
                <a:lnTo>
                  <a:pt x="719" y="766"/>
                </a:lnTo>
                <a:lnTo>
                  <a:pt x="736" y="763"/>
                </a:lnTo>
                <a:lnTo>
                  <a:pt x="754" y="759"/>
                </a:lnTo>
                <a:lnTo>
                  <a:pt x="767" y="752"/>
                </a:lnTo>
                <a:lnTo>
                  <a:pt x="781" y="743"/>
                </a:lnTo>
                <a:lnTo>
                  <a:pt x="790" y="731"/>
                </a:lnTo>
                <a:lnTo>
                  <a:pt x="799" y="718"/>
                </a:lnTo>
                <a:lnTo>
                  <a:pt x="803" y="705"/>
                </a:lnTo>
                <a:lnTo>
                  <a:pt x="805" y="690"/>
                </a:lnTo>
                <a:lnTo>
                  <a:pt x="803" y="675"/>
                </a:lnTo>
                <a:lnTo>
                  <a:pt x="802" y="659"/>
                </a:lnTo>
                <a:lnTo>
                  <a:pt x="803" y="642"/>
                </a:lnTo>
                <a:lnTo>
                  <a:pt x="806" y="629"/>
                </a:lnTo>
                <a:lnTo>
                  <a:pt x="810" y="615"/>
                </a:lnTo>
                <a:lnTo>
                  <a:pt x="816" y="602"/>
                </a:lnTo>
                <a:lnTo>
                  <a:pt x="824" y="593"/>
                </a:lnTo>
                <a:lnTo>
                  <a:pt x="837" y="584"/>
                </a:lnTo>
                <a:lnTo>
                  <a:pt x="853" y="578"/>
                </a:lnTo>
                <a:lnTo>
                  <a:pt x="869" y="573"/>
                </a:lnTo>
                <a:lnTo>
                  <a:pt x="884" y="569"/>
                </a:lnTo>
                <a:lnTo>
                  <a:pt x="900" y="565"/>
                </a:lnTo>
                <a:lnTo>
                  <a:pt x="921" y="561"/>
                </a:lnTo>
                <a:lnTo>
                  <a:pt x="937" y="558"/>
                </a:lnTo>
                <a:lnTo>
                  <a:pt x="954" y="553"/>
                </a:lnTo>
                <a:lnTo>
                  <a:pt x="968" y="548"/>
                </a:lnTo>
                <a:lnTo>
                  <a:pt x="982" y="542"/>
                </a:lnTo>
                <a:lnTo>
                  <a:pt x="993" y="534"/>
                </a:lnTo>
                <a:lnTo>
                  <a:pt x="1003" y="526"/>
                </a:lnTo>
                <a:lnTo>
                  <a:pt x="1014" y="513"/>
                </a:lnTo>
                <a:lnTo>
                  <a:pt x="1021" y="501"/>
                </a:lnTo>
                <a:lnTo>
                  <a:pt x="1027" y="487"/>
                </a:lnTo>
                <a:lnTo>
                  <a:pt x="1030" y="469"/>
                </a:lnTo>
                <a:lnTo>
                  <a:pt x="1028" y="454"/>
                </a:lnTo>
                <a:lnTo>
                  <a:pt x="1026" y="438"/>
                </a:lnTo>
                <a:lnTo>
                  <a:pt x="1021" y="419"/>
                </a:lnTo>
                <a:lnTo>
                  <a:pt x="1016" y="398"/>
                </a:lnTo>
                <a:lnTo>
                  <a:pt x="1011" y="379"/>
                </a:lnTo>
                <a:lnTo>
                  <a:pt x="1010" y="364"/>
                </a:lnTo>
                <a:lnTo>
                  <a:pt x="1010" y="350"/>
                </a:lnTo>
                <a:lnTo>
                  <a:pt x="1012" y="331"/>
                </a:lnTo>
                <a:lnTo>
                  <a:pt x="1017" y="315"/>
                </a:lnTo>
                <a:lnTo>
                  <a:pt x="1022" y="303"/>
                </a:lnTo>
                <a:lnTo>
                  <a:pt x="1029" y="291"/>
                </a:lnTo>
                <a:lnTo>
                  <a:pt x="1039" y="278"/>
                </a:lnTo>
                <a:lnTo>
                  <a:pt x="1050" y="265"/>
                </a:lnTo>
                <a:lnTo>
                  <a:pt x="1064" y="254"/>
                </a:lnTo>
                <a:lnTo>
                  <a:pt x="1079" y="245"/>
                </a:lnTo>
                <a:lnTo>
                  <a:pt x="1093" y="240"/>
                </a:lnTo>
                <a:lnTo>
                  <a:pt x="1107" y="236"/>
                </a:lnTo>
                <a:lnTo>
                  <a:pt x="1122" y="234"/>
                </a:lnTo>
                <a:lnTo>
                  <a:pt x="1140" y="234"/>
                </a:lnTo>
                <a:lnTo>
                  <a:pt x="1158" y="234"/>
                </a:lnTo>
                <a:close/>
              </a:path>
            </a:pathLst>
          </a:custGeom>
          <a:solidFill>
            <a:srgbClr val="D3ECEF"/>
          </a:solidFill>
          <a:ln w="12700">
            <a:prstDash val="solid"/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3ECEF"/>
            </a:extrusionClr>
          </a:sp3d>
        </p:spPr>
        <p:txBody>
          <a:bodyPr>
            <a:flatTx/>
          </a:bodyPr>
          <a:lstStyle/>
          <a:p>
            <a:endParaRPr lang="es-CO"/>
          </a:p>
        </p:txBody>
      </p:sp>
      <p:sp>
        <p:nvSpPr>
          <p:cNvPr id="105487" name="Freeform 15"/>
          <p:cNvSpPr>
            <a:spLocks/>
          </p:cNvSpPr>
          <p:nvPr/>
        </p:nvSpPr>
        <p:spPr bwMode="auto">
          <a:xfrm>
            <a:off x="2774950" y="3457575"/>
            <a:ext cx="3375025" cy="2717800"/>
          </a:xfrm>
          <a:custGeom>
            <a:avLst/>
            <a:gdLst/>
            <a:ahLst/>
            <a:cxnLst>
              <a:cxn ang="0">
                <a:pos x="516" y="224"/>
              </a:cxn>
              <a:cxn ang="0">
                <a:pos x="498" y="107"/>
              </a:cxn>
              <a:cxn ang="0">
                <a:pos x="561" y="13"/>
              </a:cxn>
              <a:cxn ang="0">
                <a:pos x="705" y="3"/>
              </a:cxn>
              <a:cxn ang="0">
                <a:pos x="776" y="58"/>
              </a:cxn>
              <a:cxn ang="0">
                <a:pos x="792" y="154"/>
              </a:cxn>
              <a:cxn ang="0">
                <a:pos x="778" y="257"/>
              </a:cxn>
              <a:cxn ang="0">
                <a:pos x="848" y="318"/>
              </a:cxn>
              <a:cxn ang="0">
                <a:pos x="954" y="344"/>
              </a:cxn>
              <a:cxn ang="0">
                <a:pos x="998" y="392"/>
              </a:cxn>
              <a:cxn ang="0">
                <a:pos x="1000" y="460"/>
              </a:cxn>
              <a:cxn ang="0">
                <a:pos x="1041" y="521"/>
              </a:cxn>
              <a:cxn ang="0">
                <a:pos x="1125" y="533"/>
              </a:cxn>
              <a:cxn ang="0">
                <a:pos x="1216" y="528"/>
              </a:cxn>
              <a:cxn ang="0">
                <a:pos x="1270" y="558"/>
              </a:cxn>
              <a:cxn ang="0">
                <a:pos x="1283" y="665"/>
              </a:cxn>
              <a:cxn ang="0">
                <a:pos x="1270" y="808"/>
              </a:cxn>
              <a:cxn ang="0">
                <a:pos x="1215" y="842"/>
              </a:cxn>
              <a:cxn ang="0">
                <a:pos x="1116" y="837"/>
              </a:cxn>
              <a:cxn ang="0">
                <a:pos x="1043" y="848"/>
              </a:cxn>
              <a:cxn ang="0">
                <a:pos x="1002" y="890"/>
              </a:cxn>
              <a:cxn ang="0">
                <a:pos x="998" y="971"/>
              </a:cxn>
              <a:cxn ang="0">
                <a:pos x="951" y="1027"/>
              </a:cxn>
              <a:cxn ang="0">
                <a:pos x="866" y="1046"/>
              </a:cxn>
              <a:cxn ang="0">
                <a:pos x="792" y="1085"/>
              </a:cxn>
              <a:cxn ang="0">
                <a:pos x="776" y="1164"/>
              </a:cxn>
              <a:cxn ang="0">
                <a:pos x="792" y="1261"/>
              </a:cxn>
              <a:cxn ang="0">
                <a:pos x="757" y="1353"/>
              </a:cxn>
              <a:cxn ang="0">
                <a:pos x="695" y="1401"/>
              </a:cxn>
              <a:cxn ang="0">
                <a:pos x="599" y="1406"/>
              </a:cxn>
              <a:cxn ang="0">
                <a:pos x="527" y="1370"/>
              </a:cxn>
              <a:cxn ang="0">
                <a:pos x="493" y="1301"/>
              </a:cxn>
              <a:cxn ang="0">
                <a:pos x="502" y="1220"/>
              </a:cxn>
              <a:cxn ang="0">
                <a:pos x="507" y="1147"/>
              </a:cxn>
              <a:cxn ang="0">
                <a:pos x="459" y="1095"/>
              </a:cxn>
              <a:cxn ang="0">
                <a:pos x="380" y="1075"/>
              </a:cxn>
              <a:cxn ang="0">
                <a:pos x="304" y="1045"/>
              </a:cxn>
              <a:cxn ang="0">
                <a:pos x="284" y="964"/>
              </a:cxn>
              <a:cxn ang="0">
                <a:pos x="261" y="897"/>
              </a:cxn>
              <a:cxn ang="0">
                <a:pos x="185" y="872"/>
              </a:cxn>
              <a:cxn ang="0">
                <a:pos x="108" y="879"/>
              </a:cxn>
              <a:cxn ang="0">
                <a:pos x="25" y="858"/>
              </a:cxn>
              <a:cxn ang="0">
                <a:pos x="1" y="764"/>
              </a:cxn>
              <a:cxn ang="0">
                <a:pos x="6" y="629"/>
              </a:cxn>
              <a:cxn ang="0">
                <a:pos x="31" y="548"/>
              </a:cxn>
              <a:cxn ang="0">
                <a:pos x="95" y="527"/>
              </a:cxn>
              <a:cxn ang="0">
                <a:pos x="190" y="534"/>
              </a:cxn>
              <a:cxn ang="0">
                <a:pos x="274" y="502"/>
              </a:cxn>
              <a:cxn ang="0">
                <a:pos x="289" y="427"/>
              </a:cxn>
              <a:cxn ang="0">
                <a:pos x="320" y="353"/>
              </a:cxn>
              <a:cxn ang="0">
                <a:pos x="409" y="327"/>
              </a:cxn>
            </a:cxnLst>
            <a:rect l="0" t="0" r="r" b="b"/>
            <a:pathLst>
              <a:path w="1284" h="1407">
                <a:moveTo>
                  <a:pt x="489" y="294"/>
                </a:moveTo>
                <a:lnTo>
                  <a:pt x="502" y="278"/>
                </a:lnTo>
                <a:lnTo>
                  <a:pt x="511" y="263"/>
                </a:lnTo>
                <a:lnTo>
                  <a:pt x="516" y="246"/>
                </a:lnTo>
                <a:lnTo>
                  <a:pt x="516" y="224"/>
                </a:lnTo>
                <a:lnTo>
                  <a:pt x="510" y="199"/>
                </a:lnTo>
                <a:lnTo>
                  <a:pt x="505" y="178"/>
                </a:lnTo>
                <a:lnTo>
                  <a:pt x="498" y="152"/>
                </a:lnTo>
                <a:lnTo>
                  <a:pt x="495" y="124"/>
                </a:lnTo>
                <a:lnTo>
                  <a:pt x="498" y="107"/>
                </a:lnTo>
                <a:lnTo>
                  <a:pt x="503" y="86"/>
                </a:lnTo>
                <a:lnTo>
                  <a:pt x="513" y="64"/>
                </a:lnTo>
                <a:lnTo>
                  <a:pt x="527" y="43"/>
                </a:lnTo>
                <a:lnTo>
                  <a:pt x="545" y="26"/>
                </a:lnTo>
                <a:lnTo>
                  <a:pt x="561" y="13"/>
                </a:lnTo>
                <a:lnTo>
                  <a:pt x="583" y="5"/>
                </a:lnTo>
                <a:lnTo>
                  <a:pt x="609" y="1"/>
                </a:lnTo>
                <a:lnTo>
                  <a:pt x="637" y="0"/>
                </a:lnTo>
                <a:lnTo>
                  <a:pt x="675" y="0"/>
                </a:lnTo>
                <a:lnTo>
                  <a:pt x="705" y="3"/>
                </a:lnTo>
                <a:lnTo>
                  <a:pt x="722" y="9"/>
                </a:lnTo>
                <a:lnTo>
                  <a:pt x="735" y="17"/>
                </a:lnTo>
                <a:lnTo>
                  <a:pt x="749" y="26"/>
                </a:lnTo>
                <a:lnTo>
                  <a:pt x="763" y="40"/>
                </a:lnTo>
                <a:lnTo>
                  <a:pt x="776" y="58"/>
                </a:lnTo>
                <a:lnTo>
                  <a:pt x="786" y="74"/>
                </a:lnTo>
                <a:lnTo>
                  <a:pt x="791" y="88"/>
                </a:lnTo>
                <a:lnTo>
                  <a:pt x="795" y="112"/>
                </a:lnTo>
                <a:lnTo>
                  <a:pt x="795" y="133"/>
                </a:lnTo>
                <a:lnTo>
                  <a:pt x="792" y="154"/>
                </a:lnTo>
                <a:lnTo>
                  <a:pt x="788" y="170"/>
                </a:lnTo>
                <a:lnTo>
                  <a:pt x="783" y="196"/>
                </a:lnTo>
                <a:lnTo>
                  <a:pt x="776" y="223"/>
                </a:lnTo>
                <a:lnTo>
                  <a:pt x="773" y="240"/>
                </a:lnTo>
                <a:lnTo>
                  <a:pt x="778" y="257"/>
                </a:lnTo>
                <a:lnTo>
                  <a:pt x="784" y="269"/>
                </a:lnTo>
                <a:lnTo>
                  <a:pt x="795" y="285"/>
                </a:lnTo>
                <a:lnTo>
                  <a:pt x="811" y="298"/>
                </a:lnTo>
                <a:lnTo>
                  <a:pt x="826" y="309"/>
                </a:lnTo>
                <a:lnTo>
                  <a:pt x="848" y="318"/>
                </a:lnTo>
                <a:lnTo>
                  <a:pt x="870" y="324"/>
                </a:lnTo>
                <a:lnTo>
                  <a:pt x="891" y="329"/>
                </a:lnTo>
                <a:lnTo>
                  <a:pt x="913" y="332"/>
                </a:lnTo>
                <a:lnTo>
                  <a:pt x="936" y="338"/>
                </a:lnTo>
                <a:lnTo>
                  <a:pt x="954" y="344"/>
                </a:lnTo>
                <a:lnTo>
                  <a:pt x="968" y="351"/>
                </a:lnTo>
                <a:lnTo>
                  <a:pt x="979" y="359"/>
                </a:lnTo>
                <a:lnTo>
                  <a:pt x="987" y="368"/>
                </a:lnTo>
                <a:lnTo>
                  <a:pt x="993" y="379"/>
                </a:lnTo>
                <a:lnTo>
                  <a:pt x="998" y="392"/>
                </a:lnTo>
                <a:lnTo>
                  <a:pt x="1000" y="404"/>
                </a:lnTo>
                <a:lnTo>
                  <a:pt x="1002" y="415"/>
                </a:lnTo>
                <a:lnTo>
                  <a:pt x="1002" y="430"/>
                </a:lnTo>
                <a:lnTo>
                  <a:pt x="1000" y="447"/>
                </a:lnTo>
                <a:lnTo>
                  <a:pt x="1000" y="460"/>
                </a:lnTo>
                <a:lnTo>
                  <a:pt x="1003" y="476"/>
                </a:lnTo>
                <a:lnTo>
                  <a:pt x="1010" y="490"/>
                </a:lnTo>
                <a:lnTo>
                  <a:pt x="1018" y="502"/>
                </a:lnTo>
                <a:lnTo>
                  <a:pt x="1028" y="511"/>
                </a:lnTo>
                <a:lnTo>
                  <a:pt x="1041" y="521"/>
                </a:lnTo>
                <a:lnTo>
                  <a:pt x="1054" y="527"/>
                </a:lnTo>
                <a:lnTo>
                  <a:pt x="1074" y="531"/>
                </a:lnTo>
                <a:lnTo>
                  <a:pt x="1091" y="533"/>
                </a:lnTo>
                <a:lnTo>
                  <a:pt x="1107" y="534"/>
                </a:lnTo>
                <a:lnTo>
                  <a:pt x="1125" y="533"/>
                </a:lnTo>
                <a:lnTo>
                  <a:pt x="1147" y="531"/>
                </a:lnTo>
                <a:lnTo>
                  <a:pt x="1164" y="530"/>
                </a:lnTo>
                <a:lnTo>
                  <a:pt x="1181" y="528"/>
                </a:lnTo>
                <a:lnTo>
                  <a:pt x="1197" y="527"/>
                </a:lnTo>
                <a:lnTo>
                  <a:pt x="1216" y="528"/>
                </a:lnTo>
                <a:lnTo>
                  <a:pt x="1226" y="530"/>
                </a:lnTo>
                <a:lnTo>
                  <a:pt x="1238" y="533"/>
                </a:lnTo>
                <a:lnTo>
                  <a:pt x="1249" y="539"/>
                </a:lnTo>
                <a:lnTo>
                  <a:pt x="1261" y="548"/>
                </a:lnTo>
                <a:lnTo>
                  <a:pt x="1270" y="558"/>
                </a:lnTo>
                <a:lnTo>
                  <a:pt x="1277" y="573"/>
                </a:lnTo>
                <a:lnTo>
                  <a:pt x="1280" y="586"/>
                </a:lnTo>
                <a:lnTo>
                  <a:pt x="1282" y="602"/>
                </a:lnTo>
                <a:lnTo>
                  <a:pt x="1284" y="631"/>
                </a:lnTo>
                <a:lnTo>
                  <a:pt x="1283" y="665"/>
                </a:lnTo>
                <a:lnTo>
                  <a:pt x="1284" y="701"/>
                </a:lnTo>
                <a:lnTo>
                  <a:pt x="1281" y="743"/>
                </a:lnTo>
                <a:lnTo>
                  <a:pt x="1278" y="772"/>
                </a:lnTo>
                <a:lnTo>
                  <a:pt x="1275" y="795"/>
                </a:lnTo>
                <a:lnTo>
                  <a:pt x="1270" y="808"/>
                </a:lnTo>
                <a:lnTo>
                  <a:pt x="1262" y="820"/>
                </a:lnTo>
                <a:lnTo>
                  <a:pt x="1253" y="828"/>
                </a:lnTo>
                <a:lnTo>
                  <a:pt x="1241" y="835"/>
                </a:lnTo>
                <a:lnTo>
                  <a:pt x="1227" y="839"/>
                </a:lnTo>
                <a:lnTo>
                  <a:pt x="1215" y="842"/>
                </a:lnTo>
                <a:lnTo>
                  <a:pt x="1190" y="843"/>
                </a:lnTo>
                <a:lnTo>
                  <a:pt x="1168" y="842"/>
                </a:lnTo>
                <a:lnTo>
                  <a:pt x="1150" y="839"/>
                </a:lnTo>
                <a:lnTo>
                  <a:pt x="1134" y="838"/>
                </a:lnTo>
                <a:lnTo>
                  <a:pt x="1116" y="837"/>
                </a:lnTo>
                <a:lnTo>
                  <a:pt x="1100" y="837"/>
                </a:lnTo>
                <a:lnTo>
                  <a:pt x="1086" y="838"/>
                </a:lnTo>
                <a:lnTo>
                  <a:pt x="1071" y="839"/>
                </a:lnTo>
                <a:lnTo>
                  <a:pt x="1053" y="844"/>
                </a:lnTo>
                <a:lnTo>
                  <a:pt x="1043" y="848"/>
                </a:lnTo>
                <a:lnTo>
                  <a:pt x="1034" y="852"/>
                </a:lnTo>
                <a:lnTo>
                  <a:pt x="1022" y="860"/>
                </a:lnTo>
                <a:lnTo>
                  <a:pt x="1014" y="870"/>
                </a:lnTo>
                <a:lnTo>
                  <a:pt x="1008" y="879"/>
                </a:lnTo>
                <a:lnTo>
                  <a:pt x="1002" y="890"/>
                </a:lnTo>
                <a:lnTo>
                  <a:pt x="999" y="901"/>
                </a:lnTo>
                <a:lnTo>
                  <a:pt x="998" y="913"/>
                </a:lnTo>
                <a:lnTo>
                  <a:pt x="999" y="926"/>
                </a:lnTo>
                <a:lnTo>
                  <a:pt x="999" y="948"/>
                </a:lnTo>
                <a:lnTo>
                  <a:pt x="998" y="971"/>
                </a:lnTo>
                <a:lnTo>
                  <a:pt x="992" y="988"/>
                </a:lnTo>
                <a:lnTo>
                  <a:pt x="986" y="1002"/>
                </a:lnTo>
                <a:lnTo>
                  <a:pt x="977" y="1012"/>
                </a:lnTo>
                <a:lnTo>
                  <a:pt x="964" y="1020"/>
                </a:lnTo>
                <a:lnTo>
                  <a:pt x="951" y="1027"/>
                </a:lnTo>
                <a:lnTo>
                  <a:pt x="936" y="1031"/>
                </a:lnTo>
                <a:lnTo>
                  <a:pt x="917" y="1035"/>
                </a:lnTo>
                <a:lnTo>
                  <a:pt x="901" y="1040"/>
                </a:lnTo>
                <a:lnTo>
                  <a:pt x="882" y="1043"/>
                </a:lnTo>
                <a:lnTo>
                  <a:pt x="866" y="1046"/>
                </a:lnTo>
                <a:lnTo>
                  <a:pt x="848" y="1050"/>
                </a:lnTo>
                <a:lnTo>
                  <a:pt x="834" y="1057"/>
                </a:lnTo>
                <a:lnTo>
                  <a:pt x="818" y="1064"/>
                </a:lnTo>
                <a:lnTo>
                  <a:pt x="803" y="1073"/>
                </a:lnTo>
                <a:lnTo>
                  <a:pt x="792" y="1085"/>
                </a:lnTo>
                <a:lnTo>
                  <a:pt x="782" y="1099"/>
                </a:lnTo>
                <a:lnTo>
                  <a:pt x="774" y="1116"/>
                </a:lnTo>
                <a:lnTo>
                  <a:pt x="772" y="1131"/>
                </a:lnTo>
                <a:lnTo>
                  <a:pt x="773" y="1148"/>
                </a:lnTo>
                <a:lnTo>
                  <a:pt x="776" y="1164"/>
                </a:lnTo>
                <a:lnTo>
                  <a:pt x="781" y="1181"/>
                </a:lnTo>
                <a:lnTo>
                  <a:pt x="785" y="1200"/>
                </a:lnTo>
                <a:lnTo>
                  <a:pt x="788" y="1217"/>
                </a:lnTo>
                <a:lnTo>
                  <a:pt x="792" y="1239"/>
                </a:lnTo>
                <a:lnTo>
                  <a:pt x="792" y="1261"/>
                </a:lnTo>
                <a:lnTo>
                  <a:pt x="787" y="1283"/>
                </a:lnTo>
                <a:lnTo>
                  <a:pt x="782" y="1300"/>
                </a:lnTo>
                <a:lnTo>
                  <a:pt x="776" y="1317"/>
                </a:lnTo>
                <a:lnTo>
                  <a:pt x="768" y="1333"/>
                </a:lnTo>
                <a:lnTo>
                  <a:pt x="757" y="1353"/>
                </a:lnTo>
                <a:lnTo>
                  <a:pt x="745" y="1366"/>
                </a:lnTo>
                <a:lnTo>
                  <a:pt x="735" y="1375"/>
                </a:lnTo>
                <a:lnTo>
                  <a:pt x="722" y="1386"/>
                </a:lnTo>
                <a:lnTo>
                  <a:pt x="708" y="1396"/>
                </a:lnTo>
                <a:lnTo>
                  <a:pt x="695" y="1401"/>
                </a:lnTo>
                <a:lnTo>
                  <a:pt x="683" y="1404"/>
                </a:lnTo>
                <a:lnTo>
                  <a:pt x="663" y="1406"/>
                </a:lnTo>
                <a:lnTo>
                  <a:pt x="640" y="1407"/>
                </a:lnTo>
                <a:lnTo>
                  <a:pt x="612" y="1406"/>
                </a:lnTo>
                <a:lnTo>
                  <a:pt x="599" y="1406"/>
                </a:lnTo>
                <a:lnTo>
                  <a:pt x="582" y="1403"/>
                </a:lnTo>
                <a:lnTo>
                  <a:pt x="564" y="1398"/>
                </a:lnTo>
                <a:lnTo>
                  <a:pt x="548" y="1389"/>
                </a:lnTo>
                <a:lnTo>
                  <a:pt x="538" y="1381"/>
                </a:lnTo>
                <a:lnTo>
                  <a:pt x="527" y="1370"/>
                </a:lnTo>
                <a:lnTo>
                  <a:pt x="518" y="1360"/>
                </a:lnTo>
                <a:lnTo>
                  <a:pt x="509" y="1347"/>
                </a:lnTo>
                <a:lnTo>
                  <a:pt x="502" y="1334"/>
                </a:lnTo>
                <a:lnTo>
                  <a:pt x="496" y="1318"/>
                </a:lnTo>
                <a:lnTo>
                  <a:pt x="493" y="1301"/>
                </a:lnTo>
                <a:lnTo>
                  <a:pt x="492" y="1288"/>
                </a:lnTo>
                <a:lnTo>
                  <a:pt x="492" y="1270"/>
                </a:lnTo>
                <a:lnTo>
                  <a:pt x="493" y="1255"/>
                </a:lnTo>
                <a:lnTo>
                  <a:pt x="498" y="1239"/>
                </a:lnTo>
                <a:lnTo>
                  <a:pt x="502" y="1220"/>
                </a:lnTo>
                <a:lnTo>
                  <a:pt x="507" y="1202"/>
                </a:lnTo>
                <a:lnTo>
                  <a:pt x="510" y="1186"/>
                </a:lnTo>
                <a:lnTo>
                  <a:pt x="511" y="1171"/>
                </a:lnTo>
                <a:lnTo>
                  <a:pt x="510" y="1159"/>
                </a:lnTo>
                <a:lnTo>
                  <a:pt x="507" y="1147"/>
                </a:lnTo>
                <a:lnTo>
                  <a:pt x="499" y="1132"/>
                </a:lnTo>
                <a:lnTo>
                  <a:pt x="491" y="1122"/>
                </a:lnTo>
                <a:lnTo>
                  <a:pt x="481" y="1111"/>
                </a:lnTo>
                <a:lnTo>
                  <a:pt x="470" y="1103"/>
                </a:lnTo>
                <a:lnTo>
                  <a:pt x="459" y="1095"/>
                </a:lnTo>
                <a:lnTo>
                  <a:pt x="443" y="1089"/>
                </a:lnTo>
                <a:lnTo>
                  <a:pt x="429" y="1085"/>
                </a:lnTo>
                <a:lnTo>
                  <a:pt x="411" y="1081"/>
                </a:lnTo>
                <a:lnTo>
                  <a:pt x="395" y="1079"/>
                </a:lnTo>
                <a:lnTo>
                  <a:pt x="380" y="1075"/>
                </a:lnTo>
                <a:lnTo>
                  <a:pt x="362" y="1071"/>
                </a:lnTo>
                <a:lnTo>
                  <a:pt x="347" y="1065"/>
                </a:lnTo>
                <a:lnTo>
                  <a:pt x="329" y="1060"/>
                </a:lnTo>
                <a:lnTo>
                  <a:pt x="315" y="1054"/>
                </a:lnTo>
                <a:lnTo>
                  <a:pt x="304" y="1045"/>
                </a:lnTo>
                <a:lnTo>
                  <a:pt x="295" y="1033"/>
                </a:lnTo>
                <a:lnTo>
                  <a:pt x="289" y="1018"/>
                </a:lnTo>
                <a:lnTo>
                  <a:pt x="284" y="998"/>
                </a:lnTo>
                <a:lnTo>
                  <a:pt x="283" y="982"/>
                </a:lnTo>
                <a:lnTo>
                  <a:pt x="284" y="964"/>
                </a:lnTo>
                <a:lnTo>
                  <a:pt x="286" y="950"/>
                </a:lnTo>
                <a:lnTo>
                  <a:pt x="284" y="933"/>
                </a:lnTo>
                <a:lnTo>
                  <a:pt x="279" y="920"/>
                </a:lnTo>
                <a:lnTo>
                  <a:pt x="270" y="906"/>
                </a:lnTo>
                <a:lnTo>
                  <a:pt x="261" y="897"/>
                </a:lnTo>
                <a:lnTo>
                  <a:pt x="250" y="888"/>
                </a:lnTo>
                <a:lnTo>
                  <a:pt x="235" y="882"/>
                </a:lnTo>
                <a:lnTo>
                  <a:pt x="218" y="876"/>
                </a:lnTo>
                <a:lnTo>
                  <a:pt x="200" y="874"/>
                </a:lnTo>
                <a:lnTo>
                  <a:pt x="185" y="872"/>
                </a:lnTo>
                <a:lnTo>
                  <a:pt x="168" y="872"/>
                </a:lnTo>
                <a:lnTo>
                  <a:pt x="153" y="874"/>
                </a:lnTo>
                <a:lnTo>
                  <a:pt x="138" y="875"/>
                </a:lnTo>
                <a:lnTo>
                  <a:pt x="123" y="877"/>
                </a:lnTo>
                <a:lnTo>
                  <a:pt x="108" y="879"/>
                </a:lnTo>
                <a:lnTo>
                  <a:pt x="83" y="879"/>
                </a:lnTo>
                <a:lnTo>
                  <a:pt x="67" y="878"/>
                </a:lnTo>
                <a:lnTo>
                  <a:pt x="50" y="874"/>
                </a:lnTo>
                <a:lnTo>
                  <a:pt x="38" y="868"/>
                </a:lnTo>
                <a:lnTo>
                  <a:pt x="25" y="858"/>
                </a:lnTo>
                <a:lnTo>
                  <a:pt x="16" y="847"/>
                </a:lnTo>
                <a:lnTo>
                  <a:pt x="10" y="835"/>
                </a:lnTo>
                <a:lnTo>
                  <a:pt x="3" y="812"/>
                </a:lnTo>
                <a:lnTo>
                  <a:pt x="2" y="788"/>
                </a:lnTo>
                <a:lnTo>
                  <a:pt x="1" y="764"/>
                </a:lnTo>
                <a:lnTo>
                  <a:pt x="0" y="734"/>
                </a:lnTo>
                <a:lnTo>
                  <a:pt x="2" y="708"/>
                </a:lnTo>
                <a:lnTo>
                  <a:pt x="3" y="680"/>
                </a:lnTo>
                <a:lnTo>
                  <a:pt x="4" y="655"/>
                </a:lnTo>
                <a:lnTo>
                  <a:pt x="6" y="629"/>
                </a:lnTo>
                <a:lnTo>
                  <a:pt x="9" y="609"/>
                </a:lnTo>
                <a:lnTo>
                  <a:pt x="12" y="587"/>
                </a:lnTo>
                <a:lnTo>
                  <a:pt x="16" y="570"/>
                </a:lnTo>
                <a:lnTo>
                  <a:pt x="22" y="559"/>
                </a:lnTo>
                <a:lnTo>
                  <a:pt x="31" y="548"/>
                </a:lnTo>
                <a:lnTo>
                  <a:pt x="40" y="541"/>
                </a:lnTo>
                <a:lnTo>
                  <a:pt x="52" y="533"/>
                </a:lnTo>
                <a:lnTo>
                  <a:pt x="63" y="531"/>
                </a:lnTo>
                <a:lnTo>
                  <a:pt x="77" y="528"/>
                </a:lnTo>
                <a:lnTo>
                  <a:pt x="95" y="527"/>
                </a:lnTo>
                <a:lnTo>
                  <a:pt x="111" y="528"/>
                </a:lnTo>
                <a:lnTo>
                  <a:pt x="133" y="531"/>
                </a:lnTo>
                <a:lnTo>
                  <a:pt x="152" y="532"/>
                </a:lnTo>
                <a:lnTo>
                  <a:pt x="168" y="533"/>
                </a:lnTo>
                <a:lnTo>
                  <a:pt x="190" y="534"/>
                </a:lnTo>
                <a:lnTo>
                  <a:pt x="213" y="531"/>
                </a:lnTo>
                <a:lnTo>
                  <a:pt x="232" y="527"/>
                </a:lnTo>
                <a:lnTo>
                  <a:pt x="250" y="520"/>
                </a:lnTo>
                <a:lnTo>
                  <a:pt x="262" y="513"/>
                </a:lnTo>
                <a:lnTo>
                  <a:pt x="274" y="502"/>
                </a:lnTo>
                <a:lnTo>
                  <a:pt x="283" y="488"/>
                </a:lnTo>
                <a:lnTo>
                  <a:pt x="289" y="474"/>
                </a:lnTo>
                <a:lnTo>
                  <a:pt x="291" y="459"/>
                </a:lnTo>
                <a:lnTo>
                  <a:pt x="290" y="448"/>
                </a:lnTo>
                <a:lnTo>
                  <a:pt x="289" y="427"/>
                </a:lnTo>
                <a:lnTo>
                  <a:pt x="290" y="406"/>
                </a:lnTo>
                <a:lnTo>
                  <a:pt x="294" y="390"/>
                </a:lnTo>
                <a:lnTo>
                  <a:pt x="299" y="375"/>
                </a:lnTo>
                <a:lnTo>
                  <a:pt x="306" y="364"/>
                </a:lnTo>
                <a:lnTo>
                  <a:pt x="320" y="353"/>
                </a:lnTo>
                <a:lnTo>
                  <a:pt x="335" y="345"/>
                </a:lnTo>
                <a:lnTo>
                  <a:pt x="354" y="339"/>
                </a:lnTo>
                <a:lnTo>
                  <a:pt x="373" y="334"/>
                </a:lnTo>
                <a:lnTo>
                  <a:pt x="389" y="330"/>
                </a:lnTo>
                <a:lnTo>
                  <a:pt x="409" y="327"/>
                </a:lnTo>
                <a:lnTo>
                  <a:pt x="428" y="323"/>
                </a:lnTo>
                <a:lnTo>
                  <a:pt x="450" y="317"/>
                </a:lnTo>
                <a:lnTo>
                  <a:pt x="471" y="308"/>
                </a:lnTo>
                <a:lnTo>
                  <a:pt x="489" y="294"/>
                </a:lnTo>
                <a:close/>
              </a:path>
            </a:pathLst>
          </a:custGeom>
          <a:solidFill>
            <a:schemeClr val="hlink"/>
          </a:solidFill>
          <a:ln w="12700">
            <a:prstDash val="solid"/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endParaRPr lang="es-CO"/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1708150" y="3624263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chemeClr val="bg1"/>
                </a:solidFill>
                <a:latin typeface="Verdana" pitchFamily="34" charset="0"/>
              </a:rPr>
              <a:t>Político-Legal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5137150" y="3548063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chemeClr val="bg1"/>
                </a:solidFill>
                <a:latin typeface="Verdana" pitchFamily="34" charset="0"/>
              </a:rPr>
              <a:t>Económico</a:t>
            </a:r>
            <a:endParaRPr lang="es-ES_tradnl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1479550" y="5605463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chemeClr val="bg1"/>
                </a:solidFill>
                <a:latin typeface="Verdana" pitchFamily="34" charset="0"/>
              </a:rPr>
              <a:t>Socio-cultural</a:t>
            </a:r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5010150" y="5591175"/>
            <a:ext cx="264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chemeClr val="bg1"/>
                </a:solidFill>
                <a:latin typeface="Verdana" pitchFamily="34" charset="0"/>
              </a:rPr>
              <a:t>Tecnológico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3536950" y="4646613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b="1">
                <a:solidFill>
                  <a:schemeClr val="bg1"/>
                </a:solidFill>
                <a:latin typeface="Verdana" pitchFamily="34" charset="0"/>
              </a:rPr>
              <a:t>Dimensiones</a:t>
            </a:r>
          </a:p>
        </p:txBody>
      </p:sp>
      <p:sp>
        <p:nvSpPr>
          <p:cNvPr id="105493" name="AutoShape 21"/>
          <p:cNvSpPr>
            <a:spLocks noChangeArrowheads="1"/>
          </p:cNvSpPr>
          <p:nvPr/>
        </p:nvSpPr>
        <p:spPr bwMode="auto">
          <a:xfrm>
            <a:off x="323850" y="2924175"/>
            <a:ext cx="792163" cy="936625"/>
          </a:xfrm>
          <a:prstGeom prst="curvedRightArrow">
            <a:avLst>
              <a:gd name="adj1" fmla="val 23647"/>
              <a:gd name="adj2" fmla="val 4729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O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3" grpId="0" animBg="1"/>
      <p:bldP spid="105484" grpId="0" animBg="1"/>
      <p:bldP spid="105485" grpId="0" animBg="1"/>
      <p:bldP spid="105486" grpId="0" animBg="1"/>
      <p:bldP spid="1054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2. EL ENTORNO DE LA EMPRESA: CONCEPTO, NATURALEZA Y TIPOLOGÍA</a:t>
            </a:r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1931988" y="2563813"/>
            <a:ext cx="923925" cy="285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1922463" y="2487613"/>
            <a:ext cx="939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CO"/>
          </a:p>
        </p:txBody>
      </p:sp>
      <p:graphicFrame>
        <p:nvGraphicFramePr>
          <p:cNvPr id="106612" name="Group 116"/>
          <p:cNvGraphicFramePr>
            <a:graphicFrameLocks noGrp="1"/>
          </p:cNvGraphicFramePr>
          <p:nvPr/>
        </p:nvGraphicFramePr>
        <p:xfrm>
          <a:off x="395288" y="1555750"/>
          <a:ext cx="8208962" cy="3779521"/>
        </p:xfrm>
        <a:graphic>
          <a:graphicData uri="http://schemas.openxmlformats.org/drawingml/2006/table">
            <a:tbl>
              <a:tblPr/>
              <a:tblGrid>
                <a:gridCol w="1677987"/>
                <a:gridCol w="1631950"/>
                <a:gridCol w="1633538"/>
                <a:gridCol w="1631950"/>
                <a:gridCol w="1633537"/>
              </a:tblGrid>
              <a:tr h="10096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Dimensiones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Socio cultural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Económica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Tecnológica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Político-Legal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Niveles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Mundial o Área Económica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 rowSpan="4"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OPORTUNIDADES                                                                                           AMENAZAS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Nacional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Regional o local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Sectorial (gran sector)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2051050" y="692150"/>
            <a:ext cx="5041900" cy="792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CO"/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2. EL ENTORNO DE LA EMPRESA: CONCEPTO, NATURALEZA Y TIPOLOGÍA</a:t>
            </a:r>
          </a:p>
        </p:txBody>
      </p:sp>
      <p:sp>
        <p:nvSpPr>
          <p:cNvPr id="107528" name="WordArt 8"/>
          <p:cNvSpPr>
            <a:spLocks noChangeArrowheads="1" noChangeShapeType="1" noTextEdit="1"/>
          </p:cNvSpPr>
          <p:nvPr/>
        </p:nvSpPr>
        <p:spPr bwMode="auto">
          <a:xfrm>
            <a:off x="2697163" y="835025"/>
            <a:ext cx="3962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O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M. Porter</a:t>
            </a:r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1692275" y="1844675"/>
            <a:ext cx="2001838" cy="223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latin typeface="Times New Roman" pitchFamily="18" charset="0"/>
              </a:rPr>
              <a:t>DIMENSIONES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>
                <a:latin typeface="Times New Roman" pitchFamily="18" charset="0"/>
              </a:rPr>
              <a:t> Socio Cultural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>
                <a:latin typeface="Times New Roman" pitchFamily="18" charset="0"/>
              </a:rPr>
              <a:t> Económica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>
                <a:latin typeface="Times New Roman" pitchFamily="18" charset="0"/>
              </a:rPr>
              <a:t> Tecnológica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>
                <a:latin typeface="Times New Roman" pitchFamily="18" charset="0"/>
              </a:rPr>
              <a:t> Político-Legal</a:t>
            </a:r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4356100" y="1844675"/>
            <a:ext cx="3438525" cy="2235200"/>
          </a:xfrm>
          <a:prstGeom prst="rect">
            <a:avLst/>
          </a:prstGeom>
          <a:solidFill>
            <a:srgbClr val="592D5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latin typeface="Times New Roman" pitchFamily="18" charset="0"/>
              </a:rPr>
              <a:t>FUERZAS COMPETITIVAS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>
                <a:latin typeface="Times New Roman" pitchFamily="18" charset="0"/>
              </a:rPr>
              <a:t> Competencia Actual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>
                <a:latin typeface="Times New Roman" pitchFamily="18" charset="0"/>
              </a:rPr>
              <a:t> Competencia Potencial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>
                <a:latin typeface="Times New Roman" pitchFamily="18" charset="0"/>
              </a:rPr>
              <a:t> Agentes de Frontera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>
                <a:latin typeface="Times New Roman" pitchFamily="18" charset="0"/>
              </a:rPr>
              <a:t> Consumidores</a:t>
            </a:r>
          </a:p>
        </p:txBody>
      </p:sp>
      <p:sp>
        <p:nvSpPr>
          <p:cNvPr id="107531" name="Rectangle 11"/>
          <p:cNvSpPr>
            <a:spLocks noChangeArrowheads="1"/>
          </p:cNvSpPr>
          <p:nvPr/>
        </p:nvSpPr>
        <p:spPr bwMode="auto">
          <a:xfrm>
            <a:off x="2522538" y="4724400"/>
            <a:ext cx="4079875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solidFill>
                  <a:schemeClr val="bg1"/>
                </a:solidFill>
                <a:latin typeface="Times New Roman" pitchFamily="18" charset="0"/>
              </a:rPr>
              <a:t>SECTOR (rama de actividad)</a:t>
            </a:r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2700338" y="4076700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CO"/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 flipH="1">
            <a:off x="5003800" y="4076700"/>
            <a:ext cx="10810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CO"/>
          </a:p>
        </p:txBody>
      </p:sp>
      <p:sp>
        <p:nvSpPr>
          <p:cNvPr id="107534" name="Rectangle 14"/>
          <p:cNvSpPr>
            <a:spLocks noChangeArrowheads="1"/>
          </p:cNvSpPr>
          <p:nvPr/>
        </p:nvSpPr>
        <p:spPr bwMode="auto">
          <a:xfrm>
            <a:off x="3419475" y="5661025"/>
            <a:ext cx="2200275" cy="788988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OPORTUNIDADES</a:t>
            </a:r>
          </a:p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AMENAZAS</a:t>
            </a:r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>
            <a:off x="4500563" y="51577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s-CO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2987675" y="620713"/>
            <a:ext cx="4681538" cy="720725"/>
          </a:xfrm>
          <a:prstGeom prst="leftArrow">
            <a:avLst>
              <a:gd name="adj1" fmla="val 50000"/>
              <a:gd name="adj2" fmla="val 16239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2. EL ENTORNO DE LA EMPRESA: CONCEPTO, NATURALEZA Y TIPOLOGÍA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277938" y="784225"/>
            <a:ext cx="13493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ENTORNO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2987675" y="711200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Nuevas circunstancias: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342900" y="1627188"/>
            <a:ext cx="8458200" cy="4465637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647700" y="1700213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Integración de la economía mundial (batalla por posiciones ventajosas a nivel mundial).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Tendencia a un nuevo orden económico y político.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Fuerte cambio social (efectos dentro y fuera de la empresa).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Elevado cambio tecnológico (sectores emergentes y nuevos competidores).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Nuevos competidores del Tercer Mundo y nuevos países industrializados.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8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8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4" grpId="0" animBg="1"/>
      <p:bldP spid="108555" grpId="0" build="p" autoUpdateAnimBg="0" advAuto="2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2. EL ENTORNO DE LA EMPRESA: CONCEPTO, NATURALEZA Y TIPOLOGÍA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3419475" y="620713"/>
            <a:ext cx="2376488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Estable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3347864" y="6237312"/>
            <a:ext cx="2376488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Times New Roman" pitchFamily="18" charset="0"/>
              </a:rPr>
              <a:t>Dinámico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6767513" y="1268760"/>
            <a:ext cx="2376487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latin typeface="Times New Roman" pitchFamily="18" charset="0"/>
              </a:rPr>
              <a:t>Hospitalario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0" y="1340768"/>
            <a:ext cx="2376487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latin typeface="Times New Roman" pitchFamily="18" charset="0"/>
              </a:rPr>
              <a:t>Integrado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6767513" y="5517232"/>
            <a:ext cx="2376487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latin typeface="Times New Roman" pitchFamily="18" charset="0"/>
              </a:rPr>
              <a:t>Diverso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0" y="5589240"/>
            <a:ext cx="2376487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latin typeface="Times New Roman" pitchFamily="18" charset="0"/>
              </a:rPr>
              <a:t>Hostil</a:t>
            </a:r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6767513" y="3068960"/>
            <a:ext cx="2376487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latin typeface="Times New Roman" pitchFamily="18" charset="0"/>
              </a:rPr>
              <a:t>Simple</a:t>
            </a: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0" y="3068960"/>
            <a:ext cx="2376488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latin typeface="Times New Roman" pitchFamily="18" charset="0"/>
              </a:rPr>
              <a:t>Complejo</a:t>
            </a:r>
          </a:p>
        </p:txBody>
      </p:sp>
      <p:sp>
        <p:nvSpPr>
          <p:cNvPr id="109575" name="AutoShape 7"/>
          <p:cNvSpPr>
            <a:spLocks noChangeArrowheads="1"/>
          </p:cNvSpPr>
          <p:nvPr/>
        </p:nvSpPr>
        <p:spPr bwMode="auto">
          <a:xfrm>
            <a:off x="2483768" y="3068960"/>
            <a:ext cx="4176713" cy="360362"/>
          </a:xfrm>
          <a:prstGeom prst="leftRightArrow">
            <a:avLst>
              <a:gd name="adj1" fmla="val 50000"/>
              <a:gd name="adj2" fmla="val 2318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CO"/>
          </a:p>
        </p:txBody>
      </p:sp>
      <p:sp>
        <p:nvSpPr>
          <p:cNvPr id="109576" name="AutoShape 8"/>
          <p:cNvSpPr>
            <a:spLocks noChangeArrowheads="1"/>
          </p:cNvSpPr>
          <p:nvPr/>
        </p:nvSpPr>
        <p:spPr bwMode="auto">
          <a:xfrm rot="2331959">
            <a:off x="1629869" y="3266149"/>
            <a:ext cx="6579698" cy="733663"/>
          </a:xfrm>
          <a:prstGeom prst="leftRightArrow">
            <a:avLst>
              <a:gd name="adj1" fmla="val 50000"/>
              <a:gd name="adj2" fmla="val 2318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CO"/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 rot="8180216">
            <a:off x="1334137" y="3167029"/>
            <a:ext cx="6165260" cy="733663"/>
          </a:xfrm>
          <a:prstGeom prst="leftRightArrow">
            <a:avLst>
              <a:gd name="adj1" fmla="val 50000"/>
              <a:gd name="adj2" fmla="val 2318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CO"/>
          </a:p>
        </p:txBody>
      </p:sp>
      <p:sp>
        <p:nvSpPr>
          <p:cNvPr id="109578" name="AutoShape 10"/>
          <p:cNvSpPr>
            <a:spLocks noChangeArrowheads="1"/>
          </p:cNvSpPr>
          <p:nvPr/>
        </p:nvSpPr>
        <p:spPr bwMode="auto">
          <a:xfrm rot="5400000">
            <a:off x="1978806" y="3278081"/>
            <a:ext cx="5184801" cy="733663"/>
          </a:xfrm>
          <a:prstGeom prst="leftRightArrow">
            <a:avLst>
              <a:gd name="adj1" fmla="val 50000"/>
              <a:gd name="adj2" fmla="val 2318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s-CO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455613" y="106363"/>
            <a:ext cx="8077200" cy="304800"/>
          </a:xfrm>
          <a:prstGeom prst="rect">
            <a:avLst/>
          </a:prstGeom>
          <a:solidFill>
            <a:srgbClr val="A6D7D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>
                <a:solidFill>
                  <a:schemeClr val="accent2"/>
                </a:solidFill>
                <a:latin typeface="Verdana" pitchFamily="34" charset="0"/>
              </a:rPr>
              <a:t>3. GENERACIÓN DE ESCENARIOS</a:t>
            </a: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342900" y="1123950"/>
            <a:ext cx="8458200" cy="4752975"/>
          </a:xfrm>
          <a:prstGeom prst="rect">
            <a:avLst/>
          </a:prstGeom>
          <a:solidFill>
            <a:srgbClr val="99003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647700" y="1196975"/>
            <a:ext cx="80772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Conjunto de variables o factores externos (del entorno) y de “actores” o agentes económicos y sociales con influencia en el mismo.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Hipótesis de comportamiento de los agentes económicos y sociales influyentes en dichos factores.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Tendencias y acontecimientos futuros.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Evaluación y estimación probabilísticas de esta tendencias y acontecimientos.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s-ES_tradnl" sz="2200" b="1">
                <a:latin typeface="Verdana" pitchFamily="34" charset="0"/>
              </a:rPr>
              <a:t> Construcción de “escenarios” futuros posibles y plausibles.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9" grpId="0" animBg="1"/>
      <p:bldP spid="110600" grpId="0" build="p" autoUpdateAnimBg="0" advAuto="2000"/>
    </p:bldLst>
  </p:timing>
</p:sld>
</file>

<file path=ppt/theme/theme1.xml><?xml version="1.0" encoding="utf-8"?>
<a:theme xmlns:a="http://schemas.openxmlformats.org/drawingml/2006/main" name="Nubes">
  <a:themeElements>
    <a:clrScheme name="Nube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Nub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ube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be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be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2266</TotalTime>
  <Words>773</Words>
  <Application>Microsoft Office PowerPoint</Application>
  <PresentationFormat>Presentación en pantalla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Nubes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Lydian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Ramos</dc:creator>
  <cp:lastModifiedBy>CISE</cp:lastModifiedBy>
  <cp:revision>124</cp:revision>
  <dcterms:created xsi:type="dcterms:W3CDTF">2003-05-14T08:02:39Z</dcterms:created>
  <dcterms:modified xsi:type="dcterms:W3CDTF">2014-03-03T21:26:12Z</dcterms:modified>
</cp:coreProperties>
</file>