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7" r:id="rId4"/>
    <p:sldId id="260" r:id="rId5"/>
    <p:sldId id="261" r:id="rId6"/>
    <p:sldId id="289" r:id="rId7"/>
    <p:sldId id="293"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95" r:id="rId22"/>
    <p:sldId id="296" r:id="rId23"/>
    <p:sldId id="297" r:id="rId24"/>
    <p:sldId id="298" r:id="rId25"/>
    <p:sldId id="299" r:id="rId26"/>
    <p:sldId id="279" r:id="rId27"/>
    <p:sldId id="280" r:id="rId28"/>
    <p:sldId id="281" r:id="rId29"/>
    <p:sldId id="292" r:id="rId30"/>
    <p:sldId id="282" r:id="rId31"/>
    <p:sldId id="283" r:id="rId32"/>
    <p:sldId id="284" r:id="rId33"/>
    <p:sldId id="285" r:id="rId34"/>
    <p:sldId id="286" r:id="rId35"/>
    <p:sldId id="287" r:id="rId36"/>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VE"/>
          </a:p>
        </p:txBody>
      </p:sp>
      <p:sp>
        <p:nvSpPr>
          <p:cNvPr id="5" name="4 Marcador de pie de página"/>
          <p:cNvSpPr>
            <a:spLocks noGrp="1"/>
          </p:cNvSpPr>
          <p:nvPr>
            <p:ph type="ftr" sz="quarter" idx="11"/>
          </p:nvPr>
        </p:nvSpPr>
        <p:spPr/>
        <p:txBody>
          <a:bodyPr/>
          <a:lstStyle>
            <a:lvl1pPr>
              <a:defRPr/>
            </a:lvl1pPr>
          </a:lstStyle>
          <a:p>
            <a:endParaRPr lang="es-VE"/>
          </a:p>
        </p:txBody>
      </p:sp>
      <p:sp>
        <p:nvSpPr>
          <p:cNvPr id="6" name="5 Marcador de número de diapositiva"/>
          <p:cNvSpPr>
            <a:spLocks noGrp="1"/>
          </p:cNvSpPr>
          <p:nvPr>
            <p:ph type="sldNum" sz="quarter" idx="12"/>
          </p:nvPr>
        </p:nvSpPr>
        <p:spPr/>
        <p:txBody>
          <a:bodyPr/>
          <a:lstStyle>
            <a:lvl1pPr>
              <a:defRPr/>
            </a:lvl1pPr>
          </a:lstStyle>
          <a:p>
            <a:fld id="{56DD6A40-DFC0-4BC1-BD1C-B38E188DAB6A}" type="slidenum">
              <a:rPr lang="es-VE"/>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VE"/>
          </a:p>
        </p:txBody>
      </p:sp>
      <p:sp>
        <p:nvSpPr>
          <p:cNvPr id="5" name="4 Marcador de pie de página"/>
          <p:cNvSpPr>
            <a:spLocks noGrp="1"/>
          </p:cNvSpPr>
          <p:nvPr>
            <p:ph type="ftr" sz="quarter" idx="11"/>
          </p:nvPr>
        </p:nvSpPr>
        <p:spPr/>
        <p:txBody>
          <a:bodyPr/>
          <a:lstStyle>
            <a:lvl1pPr>
              <a:defRPr/>
            </a:lvl1pPr>
          </a:lstStyle>
          <a:p>
            <a:endParaRPr lang="es-VE"/>
          </a:p>
        </p:txBody>
      </p:sp>
      <p:sp>
        <p:nvSpPr>
          <p:cNvPr id="6" name="5 Marcador de número de diapositiva"/>
          <p:cNvSpPr>
            <a:spLocks noGrp="1"/>
          </p:cNvSpPr>
          <p:nvPr>
            <p:ph type="sldNum" sz="quarter" idx="12"/>
          </p:nvPr>
        </p:nvSpPr>
        <p:spPr/>
        <p:txBody>
          <a:bodyPr/>
          <a:lstStyle>
            <a:lvl1pPr>
              <a:defRPr/>
            </a:lvl1pPr>
          </a:lstStyle>
          <a:p>
            <a:fld id="{4944CA81-6D84-4ECF-A20F-F7B05324598B}" type="slidenum">
              <a:rPr lang="es-VE"/>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VE"/>
          </a:p>
        </p:txBody>
      </p:sp>
      <p:sp>
        <p:nvSpPr>
          <p:cNvPr id="5" name="4 Marcador de pie de página"/>
          <p:cNvSpPr>
            <a:spLocks noGrp="1"/>
          </p:cNvSpPr>
          <p:nvPr>
            <p:ph type="ftr" sz="quarter" idx="11"/>
          </p:nvPr>
        </p:nvSpPr>
        <p:spPr/>
        <p:txBody>
          <a:bodyPr/>
          <a:lstStyle>
            <a:lvl1pPr>
              <a:defRPr/>
            </a:lvl1pPr>
          </a:lstStyle>
          <a:p>
            <a:endParaRPr lang="es-VE"/>
          </a:p>
        </p:txBody>
      </p:sp>
      <p:sp>
        <p:nvSpPr>
          <p:cNvPr id="6" name="5 Marcador de número de diapositiva"/>
          <p:cNvSpPr>
            <a:spLocks noGrp="1"/>
          </p:cNvSpPr>
          <p:nvPr>
            <p:ph type="sldNum" sz="quarter" idx="12"/>
          </p:nvPr>
        </p:nvSpPr>
        <p:spPr/>
        <p:txBody>
          <a:bodyPr/>
          <a:lstStyle>
            <a:lvl1pPr>
              <a:defRPr/>
            </a:lvl1pPr>
          </a:lstStyle>
          <a:p>
            <a:fld id="{0A1C1954-8998-4C6A-8512-A4704D6FBDB1}" type="slidenum">
              <a:rPr lang="es-VE"/>
              <a:pPr/>
              <a:t>‹Nº›</a:t>
            </a:fld>
            <a:endParaRPr lang="es-V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VE"/>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VE"/>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8B17AC5A-88B5-4852-8B4B-DBA8435CAF21}" type="slidenum">
              <a:rPr lang="es-VE"/>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VE"/>
          </a:p>
        </p:txBody>
      </p:sp>
      <p:sp>
        <p:nvSpPr>
          <p:cNvPr id="5" name="4 Marcador de pie de página"/>
          <p:cNvSpPr>
            <a:spLocks noGrp="1"/>
          </p:cNvSpPr>
          <p:nvPr>
            <p:ph type="ftr" sz="quarter" idx="11"/>
          </p:nvPr>
        </p:nvSpPr>
        <p:spPr/>
        <p:txBody>
          <a:bodyPr/>
          <a:lstStyle>
            <a:lvl1pPr>
              <a:defRPr/>
            </a:lvl1pPr>
          </a:lstStyle>
          <a:p>
            <a:endParaRPr lang="es-VE"/>
          </a:p>
        </p:txBody>
      </p:sp>
      <p:sp>
        <p:nvSpPr>
          <p:cNvPr id="6" name="5 Marcador de número de diapositiva"/>
          <p:cNvSpPr>
            <a:spLocks noGrp="1"/>
          </p:cNvSpPr>
          <p:nvPr>
            <p:ph type="sldNum" sz="quarter" idx="12"/>
          </p:nvPr>
        </p:nvSpPr>
        <p:spPr/>
        <p:txBody>
          <a:bodyPr/>
          <a:lstStyle>
            <a:lvl1pPr>
              <a:defRPr/>
            </a:lvl1pPr>
          </a:lstStyle>
          <a:p>
            <a:fld id="{25E0ECAA-7ACF-4B4B-B157-FBDE069393D0}" type="slidenum">
              <a:rPr lang="es-VE"/>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VE"/>
          </a:p>
        </p:txBody>
      </p:sp>
      <p:sp>
        <p:nvSpPr>
          <p:cNvPr id="5" name="4 Marcador de pie de página"/>
          <p:cNvSpPr>
            <a:spLocks noGrp="1"/>
          </p:cNvSpPr>
          <p:nvPr>
            <p:ph type="ftr" sz="quarter" idx="11"/>
          </p:nvPr>
        </p:nvSpPr>
        <p:spPr/>
        <p:txBody>
          <a:bodyPr/>
          <a:lstStyle>
            <a:lvl1pPr>
              <a:defRPr/>
            </a:lvl1pPr>
          </a:lstStyle>
          <a:p>
            <a:endParaRPr lang="es-VE"/>
          </a:p>
        </p:txBody>
      </p:sp>
      <p:sp>
        <p:nvSpPr>
          <p:cNvPr id="6" name="5 Marcador de número de diapositiva"/>
          <p:cNvSpPr>
            <a:spLocks noGrp="1"/>
          </p:cNvSpPr>
          <p:nvPr>
            <p:ph type="sldNum" sz="quarter" idx="12"/>
          </p:nvPr>
        </p:nvSpPr>
        <p:spPr/>
        <p:txBody>
          <a:bodyPr/>
          <a:lstStyle>
            <a:lvl1pPr>
              <a:defRPr/>
            </a:lvl1pPr>
          </a:lstStyle>
          <a:p>
            <a:fld id="{7902C4F9-C110-4F51-BCEE-E4A3B945209D}" type="slidenum">
              <a:rPr lang="es-VE"/>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VE"/>
          </a:p>
        </p:txBody>
      </p:sp>
      <p:sp>
        <p:nvSpPr>
          <p:cNvPr id="6" name="5 Marcador de pie de página"/>
          <p:cNvSpPr>
            <a:spLocks noGrp="1"/>
          </p:cNvSpPr>
          <p:nvPr>
            <p:ph type="ftr" sz="quarter" idx="11"/>
          </p:nvPr>
        </p:nvSpPr>
        <p:spPr/>
        <p:txBody>
          <a:bodyPr/>
          <a:lstStyle>
            <a:lvl1pPr>
              <a:defRPr/>
            </a:lvl1pPr>
          </a:lstStyle>
          <a:p>
            <a:endParaRPr lang="es-VE"/>
          </a:p>
        </p:txBody>
      </p:sp>
      <p:sp>
        <p:nvSpPr>
          <p:cNvPr id="7" name="6 Marcador de número de diapositiva"/>
          <p:cNvSpPr>
            <a:spLocks noGrp="1"/>
          </p:cNvSpPr>
          <p:nvPr>
            <p:ph type="sldNum" sz="quarter" idx="12"/>
          </p:nvPr>
        </p:nvSpPr>
        <p:spPr/>
        <p:txBody>
          <a:bodyPr/>
          <a:lstStyle>
            <a:lvl1pPr>
              <a:defRPr/>
            </a:lvl1pPr>
          </a:lstStyle>
          <a:p>
            <a:fld id="{28C1C3D2-498A-4E28-A55D-A7E0A5D67261}" type="slidenum">
              <a:rPr lang="es-VE"/>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VE"/>
          </a:p>
        </p:txBody>
      </p:sp>
      <p:sp>
        <p:nvSpPr>
          <p:cNvPr id="8" name="7 Marcador de pie de página"/>
          <p:cNvSpPr>
            <a:spLocks noGrp="1"/>
          </p:cNvSpPr>
          <p:nvPr>
            <p:ph type="ftr" sz="quarter" idx="11"/>
          </p:nvPr>
        </p:nvSpPr>
        <p:spPr/>
        <p:txBody>
          <a:bodyPr/>
          <a:lstStyle>
            <a:lvl1pPr>
              <a:defRPr/>
            </a:lvl1pPr>
          </a:lstStyle>
          <a:p>
            <a:endParaRPr lang="es-VE"/>
          </a:p>
        </p:txBody>
      </p:sp>
      <p:sp>
        <p:nvSpPr>
          <p:cNvPr id="9" name="8 Marcador de número de diapositiva"/>
          <p:cNvSpPr>
            <a:spLocks noGrp="1"/>
          </p:cNvSpPr>
          <p:nvPr>
            <p:ph type="sldNum" sz="quarter" idx="12"/>
          </p:nvPr>
        </p:nvSpPr>
        <p:spPr/>
        <p:txBody>
          <a:bodyPr/>
          <a:lstStyle>
            <a:lvl1pPr>
              <a:defRPr/>
            </a:lvl1pPr>
          </a:lstStyle>
          <a:p>
            <a:fld id="{FB969415-F0DF-4308-B347-9225B4C85E82}" type="slidenum">
              <a:rPr lang="es-VE"/>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VE"/>
          </a:p>
        </p:txBody>
      </p:sp>
      <p:sp>
        <p:nvSpPr>
          <p:cNvPr id="4" name="3 Marcador de pie de página"/>
          <p:cNvSpPr>
            <a:spLocks noGrp="1"/>
          </p:cNvSpPr>
          <p:nvPr>
            <p:ph type="ftr" sz="quarter" idx="11"/>
          </p:nvPr>
        </p:nvSpPr>
        <p:spPr/>
        <p:txBody>
          <a:bodyPr/>
          <a:lstStyle>
            <a:lvl1pPr>
              <a:defRPr/>
            </a:lvl1pPr>
          </a:lstStyle>
          <a:p>
            <a:endParaRPr lang="es-VE"/>
          </a:p>
        </p:txBody>
      </p:sp>
      <p:sp>
        <p:nvSpPr>
          <p:cNvPr id="5" name="4 Marcador de número de diapositiva"/>
          <p:cNvSpPr>
            <a:spLocks noGrp="1"/>
          </p:cNvSpPr>
          <p:nvPr>
            <p:ph type="sldNum" sz="quarter" idx="12"/>
          </p:nvPr>
        </p:nvSpPr>
        <p:spPr/>
        <p:txBody>
          <a:bodyPr/>
          <a:lstStyle>
            <a:lvl1pPr>
              <a:defRPr/>
            </a:lvl1pPr>
          </a:lstStyle>
          <a:p>
            <a:fld id="{D9C941F5-C1AE-43AC-B392-C31080DFFDFD}" type="slidenum">
              <a:rPr lang="es-VE"/>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VE"/>
          </a:p>
        </p:txBody>
      </p:sp>
      <p:sp>
        <p:nvSpPr>
          <p:cNvPr id="3" name="2 Marcador de pie de página"/>
          <p:cNvSpPr>
            <a:spLocks noGrp="1"/>
          </p:cNvSpPr>
          <p:nvPr>
            <p:ph type="ftr" sz="quarter" idx="11"/>
          </p:nvPr>
        </p:nvSpPr>
        <p:spPr/>
        <p:txBody>
          <a:bodyPr/>
          <a:lstStyle>
            <a:lvl1pPr>
              <a:defRPr/>
            </a:lvl1pPr>
          </a:lstStyle>
          <a:p>
            <a:endParaRPr lang="es-VE"/>
          </a:p>
        </p:txBody>
      </p:sp>
      <p:sp>
        <p:nvSpPr>
          <p:cNvPr id="4" name="3 Marcador de número de diapositiva"/>
          <p:cNvSpPr>
            <a:spLocks noGrp="1"/>
          </p:cNvSpPr>
          <p:nvPr>
            <p:ph type="sldNum" sz="quarter" idx="12"/>
          </p:nvPr>
        </p:nvSpPr>
        <p:spPr/>
        <p:txBody>
          <a:bodyPr/>
          <a:lstStyle>
            <a:lvl1pPr>
              <a:defRPr/>
            </a:lvl1pPr>
          </a:lstStyle>
          <a:p>
            <a:fld id="{52F667DC-AA7F-4064-A8EF-44260AE4CB0C}" type="slidenum">
              <a:rPr lang="es-VE"/>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VE"/>
          </a:p>
        </p:txBody>
      </p:sp>
      <p:sp>
        <p:nvSpPr>
          <p:cNvPr id="6" name="5 Marcador de pie de página"/>
          <p:cNvSpPr>
            <a:spLocks noGrp="1"/>
          </p:cNvSpPr>
          <p:nvPr>
            <p:ph type="ftr" sz="quarter" idx="11"/>
          </p:nvPr>
        </p:nvSpPr>
        <p:spPr/>
        <p:txBody>
          <a:bodyPr/>
          <a:lstStyle>
            <a:lvl1pPr>
              <a:defRPr/>
            </a:lvl1pPr>
          </a:lstStyle>
          <a:p>
            <a:endParaRPr lang="es-VE"/>
          </a:p>
        </p:txBody>
      </p:sp>
      <p:sp>
        <p:nvSpPr>
          <p:cNvPr id="7" name="6 Marcador de número de diapositiva"/>
          <p:cNvSpPr>
            <a:spLocks noGrp="1"/>
          </p:cNvSpPr>
          <p:nvPr>
            <p:ph type="sldNum" sz="quarter" idx="12"/>
          </p:nvPr>
        </p:nvSpPr>
        <p:spPr/>
        <p:txBody>
          <a:bodyPr/>
          <a:lstStyle>
            <a:lvl1pPr>
              <a:defRPr/>
            </a:lvl1pPr>
          </a:lstStyle>
          <a:p>
            <a:fld id="{A0A561A3-B722-4452-BA49-7694759675E7}" type="slidenum">
              <a:rPr lang="es-VE"/>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VE"/>
          </a:p>
        </p:txBody>
      </p:sp>
      <p:sp>
        <p:nvSpPr>
          <p:cNvPr id="6" name="5 Marcador de pie de página"/>
          <p:cNvSpPr>
            <a:spLocks noGrp="1"/>
          </p:cNvSpPr>
          <p:nvPr>
            <p:ph type="ftr" sz="quarter" idx="11"/>
          </p:nvPr>
        </p:nvSpPr>
        <p:spPr/>
        <p:txBody>
          <a:bodyPr/>
          <a:lstStyle>
            <a:lvl1pPr>
              <a:defRPr/>
            </a:lvl1pPr>
          </a:lstStyle>
          <a:p>
            <a:endParaRPr lang="es-VE"/>
          </a:p>
        </p:txBody>
      </p:sp>
      <p:sp>
        <p:nvSpPr>
          <p:cNvPr id="7" name="6 Marcador de número de diapositiva"/>
          <p:cNvSpPr>
            <a:spLocks noGrp="1"/>
          </p:cNvSpPr>
          <p:nvPr>
            <p:ph type="sldNum" sz="quarter" idx="12"/>
          </p:nvPr>
        </p:nvSpPr>
        <p:spPr/>
        <p:txBody>
          <a:bodyPr/>
          <a:lstStyle>
            <a:lvl1pPr>
              <a:defRPr/>
            </a:lvl1pPr>
          </a:lstStyle>
          <a:p>
            <a:fld id="{574B2F79-81B4-4746-B7CD-4BE4EE3D05DD}" type="slidenum">
              <a:rPr lang="es-VE"/>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VE"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VE" smtClean="0"/>
              <a:t>Haga clic para modificar el estilo de texto del patrón</a:t>
            </a:r>
          </a:p>
          <a:p>
            <a:pPr lvl="1"/>
            <a:r>
              <a:rPr lang="es-VE" smtClean="0"/>
              <a:t>Segundo nivel</a:t>
            </a:r>
          </a:p>
          <a:p>
            <a:pPr lvl="2"/>
            <a:r>
              <a:rPr lang="es-VE" smtClean="0"/>
              <a:t>Tercer nivel</a:t>
            </a:r>
          </a:p>
          <a:p>
            <a:pPr lvl="3"/>
            <a:r>
              <a:rPr lang="es-VE" smtClean="0"/>
              <a:t>Cuarto nivel</a:t>
            </a:r>
          </a:p>
          <a:p>
            <a:pPr lvl="4"/>
            <a:r>
              <a:rPr lang="es-VE"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V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V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07281D8-4477-4EC2-BD5E-0D896DB126BB}" type="slidenum">
              <a:rPr lang="es-VE"/>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6.wmf"/><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odelosgerencialest"/>
          <p:cNvPicPr>
            <a:picLocks noGrp="1" noChangeAspect="1" noChangeArrowheads="1"/>
          </p:cNvPicPr>
          <p:nvPr>
            <p:ph sz="half" idx="1"/>
          </p:nvPr>
        </p:nvPicPr>
        <p:blipFill>
          <a:blip r:embed="rId2" cstate="print"/>
          <a:srcRect/>
          <a:stretch>
            <a:fillRect/>
          </a:stretch>
        </p:blipFill>
        <p:spPr>
          <a:xfrm>
            <a:off x="0" y="0"/>
            <a:ext cx="9144000" cy="6884988"/>
          </a:xfrm>
          <a:noFill/>
          <a:ln/>
        </p:spPr>
      </p:pic>
      <p:sp>
        <p:nvSpPr>
          <p:cNvPr id="4107" name="Rectangle 11"/>
          <p:cNvSpPr>
            <a:spLocks noGrp="1" noChangeArrowheads="1"/>
          </p:cNvSpPr>
          <p:nvPr>
            <p:ph type="title"/>
          </p:nvPr>
        </p:nvSpPr>
        <p:spPr/>
        <p:txBody>
          <a:bodyPr/>
          <a:lstStyle/>
          <a:p>
            <a:r>
              <a:rPr lang="es-VE" b="1" i="1">
                <a:solidFill>
                  <a:schemeClr val="bg1"/>
                </a:solidFill>
              </a:rPr>
              <a:t>MODELOS GERENCIALES</a:t>
            </a:r>
          </a:p>
        </p:txBody>
      </p:sp>
      <p:pic>
        <p:nvPicPr>
          <p:cNvPr id="4106" name="Picture 10" descr="generic7"/>
          <p:cNvPicPr>
            <a:picLocks noGrp="1" noChangeAspect="1" noChangeArrowheads="1"/>
          </p:cNvPicPr>
          <p:nvPr>
            <p:ph sz="half" idx="2"/>
          </p:nvPr>
        </p:nvPicPr>
        <p:blipFill>
          <a:blip r:embed="rId3" cstate="print">
            <a:lum bright="20000"/>
          </a:blip>
          <a:srcRect l="20650" t="19344" r="14949" b="15778"/>
          <a:stretch>
            <a:fillRect/>
          </a:stretch>
        </p:blipFill>
        <p:spPr>
          <a:xfrm>
            <a:off x="4789488" y="1700213"/>
            <a:ext cx="4037012" cy="3825875"/>
          </a:xfrm>
          <a:noFill/>
          <a:ln/>
        </p:spPr>
      </p:pic>
      <p:sp>
        <p:nvSpPr>
          <p:cNvPr id="4109" name="Text Box 13"/>
          <p:cNvSpPr txBox="1">
            <a:spLocks noChangeArrowheads="1"/>
          </p:cNvSpPr>
          <p:nvPr/>
        </p:nvSpPr>
        <p:spPr bwMode="auto">
          <a:xfrm>
            <a:off x="684213" y="3284538"/>
            <a:ext cx="3816350" cy="2289175"/>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latin typeface="Batang" pitchFamily="18" charset="-127"/>
              </a:rPr>
              <a:t>CONCEPCION ESTRATEGICA DE LA ORGANIZACION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6963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69636" name="Text Box 4"/>
          <p:cNvSpPr txBox="1">
            <a:spLocks noChangeArrowheads="1"/>
          </p:cNvSpPr>
          <p:nvPr/>
        </p:nvSpPr>
        <p:spPr bwMode="auto">
          <a:xfrm>
            <a:off x="684213" y="2133600"/>
            <a:ext cx="8459787" cy="3748088"/>
          </a:xfrm>
          <a:prstGeom prst="rect">
            <a:avLst/>
          </a:prstGeom>
          <a:noFill/>
          <a:ln w="9525">
            <a:noFill/>
            <a:miter lim="800000"/>
            <a:headEnd/>
            <a:tailEnd/>
          </a:ln>
          <a:effectLst/>
        </p:spPr>
        <p:txBody>
          <a:bodyPr>
            <a:spAutoFit/>
          </a:bodyPr>
          <a:lstStyle/>
          <a:p>
            <a:pPr lvl="1" algn="ctr"/>
            <a:r>
              <a:rPr lang="es-ES" sz="3200" b="1">
                <a:solidFill>
                  <a:schemeClr val="bg1"/>
                </a:solidFill>
              </a:rPr>
              <a:t>Claridad: un objetivo debe estar de tal forma que no revista ninguna duda en aquellos que son responsables de participar en su logro.</a:t>
            </a:r>
          </a:p>
          <a:p>
            <a:pPr lvl="1" algn="ctr"/>
            <a:endParaRPr lang="es-ES" sz="800" b="1">
              <a:solidFill>
                <a:schemeClr val="bg1"/>
              </a:solidFill>
            </a:endParaRPr>
          </a:p>
          <a:p>
            <a:pPr lvl="1" algn="ctr"/>
            <a:endParaRPr lang="es-ES" sz="800" b="1">
              <a:solidFill>
                <a:schemeClr val="bg1"/>
              </a:solidFill>
            </a:endParaRPr>
          </a:p>
          <a:p>
            <a:pPr lvl="1" algn="ctr"/>
            <a:r>
              <a:rPr lang="es-ES" sz="3200" b="1">
                <a:solidFill>
                  <a:schemeClr val="bg1"/>
                </a:solidFill>
              </a:rPr>
              <a:t>Flexibilidad: los objetivos deben ser lo suficientemente flexibles para aprovechar las condiciones del entorno</a:t>
            </a:r>
            <a:r>
              <a:rPr lang="es-ES" sz="3200">
                <a:solidFill>
                  <a:schemeClr val="bg1"/>
                </a:solidFill>
              </a:rPr>
              <a:t>.</a:t>
            </a:r>
            <a:endParaRPr lang="es-VE" sz="3200">
              <a:solidFill>
                <a:schemeClr val="bg1"/>
              </a:solidFill>
            </a:endParaRPr>
          </a:p>
        </p:txBody>
      </p:sp>
      <p:sp>
        <p:nvSpPr>
          <p:cNvPr id="69637" name="Text Box 5"/>
          <p:cNvSpPr txBox="1">
            <a:spLocks noChangeArrowheads="1"/>
          </p:cNvSpPr>
          <p:nvPr/>
        </p:nvSpPr>
        <p:spPr bwMode="auto">
          <a:xfrm>
            <a:off x="827088" y="1196975"/>
            <a:ext cx="7705725"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 </a:t>
            </a:r>
            <a:r>
              <a:rPr lang="es-VE" sz="2800" b="1">
                <a:solidFill>
                  <a:schemeClr val="bg1"/>
                </a:solidFill>
              </a:rPr>
              <a:t>CARACTERISTICAS</a:t>
            </a:r>
            <a:endParaRPr lang="es-VE" sz="3200" b="1">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065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0660" name="Text Box 4"/>
          <p:cNvSpPr txBox="1">
            <a:spLocks noChangeArrowheads="1"/>
          </p:cNvSpPr>
          <p:nvPr/>
        </p:nvSpPr>
        <p:spPr bwMode="auto">
          <a:xfrm>
            <a:off x="827088" y="1196975"/>
            <a:ext cx="7705725"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 </a:t>
            </a:r>
            <a:r>
              <a:rPr lang="es-VE" sz="2800" b="1">
                <a:solidFill>
                  <a:schemeClr val="bg1"/>
                </a:solidFill>
              </a:rPr>
              <a:t>CARACTERISTICAS</a:t>
            </a:r>
            <a:endParaRPr lang="es-VE" sz="3200" b="1">
              <a:solidFill>
                <a:schemeClr val="bg1"/>
              </a:solidFill>
            </a:endParaRPr>
          </a:p>
        </p:txBody>
      </p:sp>
      <p:sp>
        <p:nvSpPr>
          <p:cNvPr id="70662" name="Text Box 6"/>
          <p:cNvSpPr txBox="1">
            <a:spLocks noChangeArrowheads="1"/>
          </p:cNvSpPr>
          <p:nvPr/>
        </p:nvSpPr>
        <p:spPr bwMode="auto">
          <a:xfrm>
            <a:off x="684213" y="1916113"/>
            <a:ext cx="8208962" cy="4235450"/>
          </a:xfrm>
          <a:prstGeom prst="rect">
            <a:avLst/>
          </a:prstGeom>
          <a:noFill/>
          <a:ln w="9525">
            <a:noFill/>
            <a:miter lim="800000"/>
            <a:headEnd/>
            <a:tailEnd/>
          </a:ln>
          <a:effectLst/>
        </p:spPr>
        <p:txBody>
          <a:bodyPr>
            <a:spAutoFit/>
          </a:bodyPr>
          <a:lstStyle/>
          <a:p>
            <a:pPr lvl="1" algn="ctr"/>
            <a:r>
              <a:rPr lang="es-ES" sz="3200" b="1">
                <a:solidFill>
                  <a:schemeClr val="bg1"/>
                </a:solidFill>
              </a:rPr>
              <a:t>Medible o mesurable: deben existir en un horizonte de tiempo para poder determinar con precisión y objetividad su cumplimiento.</a:t>
            </a:r>
          </a:p>
          <a:p>
            <a:pPr lvl="1" algn="ctr"/>
            <a:endParaRPr lang="es-ES" sz="800" b="1">
              <a:solidFill>
                <a:schemeClr val="bg1"/>
              </a:solidFill>
            </a:endParaRPr>
          </a:p>
          <a:p>
            <a:pPr lvl="1" algn="ctr"/>
            <a:endParaRPr lang="es-ES" sz="800" b="1">
              <a:solidFill>
                <a:schemeClr val="bg1"/>
              </a:solidFill>
            </a:endParaRPr>
          </a:p>
          <a:p>
            <a:pPr lvl="1" algn="ctr"/>
            <a:r>
              <a:rPr lang="es-ES" sz="3200" b="1">
                <a:solidFill>
                  <a:schemeClr val="bg1"/>
                </a:solidFill>
              </a:rPr>
              <a:t>Coherente: debe definirse teniendo en cuenta que éste va servir a la empresa y los dados por áreas funcionales han ser coherentes entre sí.</a:t>
            </a:r>
            <a:endParaRPr lang="es-VE" sz="3200" b="1">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168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1685" name="Text Box 5"/>
          <p:cNvSpPr txBox="1">
            <a:spLocks noChangeArrowheads="1"/>
          </p:cNvSpPr>
          <p:nvPr/>
        </p:nvSpPr>
        <p:spPr bwMode="auto">
          <a:xfrm>
            <a:off x="827088" y="1196975"/>
            <a:ext cx="7705725"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 </a:t>
            </a:r>
            <a:r>
              <a:rPr lang="es-VE" sz="2800" b="1">
                <a:solidFill>
                  <a:schemeClr val="bg1"/>
                </a:solidFill>
              </a:rPr>
              <a:t>CARACTERISTICAS</a:t>
            </a:r>
            <a:endParaRPr lang="es-VE" sz="3200" b="1">
              <a:solidFill>
                <a:schemeClr val="bg1"/>
              </a:solidFill>
            </a:endParaRPr>
          </a:p>
        </p:txBody>
      </p:sp>
      <p:sp>
        <p:nvSpPr>
          <p:cNvPr id="71686" name="Text Box 6"/>
          <p:cNvSpPr txBox="1">
            <a:spLocks noChangeArrowheads="1"/>
          </p:cNvSpPr>
          <p:nvPr/>
        </p:nvSpPr>
        <p:spPr bwMode="auto">
          <a:xfrm>
            <a:off x="1331913" y="2060575"/>
            <a:ext cx="7272337" cy="3748088"/>
          </a:xfrm>
          <a:prstGeom prst="rect">
            <a:avLst/>
          </a:prstGeom>
          <a:noFill/>
          <a:ln w="9525">
            <a:noFill/>
            <a:miter lim="800000"/>
            <a:headEnd/>
            <a:tailEnd/>
          </a:ln>
          <a:effectLst/>
        </p:spPr>
        <p:txBody>
          <a:bodyPr>
            <a:spAutoFit/>
          </a:bodyPr>
          <a:lstStyle/>
          <a:p>
            <a:pPr algn="ctr">
              <a:spcBef>
                <a:spcPct val="50000"/>
              </a:spcBef>
            </a:pPr>
            <a:r>
              <a:rPr lang="es-ES" sz="3200" b="1">
                <a:solidFill>
                  <a:schemeClr val="bg1"/>
                </a:solidFill>
              </a:rPr>
              <a:t>Realista: los objetivos deben ser factibles de lograrse</a:t>
            </a:r>
          </a:p>
          <a:p>
            <a:pPr algn="ctr">
              <a:spcBef>
                <a:spcPct val="50000"/>
              </a:spcBef>
            </a:pPr>
            <a:r>
              <a:rPr lang="es-ES" sz="3200" b="1">
                <a:solidFill>
                  <a:schemeClr val="bg1"/>
                </a:solidFill>
              </a:rPr>
              <a:t>Motivador: los objetivos deben definirse de tal forma que se constituyan en elemento motivador, en un reto para las personas responsables de su cumplimiento</a:t>
            </a:r>
            <a:endParaRPr lang="es-VE" sz="3200" b="1">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373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3733" name="Text Box 5"/>
          <p:cNvSpPr txBox="1">
            <a:spLocks noChangeArrowheads="1"/>
          </p:cNvSpPr>
          <p:nvPr/>
        </p:nvSpPr>
        <p:spPr bwMode="auto">
          <a:xfrm>
            <a:off x="827088" y="1196975"/>
            <a:ext cx="7705725"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 tipos</a:t>
            </a:r>
          </a:p>
        </p:txBody>
      </p:sp>
      <p:sp>
        <p:nvSpPr>
          <p:cNvPr id="73734" name="Text Box 6"/>
          <p:cNvSpPr txBox="1">
            <a:spLocks noChangeArrowheads="1"/>
          </p:cNvSpPr>
          <p:nvPr/>
        </p:nvSpPr>
        <p:spPr bwMode="auto">
          <a:xfrm>
            <a:off x="900113" y="1989138"/>
            <a:ext cx="7993062" cy="4113212"/>
          </a:xfrm>
          <a:prstGeom prst="rect">
            <a:avLst/>
          </a:prstGeom>
          <a:noFill/>
          <a:ln w="9525">
            <a:noFill/>
            <a:miter lim="800000"/>
            <a:headEnd/>
            <a:tailEnd/>
          </a:ln>
          <a:effectLst/>
        </p:spPr>
        <p:txBody>
          <a:bodyPr>
            <a:spAutoFit/>
          </a:bodyPr>
          <a:lstStyle/>
          <a:p>
            <a:pPr algn="ctr"/>
            <a:r>
              <a:rPr lang="es-ES" sz="3200" b="1">
                <a:solidFill>
                  <a:schemeClr val="bg1"/>
                </a:solidFill>
              </a:rPr>
              <a:t>OBJETIVOS INSTITUCIONALES</a:t>
            </a:r>
            <a:r>
              <a:rPr lang="es-ES" sz="3200">
                <a:solidFill>
                  <a:schemeClr val="bg1"/>
                </a:solidFill>
              </a:rPr>
              <a:t> son aquellos que permiten:</a:t>
            </a:r>
          </a:p>
          <a:p>
            <a:pPr algn="ctr"/>
            <a:endParaRPr lang="es-ES" sz="1000">
              <a:solidFill>
                <a:schemeClr val="bg1"/>
              </a:solidFill>
            </a:endParaRPr>
          </a:p>
          <a:p>
            <a:pPr lvl="1" algn="ctr"/>
            <a:r>
              <a:rPr lang="es-ES" sz="3200">
                <a:solidFill>
                  <a:schemeClr val="bg1"/>
                </a:solidFill>
              </a:rPr>
              <a:t>Implantar e introyectar políticas de gestión.</a:t>
            </a:r>
          </a:p>
          <a:p>
            <a:pPr lvl="1" algn="ctr"/>
            <a:endParaRPr lang="es-ES" sz="1000">
              <a:solidFill>
                <a:schemeClr val="bg1"/>
              </a:solidFill>
            </a:endParaRPr>
          </a:p>
          <a:p>
            <a:pPr lvl="1" algn="ctr"/>
            <a:r>
              <a:rPr lang="es-ES" sz="3200">
                <a:solidFill>
                  <a:schemeClr val="bg1"/>
                </a:solidFill>
              </a:rPr>
              <a:t>Ejecutar la misión.</a:t>
            </a:r>
          </a:p>
          <a:p>
            <a:pPr lvl="1" algn="ctr"/>
            <a:endParaRPr lang="es-ES" sz="1000">
              <a:solidFill>
                <a:schemeClr val="bg1"/>
              </a:solidFill>
            </a:endParaRPr>
          </a:p>
          <a:p>
            <a:pPr lvl="1" algn="ctr"/>
            <a:r>
              <a:rPr lang="es-ES" sz="3200">
                <a:solidFill>
                  <a:schemeClr val="bg1"/>
                </a:solidFill>
              </a:rPr>
              <a:t>Lograr la efectividad dentro de la organización.</a:t>
            </a:r>
          </a:p>
          <a:p>
            <a:pPr lvl="1" algn="ctr"/>
            <a:endParaRPr lang="es-ES" sz="1000">
              <a:solidFill>
                <a:schemeClr val="bg1"/>
              </a:solidFill>
            </a:endParaRPr>
          </a:p>
          <a:p>
            <a:pPr lvl="1" algn="ctr"/>
            <a:r>
              <a:rPr lang="es-ES" sz="3200">
                <a:solidFill>
                  <a:schemeClr val="bg1"/>
                </a:solidFill>
              </a:rPr>
              <a:t>Conocer y aplicar el basamento legal.</a:t>
            </a:r>
            <a:endParaRPr lang="es-VE" sz="32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475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4756" name="Text Box 4"/>
          <p:cNvSpPr txBox="1">
            <a:spLocks noChangeArrowheads="1"/>
          </p:cNvSpPr>
          <p:nvPr/>
        </p:nvSpPr>
        <p:spPr bwMode="auto">
          <a:xfrm>
            <a:off x="827088" y="1125538"/>
            <a:ext cx="7705725" cy="579437"/>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 tipos</a:t>
            </a:r>
          </a:p>
        </p:txBody>
      </p:sp>
      <p:sp>
        <p:nvSpPr>
          <p:cNvPr id="74757" name="Text Box 5"/>
          <p:cNvSpPr txBox="1">
            <a:spLocks noChangeArrowheads="1"/>
          </p:cNvSpPr>
          <p:nvPr/>
        </p:nvSpPr>
        <p:spPr bwMode="auto">
          <a:xfrm>
            <a:off x="539750" y="1844675"/>
            <a:ext cx="8604250" cy="4173538"/>
          </a:xfrm>
          <a:prstGeom prst="rect">
            <a:avLst/>
          </a:prstGeom>
          <a:noFill/>
          <a:ln w="9525">
            <a:noFill/>
            <a:miter lim="800000"/>
            <a:headEnd/>
            <a:tailEnd/>
          </a:ln>
          <a:effectLst/>
        </p:spPr>
        <p:txBody>
          <a:bodyPr>
            <a:spAutoFit/>
          </a:bodyPr>
          <a:lstStyle/>
          <a:p>
            <a:pPr algn="ctr"/>
            <a:r>
              <a:rPr lang="es-ES" sz="3200" b="1">
                <a:solidFill>
                  <a:schemeClr val="bg1"/>
                </a:solidFill>
              </a:rPr>
              <a:t>OBJETIVOS ORGANIZACIONALES son aquellos que permiten:</a:t>
            </a:r>
          </a:p>
          <a:p>
            <a:pPr algn="ctr"/>
            <a:endParaRPr lang="es-ES" sz="1200" b="1">
              <a:solidFill>
                <a:schemeClr val="bg1"/>
              </a:solidFill>
            </a:endParaRPr>
          </a:p>
          <a:p>
            <a:pPr algn="ctr"/>
            <a:endParaRPr lang="es-ES" sz="1200" b="1">
              <a:solidFill>
                <a:schemeClr val="bg1"/>
              </a:solidFill>
            </a:endParaRPr>
          </a:p>
          <a:p>
            <a:pPr lvl="1" algn="ctr"/>
            <a:r>
              <a:rPr lang="es-ES" sz="3200" b="1">
                <a:solidFill>
                  <a:schemeClr val="bg1"/>
                </a:solidFill>
              </a:rPr>
              <a:t>Desarrollar planes y programas de actuación y control.</a:t>
            </a:r>
          </a:p>
          <a:p>
            <a:pPr lvl="1" algn="ctr"/>
            <a:endParaRPr lang="es-ES" sz="1000" b="1">
              <a:solidFill>
                <a:schemeClr val="bg1"/>
              </a:solidFill>
            </a:endParaRPr>
          </a:p>
          <a:p>
            <a:pPr lvl="1" algn="ctr"/>
            <a:endParaRPr lang="es-ES" sz="1000" b="1">
              <a:solidFill>
                <a:schemeClr val="bg1"/>
              </a:solidFill>
            </a:endParaRPr>
          </a:p>
          <a:p>
            <a:pPr lvl="1" algn="ctr"/>
            <a:r>
              <a:rPr lang="es-ES" sz="3200" b="1">
                <a:solidFill>
                  <a:schemeClr val="bg1"/>
                </a:solidFill>
              </a:rPr>
              <a:t>Elaborar y desarrollar planes de educación, formación, capacitación desarrollo, entrenamiento y adiestramiento</a:t>
            </a:r>
            <a:r>
              <a:rPr lang="es-ES" sz="3200">
                <a:solidFill>
                  <a:schemeClr val="bg1"/>
                </a:solidFill>
              </a:rPr>
              <a:t>.</a:t>
            </a:r>
            <a:endParaRPr lang="es-VE" sz="32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modelosgerencialest"/>
          <p:cNvPicPr>
            <a:picLocks noGrp="1" noChangeAspect="1" noChangeArrowheads="1"/>
          </p:cNvPicPr>
          <p:nvPr>
            <p:ph idx="1"/>
          </p:nvPr>
        </p:nvPicPr>
        <p:blipFill>
          <a:blip r:embed="rId2" cstate="print"/>
          <a:srcRect/>
          <a:stretch>
            <a:fillRect/>
          </a:stretch>
        </p:blipFill>
        <p:spPr>
          <a:xfrm>
            <a:off x="0" y="-26988"/>
            <a:ext cx="9144000" cy="6884988"/>
          </a:xfrm>
          <a:noFill/>
          <a:ln/>
        </p:spPr>
      </p:pic>
      <p:sp>
        <p:nvSpPr>
          <p:cNvPr id="7577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5780" name="Text Box 4"/>
          <p:cNvSpPr txBox="1">
            <a:spLocks noChangeArrowheads="1"/>
          </p:cNvSpPr>
          <p:nvPr/>
        </p:nvSpPr>
        <p:spPr bwMode="auto">
          <a:xfrm>
            <a:off x="1908175" y="1628775"/>
            <a:ext cx="5184775" cy="57943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ESTRATEGIA</a:t>
            </a:r>
          </a:p>
        </p:txBody>
      </p:sp>
      <p:sp>
        <p:nvSpPr>
          <p:cNvPr id="75781" name="Rectangle 5"/>
          <p:cNvSpPr>
            <a:spLocks noChangeArrowheads="1"/>
          </p:cNvSpPr>
          <p:nvPr/>
        </p:nvSpPr>
        <p:spPr bwMode="auto">
          <a:xfrm>
            <a:off x="1042988" y="2636838"/>
            <a:ext cx="6985000" cy="2528887"/>
          </a:xfrm>
          <a:prstGeom prst="rect">
            <a:avLst/>
          </a:prstGeom>
          <a:noFill/>
          <a:ln w="12700">
            <a:noFill/>
            <a:miter lim="800000"/>
            <a:headEnd type="none" w="sm" len="sm"/>
            <a:tailEnd type="none" w="sm" len="sm"/>
          </a:ln>
          <a:effectLst/>
        </p:spPr>
        <p:txBody>
          <a:bodyPr anchor="ctr">
            <a:spAutoFit/>
          </a:bodyPr>
          <a:lstStyle/>
          <a:p>
            <a:pPr algn="ctr" eaLnBrk="0" hangingPunct="0"/>
            <a:r>
              <a:rPr lang="es-ES" sz="3200" b="1">
                <a:solidFill>
                  <a:schemeClr val="bg1"/>
                </a:solidFill>
              </a:rPr>
              <a:t>Es un enfoque que usa los recursos y otros factores de una manera óptima para asegurar las ventajas y alcanzar las metas de una organización.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680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6804" name="Text Box 4"/>
          <p:cNvSpPr txBox="1">
            <a:spLocks noChangeArrowheads="1"/>
          </p:cNvSpPr>
          <p:nvPr/>
        </p:nvSpPr>
        <p:spPr bwMode="auto">
          <a:xfrm>
            <a:off x="1908175" y="1196975"/>
            <a:ext cx="5184775" cy="57943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ESTRATEGIA</a:t>
            </a:r>
          </a:p>
        </p:txBody>
      </p:sp>
      <p:sp>
        <p:nvSpPr>
          <p:cNvPr id="76805" name="Text Box 5"/>
          <p:cNvSpPr txBox="1">
            <a:spLocks noChangeArrowheads="1"/>
          </p:cNvSpPr>
          <p:nvPr/>
        </p:nvSpPr>
        <p:spPr bwMode="auto">
          <a:xfrm>
            <a:off x="755650" y="2349500"/>
            <a:ext cx="8102600" cy="37242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s-ES" sz="2800" b="1">
                <a:solidFill>
                  <a:schemeClr val="bg1"/>
                </a:solidFill>
              </a:rPr>
              <a:t>Hacer un análisis interno y externo de la situación (Matriz DOFA).</a:t>
            </a:r>
          </a:p>
          <a:p>
            <a:pPr eaLnBrk="0" hangingPunct="0">
              <a:spcBef>
                <a:spcPct val="50000"/>
              </a:spcBef>
            </a:pPr>
            <a:r>
              <a:rPr lang="es-ES" sz="2800" b="1">
                <a:solidFill>
                  <a:schemeClr val="bg1"/>
                </a:solidFill>
              </a:rPr>
              <a:t>Desarrollar sus declaraciones de visión (vista a largo plazo de un futuro posible).</a:t>
            </a:r>
          </a:p>
          <a:p>
            <a:pPr eaLnBrk="0" hangingPunct="0">
              <a:spcBef>
                <a:spcPct val="50000"/>
              </a:spcBef>
            </a:pPr>
            <a:r>
              <a:rPr lang="es-ES" sz="2800" b="1">
                <a:solidFill>
                  <a:schemeClr val="bg1"/>
                </a:solidFill>
              </a:rPr>
              <a:t>Desarrollar una misión (papel de la organización en la sociedad).</a:t>
            </a:r>
          </a:p>
          <a:p>
            <a:pPr eaLnBrk="0" hangingPunct="0">
              <a:spcBef>
                <a:spcPct val="50000"/>
              </a:spcBef>
            </a:pPr>
            <a:r>
              <a:rPr lang="es-ES" sz="2800" b="1">
                <a:solidFill>
                  <a:schemeClr val="bg1"/>
                </a:solidFill>
              </a:rPr>
              <a:t>Conocer los objetivos corporativos totales</a:t>
            </a:r>
            <a:r>
              <a:rPr lang="es-ES" sz="2400" b="1">
                <a:solidFill>
                  <a:schemeClr val="bg1"/>
                </a:solidFill>
              </a:rPr>
              <a:t>.</a:t>
            </a:r>
          </a:p>
        </p:txBody>
      </p:sp>
      <p:sp>
        <p:nvSpPr>
          <p:cNvPr id="76806" name="Text Box 6"/>
          <p:cNvSpPr txBox="1">
            <a:spLocks noChangeArrowheads="1"/>
          </p:cNvSpPr>
          <p:nvPr/>
        </p:nvSpPr>
        <p:spPr bwMode="auto">
          <a:xfrm>
            <a:off x="2555875" y="1773238"/>
            <a:ext cx="4216400" cy="519112"/>
          </a:xfrm>
          <a:prstGeom prst="rect">
            <a:avLst/>
          </a:prstGeom>
          <a:noFill/>
          <a:ln w="12700">
            <a:noFill/>
            <a:miter lim="800000"/>
            <a:headEnd type="none" w="sm" len="sm"/>
            <a:tailEnd type="none" w="sm" len="sm"/>
          </a:ln>
          <a:effectLst/>
        </p:spPr>
        <p:txBody>
          <a:bodyPr wrap="none">
            <a:spAutoFit/>
          </a:bodyPr>
          <a:lstStyle/>
          <a:p>
            <a:pPr eaLnBrk="0" hangingPunct="0"/>
            <a:r>
              <a:rPr lang="es-ES" sz="2800" b="1">
                <a:solidFill>
                  <a:schemeClr val="bg1"/>
                </a:solidFill>
              </a:rPr>
              <a:t>Su formulación implica: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modelosgerencialest"/>
          <p:cNvPicPr>
            <a:picLocks noGrp="1" noChangeAspect="1" noChangeArrowheads="1"/>
          </p:cNvPicPr>
          <p:nvPr>
            <p:ph sz="quarter" idx="1"/>
          </p:nvPr>
        </p:nvPicPr>
        <p:blipFill>
          <a:blip r:embed="rId2" cstate="print"/>
          <a:srcRect/>
          <a:stretch>
            <a:fillRect/>
          </a:stretch>
        </p:blipFill>
        <p:spPr>
          <a:xfrm>
            <a:off x="0" y="0"/>
            <a:ext cx="9144000" cy="6884988"/>
          </a:xfrm>
          <a:noFill/>
          <a:ln/>
        </p:spPr>
      </p:pic>
      <p:pic>
        <p:nvPicPr>
          <p:cNvPr id="77829" name="Picture 5" descr="MCj02372330000[1]"/>
          <p:cNvPicPr>
            <a:picLocks noGrp="1" noChangeAspect="1" noChangeArrowheads="1"/>
          </p:cNvPicPr>
          <p:nvPr>
            <p:ph sz="quarter" idx="2"/>
          </p:nvPr>
        </p:nvPicPr>
        <p:blipFill>
          <a:blip r:embed="rId3" cstate="print"/>
          <a:srcRect/>
          <a:stretch>
            <a:fillRect/>
          </a:stretch>
        </p:blipFill>
        <p:spPr>
          <a:xfrm>
            <a:off x="5508625" y="1989138"/>
            <a:ext cx="1296988" cy="1274762"/>
          </a:xfrm>
          <a:noFill/>
          <a:ln/>
        </p:spPr>
      </p:pic>
      <p:pic>
        <p:nvPicPr>
          <p:cNvPr id="77832" name="Picture 8" descr="j0283209"/>
          <p:cNvPicPr>
            <a:picLocks noGrp="1" noChangeAspect="1" noChangeArrowheads="1" noCrop="1"/>
          </p:cNvPicPr>
          <p:nvPr>
            <p:ph sz="quarter" idx="3"/>
          </p:nvPr>
        </p:nvPicPr>
        <p:blipFill>
          <a:blip r:embed="rId4" cstate="print"/>
          <a:srcRect/>
          <a:stretch>
            <a:fillRect/>
          </a:stretch>
        </p:blipFill>
        <p:spPr>
          <a:xfrm>
            <a:off x="7019925" y="3429000"/>
            <a:ext cx="1323975" cy="1295400"/>
          </a:xfrm>
          <a:noFill/>
          <a:ln/>
        </p:spPr>
      </p:pic>
      <p:sp>
        <p:nvSpPr>
          <p:cNvPr id="77827"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7828" name="Text Box 4"/>
          <p:cNvSpPr txBox="1">
            <a:spLocks noChangeArrowheads="1"/>
          </p:cNvSpPr>
          <p:nvPr/>
        </p:nvSpPr>
        <p:spPr bwMode="auto">
          <a:xfrm>
            <a:off x="1835150" y="1196975"/>
            <a:ext cx="5184775" cy="579438"/>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ESTRATEGIA: </a:t>
            </a:r>
            <a:r>
              <a:rPr lang="es-ES" sz="2800" b="1">
                <a:solidFill>
                  <a:schemeClr val="bg1"/>
                </a:solidFill>
              </a:rPr>
              <a:t>Jerarquía</a:t>
            </a:r>
          </a:p>
        </p:txBody>
      </p:sp>
      <p:pic>
        <p:nvPicPr>
          <p:cNvPr id="77835" name="Picture 11" descr="MCj01982930000[1]"/>
          <p:cNvPicPr>
            <a:picLocks noGrp="1" noChangeAspect="1" noChangeArrowheads="1"/>
          </p:cNvPicPr>
          <p:nvPr>
            <p:ph sz="quarter" idx="4"/>
          </p:nvPr>
        </p:nvPicPr>
        <p:blipFill>
          <a:blip r:embed="rId5" cstate="print"/>
          <a:srcRect/>
          <a:stretch>
            <a:fillRect/>
          </a:stretch>
        </p:blipFill>
        <p:spPr>
          <a:xfrm>
            <a:off x="4427538" y="4508500"/>
            <a:ext cx="1403350" cy="1433513"/>
          </a:xfrm>
          <a:noFill/>
          <a:ln/>
        </p:spPr>
      </p:pic>
      <p:sp>
        <p:nvSpPr>
          <p:cNvPr id="77838" name="Text Box 14"/>
          <p:cNvSpPr txBox="1">
            <a:spLocks noChangeArrowheads="1"/>
          </p:cNvSpPr>
          <p:nvPr/>
        </p:nvSpPr>
        <p:spPr bwMode="auto">
          <a:xfrm>
            <a:off x="971550" y="2441575"/>
            <a:ext cx="4321175" cy="519113"/>
          </a:xfrm>
          <a:prstGeom prst="rect">
            <a:avLst/>
          </a:prstGeom>
          <a:noFill/>
          <a:ln w="12700">
            <a:noFill/>
            <a:miter lim="800000"/>
            <a:headEnd type="none" w="sm" len="sm"/>
            <a:tailEnd type="none" w="sm" len="sm"/>
          </a:ln>
          <a:effectLst/>
        </p:spPr>
        <p:txBody>
          <a:bodyPr>
            <a:spAutoFit/>
          </a:bodyPr>
          <a:lstStyle/>
          <a:p>
            <a:pPr eaLnBrk="0" hangingPunct="0">
              <a:buFontTx/>
              <a:buChar char="•"/>
            </a:pPr>
            <a:r>
              <a:rPr lang="es-ES" sz="2800" b="1">
                <a:solidFill>
                  <a:schemeClr val="bg1"/>
                </a:solidFill>
              </a:rPr>
              <a:t>Estrategia Corporativa</a:t>
            </a:r>
            <a:r>
              <a:rPr lang="es-ES" sz="2400" b="1">
                <a:solidFill>
                  <a:schemeClr val="bg1"/>
                </a:solidFill>
              </a:rPr>
              <a:t>:</a:t>
            </a:r>
          </a:p>
        </p:txBody>
      </p:sp>
      <p:sp>
        <p:nvSpPr>
          <p:cNvPr id="77839" name="Text Box 15"/>
          <p:cNvSpPr txBox="1">
            <a:spLocks noChangeArrowheads="1"/>
          </p:cNvSpPr>
          <p:nvPr/>
        </p:nvSpPr>
        <p:spPr bwMode="auto">
          <a:xfrm>
            <a:off x="2268538" y="3644900"/>
            <a:ext cx="4348162" cy="519113"/>
          </a:xfrm>
          <a:prstGeom prst="rect">
            <a:avLst/>
          </a:prstGeom>
          <a:noFill/>
          <a:ln w="12700">
            <a:noFill/>
            <a:miter lim="800000"/>
            <a:headEnd type="none" w="sm" len="sm"/>
            <a:tailEnd type="none" w="sm" len="sm"/>
          </a:ln>
          <a:effectLst/>
        </p:spPr>
        <p:txBody>
          <a:bodyPr wrap="none">
            <a:spAutoFit/>
          </a:bodyPr>
          <a:lstStyle/>
          <a:p>
            <a:pPr eaLnBrk="0" hangingPunct="0">
              <a:buFontTx/>
              <a:buChar char="•"/>
            </a:pPr>
            <a:r>
              <a:rPr lang="es-ES" sz="2800" b="1">
                <a:solidFill>
                  <a:schemeClr val="bg1"/>
                </a:solidFill>
              </a:rPr>
              <a:t>Estrategia de Negocios</a:t>
            </a:r>
            <a:r>
              <a:rPr lang="es-ES" sz="2400" b="1">
                <a:solidFill>
                  <a:schemeClr val="bg1"/>
                </a:solidFill>
              </a:rPr>
              <a:t>:</a:t>
            </a:r>
          </a:p>
        </p:txBody>
      </p:sp>
      <p:sp>
        <p:nvSpPr>
          <p:cNvPr id="77840" name="Text Box 16"/>
          <p:cNvSpPr txBox="1">
            <a:spLocks noChangeArrowheads="1"/>
          </p:cNvSpPr>
          <p:nvPr/>
        </p:nvSpPr>
        <p:spPr bwMode="auto">
          <a:xfrm>
            <a:off x="250825" y="4941888"/>
            <a:ext cx="3929063" cy="519112"/>
          </a:xfrm>
          <a:prstGeom prst="rect">
            <a:avLst/>
          </a:prstGeom>
          <a:noFill/>
          <a:ln w="12700">
            <a:noFill/>
            <a:miter lim="800000"/>
            <a:headEnd type="none" w="sm" len="sm"/>
            <a:tailEnd type="none" w="sm" len="sm"/>
          </a:ln>
          <a:effectLst/>
        </p:spPr>
        <p:txBody>
          <a:bodyPr wrap="none">
            <a:spAutoFit/>
          </a:bodyPr>
          <a:lstStyle/>
          <a:p>
            <a:pPr eaLnBrk="0" hangingPunct="0">
              <a:buFontTx/>
              <a:buChar char="•"/>
            </a:pPr>
            <a:r>
              <a:rPr lang="es-ES" sz="2800" b="1">
                <a:solidFill>
                  <a:schemeClr val="bg1"/>
                </a:solidFill>
              </a:rPr>
              <a:t>Estrategia Funcional: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885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8852" name="Text Box 4"/>
          <p:cNvSpPr txBox="1">
            <a:spLocks noChangeArrowheads="1"/>
          </p:cNvSpPr>
          <p:nvPr/>
        </p:nvSpPr>
        <p:spPr bwMode="auto">
          <a:xfrm>
            <a:off x="1042988" y="1052513"/>
            <a:ext cx="7056437" cy="94615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2800" b="1">
                <a:solidFill>
                  <a:schemeClr val="bg1"/>
                </a:solidFill>
              </a:rPr>
              <a:t>Estrategias Deliberadas y Estrategias Emergentes</a:t>
            </a:r>
          </a:p>
        </p:txBody>
      </p:sp>
      <p:pic>
        <p:nvPicPr>
          <p:cNvPr id="78853" name="Picture 5" descr="MCj03342360000[1]"/>
          <p:cNvPicPr>
            <a:picLocks noChangeAspect="1" noChangeArrowheads="1"/>
          </p:cNvPicPr>
          <p:nvPr/>
        </p:nvPicPr>
        <p:blipFill>
          <a:blip r:embed="rId3" cstate="print"/>
          <a:srcRect/>
          <a:stretch>
            <a:fillRect/>
          </a:stretch>
        </p:blipFill>
        <p:spPr bwMode="auto">
          <a:xfrm>
            <a:off x="3651250" y="2206625"/>
            <a:ext cx="1873250" cy="1209675"/>
          </a:xfrm>
          <a:prstGeom prst="rect">
            <a:avLst/>
          </a:prstGeom>
          <a:noFill/>
        </p:spPr>
      </p:pic>
      <p:pic>
        <p:nvPicPr>
          <p:cNvPr id="78854" name="Picture 6" descr="MCj02812560000[1]"/>
          <p:cNvPicPr>
            <a:picLocks noChangeAspect="1" noChangeArrowheads="1"/>
          </p:cNvPicPr>
          <p:nvPr/>
        </p:nvPicPr>
        <p:blipFill>
          <a:blip r:embed="rId4" cstate="print"/>
          <a:srcRect/>
          <a:stretch>
            <a:fillRect/>
          </a:stretch>
        </p:blipFill>
        <p:spPr bwMode="auto">
          <a:xfrm>
            <a:off x="6235700" y="1638300"/>
            <a:ext cx="2362200" cy="1778000"/>
          </a:xfrm>
          <a:prstGeom prst="rect">
            <a:avLst/>
          </a:prstGeom>
          <a:noFill/>
        </p:spPr>
      </p:pic>
      <p:pic>
        <p:nvPicPr>
          <p:cNvPr id="78855" name="Picture 7" descr="MCj03355220000[1]"/>
          <p:cNvPicPr>
            <a:picLocks noChangeAspect="1" noChangeArrowheads="1"/>
          </p:cNvPicPr>
          <p:nvPr/>
        </p:nvPicPr>
        <p:blipFill>
          <a:blip r:embed="rId5" cstate="print"/>
          <a:srcRect/>
          <a:stretch>
            <a:fillRect/>
          </a:stretch>
        </p:blipFill>
        <p:spPr bwMode="auto">
          <a:xfrm>
            <a:off x="785813" y="2206625"/>
            <a:ext cx="1812925" cy="1060450"/>
          </a:xfrm>
          <a:prstGeom prst="rect">
            <a:avLst/>
          </a:prstGeom>
          <a:noFill/>
        </p:spPr>
      </p:pic>
      <p:sp>
        <p:nvSpPr>
          <p:cNvPr id="78856" name="AutoShape 8"/>
          <p:cNvSpPr>
            <a:spLocks noChangeArrowheads="1"/>
          </p:cNvSpPr>
          <p:nvPr/>
        </p:nvSpPr>
        <p:spPr bwMode="auto">
          <a:xfrm>
            <a:off x="2895600" y="2806700"/>
            <a:ext cx="469900" cy="460375"/>
          </a:xfrm>
          <a:prstGeom prst="rightArrow">
            <a:avLst>
              <a:gd name="adj1" fmla="val 50000"/>
              <a:gd name="adj2" fmla="val 25517"/>
            </a:avLst>
          </a:prstGeom>
          <a:solidFill>
            <a:schemeClr val="accent1"/>
          </a:solidFill>
          <a:ln w="12700">
            <a:solidFill>
              <a:schemeClr val="tx1"/>
            </a:solidFill>
            <a:miter lim="800000"/>
            <a:headEnd type="none" w="sm" len="sm"/>
            <a:tailEnd type="none" w="sm" len="sm"/>
          </a:ln>
          <a:effectLst/>
        </p:spPr>
        <p:txBody>
          <a:bodyPr wrap="none" anchor="ctr"/>
          <a:lstStyle/>
          <a:p>
            <a:endParaRPr lang="es-ES"/>
          </a:p>
        </p:txBody>
      </p:sp>
      <p:sp>
        <p:nvSpPr>
          <p:cNvPr id="78857" name="AutoShape 9"/>
          <p:cNvSpPr>
            <a:spLocks noChangeArrowheads="1"/>
          </p:cNvSpPr>
          <p:nvPr/>
        </p:nvSpPr>
        <p:spPr bwMode="auto">
          <a:xfrm>
            <a:off x="5524500" y="2806700"/>
            <a:ext cx="469900" cy="460375"/>
          </a:xfrm>
          <a:prstGeom prst="rightArrow">
            <a:avLst>
              <a:gd name="adj1" fmla="val 50000"/>
              <a:gd name="adj2" fmla="val 25517"/>
            </a:avLst>
          </a:prstGeom>
          <a:solidFill>
            <a:schemeClr val="accent1"/>
          </a:solidFill>
          <a:ln w="12700">
            <a:solidFill>
              <a:schemeClr val="tx1"/>
            </a:solidFill>
            <a:miter lim="800000"/>
            <a:headEnd type="none" w="sm" len="sm"/>
            <a:tailEnd type="none" w="sm" len="sm"/>
          </a:ln>
          <a:effectLst/>
        </p:spPr>
        <p:txBody>
          <a:bodyPr wrap="none" anchor="ctr"/>
          <a:lstStyle/>
          <a:p>
            <a:endParaRPr lang="es-ES"/>
          </a:p>
        </p:txBody>
      </p:sp>
      <p:sp>
        <p:nvSpPr>
          <p:cNvPr id="78858" name="Text Box 10"/>
          <p:cNvSpPr txBox="1">
            <a:spLocks noChangeArrowheads="1"/>
          </p:cNvSpPr>
          <p:nvPr/>
        </p:nvSpPr>
        <p:spPr bwMode="auto">
          <a:xfrm>
            <a:off x="684213" y="3573463"/>
            <a:ext cx="1720850" cy="519112"/>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s-ES" sz="2800" b="1">
                <a:solidFill>
                  <a:schemeClr val="bg1"/>
                </a:solidFill>
              </a:rPr>
              <a:t>Tácticas</a:t>
            </a:r>
          </a:p>
        </p:txBody>
      </p:sp>
      <p:sp>
        <p:nvSpPr>
          <p:cNvPr id="78859" name="Rectangle 11"/>
          <p:cNvSpPr>
            <a:spLocks noChangeArrowheads="1"/>
          </p:cNvSpPr>
          <p:nvPr/>
        </p:nvSpPr>
        <p:spPr bwMode="auto">
          <a:xfrm>
            <a:off x="755650" y="4149725"/>
            <a:ext cx="7874000" cy="1800225"/>
          </a:xfrm>
          <a:prstGeom prst="rect">
            <a:avLst/>
          </a:prstGeom>
          <a:noFill/>
          <a:ln w="12700">
            <a:noFill/>
            <a:miter lim="800000"/>
            <a:headEnd type="none" w="sm" len="sm"/>
            <a:tailEnd type="none" w="sm" len="sm"/>
          </a:ln>
          <a:effectLst/>
        </p:spPr>
        <p:txBody>
          <a:bodyPr anchor="ctr">
            <a:spAutoFit/>
          </a:bodyPr>
          <a:lstStyle/>
          <a:p>
            <a:pPr algn="ctr" eaLnBrk="0" hangingPunct="0"/>
            <a:r>
              <a:rPr lang="es-ES" sz="2400"/>
              <a:t>  </a:t>
            </a:r>
            <a:r>
              <a:rPr lang="es-ES" sz="2800"/>
              <a:t>     </a:t>
            </a:r>
            <a:r>
              <a:rPr lang="es-ES" sz="2800" b="1">
                <a:solidFill>
                  <a:schemeClr val="bg1"/>
                </a:solidFill>
              </a:rPr>
              <a:t>Es una acción específica hecha destinada a confrontar una situación y su relación con respecto a un plan específico (estrategia).</a:t>
            </a:r>
            <a:r>
              <a:rPr lang="es-ES" sz="2800"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anim calcmode="lin" valueType="num">
                                      <p:cBhvr>
                                        <p:cTn id="7" dur="500" decel="50000" fill="hold">
                                          <p:stCondLst>
                                            <p:cond delay="0"/>
                                          </p:stCondLst>
                                        </p:cTn>
                                        <p:tgtEl>
                                          <p:spTgt spid="788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88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8858"/>
                                        </p:tgtEl>
                                        <p:attrNameLst>
                                          <p:attrName>ppt_w</p:attrName>
                                        </p:attrNameLst>
                                      </p:cBhvr>
                                      <p:tavLst>
                                        <p:tav tm="0">
                                          <p:val>
                                            <p:strVal val="#ppt_w*.05"/>
                                          </p:val>
                                        </p:tav>
                                        <p:tav tm="100000">
                                          <p:val>
                                            <p:strVal val="#ppt_w"/>
                                          </p:val>
                                        </p:tav>
                                      </p:tavLst>
                                    </p:anim>
                                    <p:anim calcmode="lin" valueType="num">
                                      <p:cBhvr>
                                        <p:cTn id="10" dur="1000" fill="hold"/>
                                        <p:tgtEl>
                                          <p:spTgt spid="788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88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88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88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885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8859"/>
                                        </p:tgtEl>
                                        <p:attrNameLst>
                                          <p:attrName>style.visibility</p:attrName>
                                        </p:attrNameLst>
                                      </p:cBhvr>
                                      <p:to>
                                        <p:strVal val="visible"/>
                                      </p:to>
                                    </p:set>
                                    <p:anim calcmode="lin" valueType="num">
                                      <p:cBhvr>
                                        <p:cTn id="17" dur="500" decel="50000" fill="hold">
                                          <p:stCondLst>
                                            <p:cond delay="0"/>
                                          </p:stCondLst>
                                        </p:cTn>
                                        <p:tgtEl>
                                          <p:spTgt spid="7885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885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8859"/>
                                        </p:tgtEl>
                                        <p:attrNameLst>
                                          <p:attrName>ppt_w</p:attrName>
                                        </p:attrNameLst>
                                      </p:cBhvr>
                                      <p:tavLst>
                                        <p:tav tm="0">
                                          <p:val>
                                            <p:strVal val="#ppt_w*.05"/>
                                          </p:val>
                                        </p:tav>
                                        <p:tav tm="100000">
                                          <p:val>
                                            <p:strVal val="#ppt_w"/>
                                          </p:val>
                                        </p:tav>
                                      </p:tavLst>
                                    </p:anim>
                                    <p:anim calcmode="lin" valueType="num">
                                      <p:cBhvr>
                                        <p:cTn id="20" dur="1000" fill="hold"/>
                                        <p:tgtEl>
                                          <p:spTgt spid="7885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885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885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885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8" grpId="0"/>
      <p:bldP spid="788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7987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79876" name="Rectangle 4"/>
          <p:cNvSpPr>
            <a:spLocks noChangeArrowheads="1"/>
          </p:cNvSpPr>
          <p:nvPr/>
        </p:nvSpPr>
        <p:spPr bwMode="auto">
          <a:xfrm>
            <a:off x="971550" y="1911350"/>
            <a:ext cx="7897813" cy="4108450"/>
          </a:xfrm>
          <a:prstGeom prst="rect">
            <a:avLst/>
          </a:prstGeom>
          <a:noFill/>
          <a:ln w="12700">
            <a:noFill/>
            <a:miter lim="800000"/>
            <a:headEnd type="none" w="sm" len="sm"/>
            <a:tailEnd type="none" w="sm" len="sm"/>
          </a:ln>
          <a:effectLst/>
        </p:spPr>
        <p:txBody>
          <a:bodyPr anchor="ctr">
            <a:spAutoFit/>
          </a:bodyPr>
          <a:lstStyle/>
          <a:p>
            <a:pPr eaLnBrk="0" hangingPunct="0">
              <a:tabLst>
                <a:tab pos="457200" algn="l"/>
              </a:tabLst>
            </a:pPr>
            <a:r>
              <a:rPr lang="es-ES" sz="2400" b="1">
                <a:solidFill>
                  <a:schemeClr val="bg1"/>
                </a:solidFill>
              </a:rPr>
              <a:t>Se da dentro de las orientaciones producidas por la planeación estratégica.</a:t>
            </a:r>
          </a:p>
          <a:p>
            <a:pPr eaLnBrk="0" hangingPunct="0">
              <a:tabLst>
                <a:tab pos="457200" algn="l"/>
              </a:tabLst>
            </a:pPr>
            <a:r>
              <a:rPr lang="es-ES" sz="2400" b="1">
                <a:solidFill>
                  <a:schemeClr val="bg1"/>
                </a:solidFill>
              </a:rPr>
              <a:t> </a:t>
            </a:r>
          </a:p>
          <a:p>
            <a:pPr eaLnBrk="0" hangingPunct="0">
              <a:buFontTx/>
              <a:buChar char="•"/>
              <a:tabLst>
                <a:tab pos="457200" algn="l"/>
              </a:tabLst>
            </a:pPr>
            <a:r>
              <a:rPr lang="es-ES" sz="2400" b="1">
                <a:solidFill>
                  <a:schemeClr val="bg1"/>
                </a:solidFill>
              </a:rPr>
              <a:t>Es conducida o ejecutada por los ejecutivos de nivel medio (gerentes divisionales o funcionales). </a:t>
            </a:r>
          </a:p>
          <a:p>
            <a:pPr eaLnBrk="0" hangingPunct="0">
              <a:buFontTx/>
              <a:buChar char="•"/>
              <a:tabLst>
                <a:tab pos="457200" algn="l"/>
              </a:tabLst>
            </a:pPr>
            <a:r>
              <a:rPr lang="es-ES" sz="2400" b="1">
                <a:solidFill>
                  <a:schemeClr val="bg1"/>
                </a:solidFill>
              </a:rPr>
              <a:t>Se refiere a un área específica de actividad de las que consta la empresa. </a:t>
            </a:r>
          </a:p>
          <a:p>
            <a:pPr eaLnBrk="0" hangingPunct="0">
              <a:buFontTx/>
              <a:buChar char="•"/>
              <a:tabLst>
                <a:tab pos="457200" algn="l"/>
              </a:tabLst>
            </a:pPr>
            <a:r>
              <a:rPr lang="es-ES" sz="2400" b="1">
                <a:solidFill>
                  <a:schemeClr val="bg1"/>
                </a:solidFill>
              </a:rPr>
              <a:t>Se maneja información externa e interna. </a:t>
            </a:r>
          </a:p>
          <a:p>
            <a:pPr eaLnBrk="0" hangingPunct="0">
              <a:buFontTx/>
              <a:buChar char="•"/>
              <a:tabLst>
                <a:tab pos="457200" algn="l"/>
              </a:tabLst>
            </a:pPr>
            <a:r>
              <a:rPr lang="es-ES" sz="2400" b="1">
                <a:solidFill>
                  <a:schemeClr val="bg1"/>
                </a:solidFill>
              </a:rPr>
              <a:t>Está orientada hacia la coordinación de recursos. </a:t>
            </a:r>
          </a:p>
          <a:p>
            <a:pPr eaLnBrk="0" hangingPunct="0">
              <a:buFontTx/>
              <a:buChar char="•"/>
              <a:tabLst>
                <a:tab pos="457200" algn="l"/>
              </a:tabLst>
            </a:pPr>
            <a:r>
              <a:rPr lang="es-ES" sz="2400" b="1">
                <a:solidFill>
                  <a:schemeClr val="bg1"/>
                </a:solidFill>
              </a:rPr>
              <a:t>Sus parámetros principales son efectividad y</a:t>
            </a:r>
            <a:r>
              <a:rPr lang="es-ES" sz="2400">
                <a:solidFill>
                  <a:schemeClr val="bg1"/>
                </a:solidFill>
              </a:rPr>
              <a:t> </a:t>
            </a:r>
            <a:r>
              <a:rPr lang="es-ES" sz="2400" b="1">
                <a:solidFill>
                  <a:schemeClr val="bg1"/>
                </a:solidFill>
              </a:rPr>
              <a:t>eficiencia. </a:t>
            </a:r>
          </a:p>
        </p:txBody>
      </p:sp>
      <p:sp>
        <p:nvSpPr>
          <p:cNvPr id="79877" name="Rectangle 5"/>
          <p:cNvSpPr>
            <a:spLocks noGrp="1" noChangeArrowheads="1"/>
          </p:cNvSpPr>
          <p:nvPr>
            <p:ph type="title"/>
          </p:nvPr>
        </p:nvSpPr>
        <p:spPr>
          <a:xfrm>
            <a:off x="395288" y="1125538"/>
            <a:ext cx="8424862" cy="790575"/>
          </a:xfrm>
          <a:noFill/>
          <a:ln/>
        </p:spPr>
        <p:txBody>
          <a:bodyPr lIns="92075" tIns="46038" rIns="92075" bIns="46038"/>
          <a:lstStyle/>
          <a:p>
            <a:r>
              <a:rPr lang="es-ES" sz="3200" b="1">
                <a:solidFill>
                  <a:schemeClr val="bg1"/>
                </a:solidFill>
              </a:rPr>
              <a:t>Características de la Planeación Táctica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3789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37892" name="Text Box 4"/>
          <p:cNvSpPr txBox="1">
            <a:spLocks noChangeArrowheads="1"/>
          </p:cNvSpPr>
          <p:nvPr/>
        </p:nvSpPr>
        <p:spPr bwMode="auto">
          <a:xfrm>
            <a:off x="1835150" y="1412875"/>
            <a:ext cx="5545138" cy="457200"/>
          </a:xfrm>
          <a:prstGeom prst="rect">
            <a:avLst/>
          </a:prstGeom>
          <a:noFill/>
          <a:ln w="9525">
            <a:noFill/>
            <a:miter lim="800000"/>
            <a:headEnd/>
            <a:tailEnd/>
          </a:ln>
          <a:effectLst/>
        </p:spPr>
        <p:txBody>
          <a:bodyPr>
            <a:spAutoFit/>
          </a:bodyPr>
          <a:lstStyle/>
          <a:p>
            <a:pPr algn="ctr">
              <a:spcBef>
                <a:spcPct val="50000"/>
              </a:spcBef>
            </a:pPr>
            <a:r>
              <a:rPr lang="es-VE" sz="2400" b="1" i="1" u="sng">
                <a:solidFill>
                  <a:schemeClr val="bg1"/>
                </a:solidFill>
              </a:rPr>
              <a:t>PUNTOS A TRATAR</a:t>
            </a:r>
          </a:p>
        </p:txBody>
      </p:sp>
      <p:sp>
        <p:nvSpPr>
          <p:cNvPr id="37893" name="Text Box 5"/>
          <p:cNvSpPr txBox="1">
            <a:spLocks noChangeArrowheads="1"/>
          </p:cNvSpPr>
          <p:nvPr/>
        </p:nvSpPr>
        <p:spPr bwMode="auto">
          <a:xfrm>
            <a:off x="1763713" y="2133600"/>
            <a:ext cx="5905500" cy="3506788"/>
          </a:xfrm>
          <a:prstGeom prst="rect">
            <a:avLst/>
          </a:prstGeom>
          <a:noFill/>
          <a:ln w="9525">
            <a:noFill/>
            <a:miter lim="800000"/>
            <a:headEnd/>
            <a:tailEnd/>
          </a:ln>
          <a:effectLst/>
        </p:spPr>
        <p:txBody>
          <a:bodyPr>
            <a:spAutoFit/>
          </a:bodyPr>
          <a:lstStyle/>
          <a:p>
            <a:pPr marL="342900" indent="-342900" algn="ctr">
              <a:spcBef>
                <a:spcPct val="50000"/>
              </a:spcBef>
            </a:pPr>
            <a:r>
              <a:rPr lang="es-VE" sz="3200" b="1" i="1">
                <a:solidFill>
                  <a:schemeClr val="bg1"/>
                </a:solidFill>
              </a:rPr>
              <a:t>POLITICAS / OBJETIVOS</a:t>
            </a:r>
          </a:p>
          <a:p>
            <a:pPr marL="342900" indent="-342900" algn="ctr">
              <a:spcBef>
                <a:spcPct val="50000"/>
              </a:spcBef>
            </a:pPr>
            <a:r>
              <a:rPr lang="es-VE" sz="3200" b="1" i="1">
                <a:solidFill>
                  <a:schemeClr val="bg1"/>
                </a:solidFill>
              </a:rPr>
              <a:t>ESTRATEGIAS / TACTICAS</a:t>
            </a:r>
          </a:p>
          <a:p>
            <a:pPr marL="342900" indent="-342900" algn="ctr">
              <a:spcBef>
                <a:spcPct val="50000"/>
              </a:spcBef>
            </a:pPr>
            <a:r>
              <a:rPr lang="es-VE" sz="3200" b="1" i="1">
                <a:solidFill>
                  <a:schemeClr val="bg1"/>
                </a:solidFill>
              </a:rPr>
              <a:t>METAS</a:t>
            </a:r>
          </a:p>
          <a:p>
            <a:pPr marL="342900" indent="-342900" algn="ctr">
              <a:spcBef>
                <a:spcPct val="50000"/>
              </a:spcBef>
            </a:pPr>
            <a:r>
              <a:rPr lang="es-VE" sz="3200" b="1" i="1">
                <a:solidFill>
                  <a:schemeClr val="bg1"/>
                </a:solidFill>
              </a:rPr>
              <a:t>CULTURA Y FILOSOFIA</a:t>
            </a:r>
          </a:p>
          <a:p>
            <a:pPr marL="342900" indent="-342900" algn="ctr">
              <a:spcBef>
                <a:spcPct val="50000"/>
              </a:spcBef>
            </a:pPr>
            <a:r>
              <a:rPr lang="es-VE" sz="3200" b="1" i="1">
                <a:solidFill>
                  <a:schemeClr val="bg1"/>
                </a:solidFill>
              </a:rPr>
              <a:t>EMPRESARIAL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8089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80900" name="Text Box 4"/>
          <p:cNvSpPr txBox="1">
            <a:spLocks noChangeArrowheads="1"/>
          </p:cNvSpPr>
          <p:nvPr/>
        </p:nvSpPr>
        <p:spPr bwMode="auto">
          <a:xfrm>
            <a:off x="900113" y="1125538"/>
            <a:ext cx="7696200" cy="519112"/>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2800" b="1">
                <a:solidFill>
                  <a:schemeClr val="bg1"/>
                </a:solidFill>
              </a:rPr>
              <a:t>Diferencias entre Estrategias y Tácticas</a:t>
            </a:r>
          </a:p>
        </p:txBody>
      </p:sp>
      <p:sp>
        <p:nvSpPr>
          <p:cNvPr id="80901" name="Rectangle 5"/>
          <p:cNvSpPr>
            <a:spLocks noChangeArrowheads="1"/>
          </p:cNvSpPr>
          <p:nvPr/>
        </p:nvSpPr>
        <p:spPr bwMode="auto">
          <a:xfrm>
            <a:off x="611188" y="1844675"/>
            <a:ext cx="8532812" cy="4352925"/>
          </a:xfrm>
          <a:prstGeom prst="rect">
            <a:avLst/>
          </a:prstGeom>
          <a:noFill/>
          <a:ln w="12700">
            <a:noFill/>
            <a:miter lim="800000"/>
            <a:headEnd type="none" w="sm" len="sm"/>
            <a:tailEnd type="none" w="sm" len="sm"/>
          </a:ln>
          <a:effectLst/>
        </p:spPr>
        <p:txBody>
          <a:bodyPr anchor="ctr">
            <a:spAutoFit/>
          </a:bodyPr>
          <a:lstStyle/>
          <a:p>
            <a:pPr eaLnBrk="0" hangingPunct="0">
              <a:buFontTx/>
              <a:buChar char="•"/>
            </a:pPr>
            <a:r>
              <a:rPr lang="es-ES" sz="2400">
                <a:solidFill>
                  <a:schemeClr val="bg1"/>
                </a:solidFill>
              </a:rPr>
              <a:t>·  </a:t>
            </a:r>
            <a:r>
              <a:rPr lang="es-ES" sz="2400" b="1">
                <a:solidFill>
                  <a:schemeClr val="bg1"/>
                </a:solidFill>
              </a:rPr>
              <a:t>La estrategia se refiere a la organización como un todo, pues busca alcanzar objetivos organizacionales globales, mientras que la táctica se refiere a uno de sus componentes (departamentos o unidades aisladas), pues busca alcanzar objetivos departamentales.</a:t>
            </a:r>
          </a:p>
          <a:p>
            <a:pPr eaLnBrk="0" hangingPunct="0">
              <a:buFontTx/>
              <a:buChar char="•"/>
            </a:pPr>
            <a:endParaRPr lang="es-ES" sz="800" b="1">
              <a:solidFill>
                <a:schemeClr val="bg1"/>
              </a:solidFill>
            </a:endParaRPr>
          </a:p>
          <a:p>
            <a:pPr eaLnBrk="0" hangingPunct="0">
              <a:buFontTx/>
              <a:buChar char="•"/>
            </a:pPr>
            <a:r>
              <a:rPr lang="es-ES" sz="2400" b="1">
                <a:solidFill>
                  <a:schemeClr val="bg1"/>
                </a:solidFill>
              </a:rPr>
              <a:t>·  La estrategia se refiere a objetivos situados a largo plazo, mientras que la táctica se refiere a objetivos situados en el mediano y corto plazo.</a:t>
            </a:r>
          </a:p>
          <a:p>
            <a:pPr eaLnBrk="0" hangingPunct="0">
              <a:buFontTx/>
              <a:buChar char="•"/>
            </a:pPr>
            <a:endParaRPr lang="es-ES" sz="800" b="1">
              <a:solidFill>
                <a:schemeClr val="bg1"/>
              </a:solidFill>
            </a:endParaRPr>
          </a:p>
          <a:p>
            <a:pPr eaLnBrk="0" hangingPunct="0">
              <a:buFontTx/>
              <a:buChar char="•"/>
            </a:pPr>
            <a:r>
              <a:rPr lang="es-ES" sz="2400" b="1">
                <a:solidFill>
                  <a:schemeClr val="bg1"/>
                </a:solidFill>
              </a:rPr>
              <a:t>·  La estrategia, es definida por la alta administración, mientras que la táctica es responsabilidad de la gerencia de cada departamento o unidad de la empresa.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modelosgerencialest"/>
          <p:cNvPicPr>
            <a:picLocks noGrp="1" noChangeAspect="1" noChangeArrowheads="1"/>
          </p:cNvPicPr>
          <p:nvPr>
            <p:ph idx="1"/>
          </p:nvPr>
        </p:nvPicPr>
        <p:blipFill>
          <a:blip r:embed="rId3" cstate="print"/>
          <a:srcRect/>
          <a:stretch>
            <a:fillRect/>
          </a:stretch>
        </p:blipFill>
        <p:spPr>
          <a:xfrm>
            <a:off x="0" y="0"/>
            <a:ext cx="9144000" cy="6884988"/>
          </a:xfrm>
          <a:noFill/>
          <a:ln/>
        </p:spPr>
      </p:pic>
      <p:sp>
        <p:nvSpPr>
          <p:cNvPr id="10649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06500" name="Rectangle 4"/>
          <p:cNvSpPr>
            <a:spLocks noChangeArrowheads="1"/>
          </p:cNvSpPr>
          <p:nvPr/>
        </p:nvSpPr>
        <p:spPr bwMode="auto">
          <a:xfrm>
            <a:off x="1168400" y="1981200"/>
            <a:ext cx="6680200" cy="3016250"/>
          </a:xfrm>
          <a:prstGeom prst="rect">
            <a:avLst/>
          </a:prstGeom>
          <a:noFill/>
          <a:ln w="12700">
            <a:noFill/>
            <a:miter lim="800000"/>
            <a:headEnd type="none" w="sm" len="sm"/>
            <a:tailEnd type="none" w="sm" len="sm"/>
          </a:ln>
          <a:effectLst/>
        </p:spPr>
        <p:txBody>
          <a:bodyPr anchor="ctr">
            <a:spAutoFit/>
          </a:bodyPr>
          <a:lstStyle/>
          <a:p>
            <a:pPr algn="ctr" eaLnBrk="0" hangingPunct="0"/>
            <a:r>
              <a:rPr lang="es-ES" sz="3200" b="1">
                <a:solidFill>
                  <a:schemeClr val="bg1"/>
                </a:solidFill>
              </a:rPr>
              <a:t>Es la cuantificación del objetivo que se pretende alcanzar en un tiempo señalado, con los recursos necesarios, de tal forma que permite medir la eficacia del cumplimiento de un programa.</a:t>
            </a:r>
          </a:p>
        </p:txBody>
      </p:sp>
      <p:sp>
        <p:nvSpPr>
          <p:cNvPr id="106501" name="Text Box 5"/>
          <p:cNvSpPr txBox="1">
            <a:spLocks noChangeArrowheads="1"/>
          </p:cNvSpPr>
          <p:nvPr/>
        </p:nvSpPr>
        <p:spPr bwMode="auto">
          <a:xfrm>
            <a:off x="3203575" y="1341438"/>
            <a:ext cx="2447925" cy="57943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Metas</a:t>
            </a:r>
          </a:p>
        </p:txBody>
      </p:sp>
      <p:graphicFrame>
        <p:nvGraphicFramePr>
          <p:cNvPr id="106502" name="Object 6"/>
          <p:cNvGraphicFramePr>
            <a:graphicFrameLocks noChangeAspect="1"/>
          </p:cNvGraphicFramePr>
          <p:nvPr/>
        </p:nvGraphicFramePr>
        <p:xfrm>
          <a:off x="7696200" y="4572000"/>
          <a:ext cx="1200150" cy="1676400"/>
        </p:xfrm>
        <a:graphic>
          <a:graphicData uri="http://schemas.openxmlformats.org/presentationml/2006/ole">
            <mc:AlternateContent xmlns:mc="http://schemas.openxmlformats.org/markup-compatibility/2006">
              <mc:Choice xmlns:v="urn:schemas-microsoft-com:vml" Requires="v">
                <p:oleObj spid="_x0000_s106504" name="Imagen de mapa de bits" r:id="rId4" imgW="3277057" imgH="4571429" progId="Paint.Picture">
                  <p:embed/>
                </p:oleObj>
              </mc:Choice>
              <mc:Fallback>
                <p:oleObj name="Imagen de mapa de bits" r:id="rId4" imgW="3277057" imgH="4571429" progId="Paint.Picture">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572000"/>
                        <a:ext cx="1200150" cy="1676400"/>
                      </a:xfrm>
                      <a:prstGeom prst="rect">
                        <a:avLst/>
                      </a:prstGeom>
                      <a:noFill/>
                      <a:ln>
                        <a:noFill/>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10752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07524" name="Text Box 4"/>
          <p:cNvSpPr txBox="1">
            <a:spLocks noChangeArrowheads="1"/>
          </p:cNvSpPr>
          <p:nvPr/>
        </p:nvSpPr>
        <p:spPr bwMode="auto">
          <a:xfrm>
            <a:off x="3203575" y="1052513"/>
            <a:ext cx="2447925" cy="57943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Metas</a:t>
            </a:r>
          </a:p>
        </p:txBody>
      </p:sp>
      <p:sp>
        <p:nvSpPr>
          <p:cNvPr id="107525" name="Text Box 5"/>
          <p:cNvSpPr txBox="1">
            <a:spLocks noChangeArrowheads="1"/>
          </p:cNvSpPr>
          <p:nvPr/>
        </p:nvSpPr>
        <p:spPr bwMode="auto">
          <a:xfrm>
            <a:off x="539750" y="1557338"/>
            <a:ext cx="8388350" cy="4362450"/>
          </a:xfrm>
          <a:prstGeom prst="rect">
            <a:avLst/>
          </a:prstGeom>
          <a:noFill/>
          <a:ln w="9525">
            <a:noFill/>
            <a:miter lim="800000"/>
            <a:headEnd/>
            <a:tailEnd/>
          </a:ln>
          <a:effectLst/>
        </p:spPr>
        <p:txBody>
          <a:bodyPr>
            <a:spAutoFit/>
          </a:bodyPr>
          <a:lstStyle/>
          <a:p>
            <a:pPr lvl="1" algn="ctr"/>
            <a:r>
              <a:rPr lang="es-ES" sz="2800" b="1">
                <a:solidFill>
                  <a:schemeClr val="bg1"/>
                </a:solidFill>
              </a:rPr>
              <a:t>Representa la cuantificación de los objetivos temporales, siendo éstos últimos los que abarcan un ámbito mayor.  Pueden plantearse varias metas relacionadas a un mismo objetivo temporal establecido</a:t>
            </a:r>
          </a:p>
          <a:p>
            <a:pPr lvl="1" algn="ctr"/>
            <a:r>
              <a:rPr lang="es-ES" sz="2800" b="1">
                <a:solidFill>
                  <a:schemeClr val="bg1"/>
                </a:solidFill>
              </a:rPr>
              <a:t>La metas son de carácter unidimensional, se refieren a una sola variable.  Las mismas deben especificar:</a:t>
            </a:r>
          </a:p>
          <a:p>
            <a:pPr lvl="2" algn="ctr"/>
            <a:r>
              <a:rPr lang="es-ES" sz="2800" b="1">
                <a:solidFill>
                  <a:schemeClr val="bg1"/>
                </a:solidFill>
              </a:rPr>
              <a:t>Cantidad, Unidad de medida, Fecha o tiempo de consecución</a:t>
            </a:r>
            <a:endParaRPr lang="es-VE" sz="2800" b="1">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modelosgerencialest"/>
          <p:cNvPicPr>
            <a:picLocks noGrp="1" noChangeAspect="1" noChangeArrowheads="1"/>
          </p:cNvPicPr>
          <p:nvPr>
            <p:ph idx="1"/>
          </p:nvPr>
        </p:nvPicPr>
        <p:blipFill>
          <a:blip r:embed="rId3" cstate="print"/>
          <a:srcRect/>
          <a:stretch>
            <a:fillRect/>
          </a:stretch>
        </p:blipFill>
        <p:spPr>
          <a:xfrm>
            <a:off x="0" y="0"/>
            <a:ext cx="9144000" cy="6884988"/>
          </a:xfrm>
          <a:noFill/>
          <a:ln/>
        </p:spPr>
      </p:pic>
      <p:sp>
        <p:nvSpPr>
          <p:cNvPr id="108547"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08548" name="Text Box 4"/>
          <p:cNvSpPr txBox="1">
            <a:spLocks noChangeArrowheads="1"/>
          </p:cNvSpPr>
          <p:nvPr/>
        </p:nvSpPr>
        <p:spPr bwMode="auto">
          <a:xfrm>
            <a:off x="2286000" y="1371600"/>
            <a:ext cx="4111625" cy="1066800"/>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Importancia de las  Metas</a:t>
            </a:r>
          </a:p>
        </p:txBody>
      </p:sp>
      <p:sp>
        <p:nvSpPr>
          <p:cNvPr id="108549" name="Text Box 5"/>
          <p:cNvSpPr txBox="1">
            <a:spLocks noChangeArrowheads="1"/>
          </p:cNvSpPr>
          <p:nvPr/>
        </p:nvSpPr>
        <p:spPr bwMode="auto">
          <a:xfrm>
            <a:off x="685800" y="2706688"/>
            <a:ext cx="7821613" cy="2282825"/>
          </a:xfrm>
          <a:prstGeom prst="rect">
            <a:avLst/>
          </a:prstGeom>
          <a:noFill/>
          <a:ln w="9525">
            <a:noFill/>
            <a:miter lim="800000"/>
            <a:headEnd/>
            <a:tailEnd/>
          </a:ln>
          <a:effectLst/>
        </p:spPr>
        <p:txBody>
          <a:bodyPr wrap="none">
            <a:spAutoFit/>
          </a:bodyPr>
          <a:lstStyle/>
          <a:p>
            <a:r>
              <a:rPr lang="es-ES" sz="2400" b="1">
                <a:solidFill>
                  <a:schemeClr val="bg1"/>
                </a:solidFill>
                <a:cs typeface="Times New Roman" pitchFamily="18" charset="0"/>
              </a:rPr>
              <a:t>1- Las metas proporcionan un sentido de dirección</a:t>
            </a:r>
          </a:p>
          <a:p>
            <a:r>
              <a:rPr lang="es-ES" sz="2400" b="1">
                <a:solidFill>
                  <a:srgbClr val="000000"/>
                </a:solidFill>
                <a:cs typeface="Times New Roman" pitchFamily="18" charset="0"/>
              </a:rPr>
              <a:t> </a:t>
            </a:r>
            <a:r>
              <a:rPr lang="es-ES" sz="2400" b="1">
                <a:solidFill>
                  <a:schemeClr val="bg1"/>
                </a:solidFill>
                <a:cs typeface="Times New Roman" pitchFamily="18" charset="0"/>
              </a:rPr>
              <a:t>2- Las metas permiten enfocar nuestros esfuerzos</a:t>
            </a:r>
          </a:p>
          <a:p>
            <a:r>
              <a:rPr lang="es-ES" sz="2400" b="1">
                <a:solidFill>
                  <a:schemeClr val="bg1"/>
                </a:solidFill>
                <a:cs typeface="Times New Roman" pitchFamily="18" charset="0"/>
              </a:rPr>
              <a:t>3- Las metas guían nuestros planes y decisiones  </a:t>
            </a:r>
            <a:r>
              <a:rPr lang="es-ES" sz="2400" b="1">
                <a:solidFill>
                  <a:srgbClr val="000000"/>
                </a:solidFill>
                <a:cs typeface="Times New Roman" pitchFamily="18" charset="0"/>
              </a:rPr>
              <a:t> </a:t>
            </a:r>
            <a:endParaRPr lang="es-ES" sz="2400">
              <a:solidFill>
                <a:schemeClr val="bg1"/>
              </a:solidFill>
              <a:cs typeface="Times New Roman" pitchFamily="18" charset="0"/>
            </a:endParaRPr>
          </a:p>
          <a:p>
            <a:r>
              <a:rPr lang="es-ES" sz="2400" b="1">
                <a:solidFill>
                  <a:schemeClr val="bg1"/>
                </a:solidFill>
                <a:cs typeface="Times New Roman" pitchFamily="18" charset="0"/>
              </a:rPr>
              <a:t>4- Las metas nos ayudan a evaluar nuestro progreso</a:t>
            </a:r>
          </a:p>
          <a:p>
            <a:r>
              <a:rPr lang="es-ES" sz="2400" b="1">
                <a:solidFill>
                  <a:schemeClr val="bg1"/>
                </a:solidFill>
                <a:cs typeface="Times New Roman" pitchFamily="18" charset="0"/>
              </a:rPr>
              <a:t> </a:t>
            </a:r>
            <a:endParaRPr lang="es-ES" sz="2400">
              <a:solidFill>
                <a:schemeClr val="bg1"/>
              </a:solidFill>
              <a:cs typeface="Times New Roman" pitchFamily="18" charset="0"/>
            </a:endParaRPr>
          </a:p>
          <a:p>
            <a:endParaRPr lang="es-ES" sz="2400">
              <a:solidFill>
                <a:schemeClr val="bg1"/>
              </a:solidFill>
            </a:endParaRPr>
          </a:p>
        </p:txBody>
      </p:sp>
      <p:graphicFrame>
        <p:nvGraphicFramePr>
          <p:cNvPr id="108550" name="Object 6"/>
          <p:cNvGraphicFramePr>
            <a:graphicFrameLocks noChangeAspect="1"/>
          </p:cNvGraphicFramePr>
          <p:nvPr/>
        </p:nvGraphicFramePr>
        <p:xfrm>
          <a:off x="685800" y="4419600"/>
          <a:ext cx="1966913" cy="1817688"/>
        </p:xfrm>
        <a:graphic>
          <a:graphicData uri="http://schemas.openxmlformats.org/presentationml/2006/ole">
            <mc:AlternateContent xmlns:mc="http://schemas.openxmlformats.org/markup-compatibility/2006">
              <mc:Choice xmlns:v="urn:schemas-microsoft-com:vml" Requires="v">
                <p:oleObj spid="_x0000_s108554" name="Imagen de mapa de bits" r:id="rId4" imgW="4390476" imgH="4057143" progId="Paint.Picture">
                  <p:embed/>
                </p:oleObj>
              </mc:Choice>
              <mc:Fallback>
                <p:oleObj name="Imagen de mapa de bits" r:id="rId4" imgW="4390476" imgH="4057143" progId="Paint.Picture">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19600"/>
                        <a:ext cx="1966913" cy="1817688"/>
                      </a:xfrm>
                      <a:prstGeom prst="rect">
                        <a:avLst/>
                      </a:prstGeom>
                      <a:noFill/>
                      <a:ln>
                        <a:noFill/>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8551" name="Object 7"/>
          <p:cNvGraphicFramePr>
            <a:graphicFrameLocks noChangeAspect="1"/>
          </p:cNvGraphicFramePr>
          <p:nvPr/>
        </p:nvGraphicFramePr>
        <p:xfrm>
          <a:off x="6096000" y="4419600"/>
          <a:ext cx="2133600" cy="1814513"/>
        </p:xfrm>
        <a:graphic>
          <a:graphicData uri="http://schemas.openxmlformats.org/presentationml/2006/ole">
            <mc:AlternateContent xmlns:mc="http://schemas.openxmlformats.org/markup-compatibility/2006">
              <mc:Choice xmlns:v="urn:schemas-microsoft-com:vml" Requires="v">
                <p:oleObj spid="_x0000_s108555" name="Imagen de mapa de bits" r:id="rId6" imgW="4533333" imgH="3858164" progId="Paint.Picture">
                  <p:embed/>
                </p:oleObj>
              </mc:Choice>
              <mc:Fallback>
                <p:oleObj name="Imagen de mapa de bits" r:id="rId6" imgW="4533333" imgH="3858164" progId="Paint.Picture">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419600"/>
                        <a:ext cx="2133600" cy="1814513"/>
                      </a:xfrm>
                      <a:prstGeom prst="rect">
                        <a:avLst/>
                      </a:prstGeom>
                      <a:noFill/>
                      <a:ln>
                        <a:noFill/>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10957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09572" name="Text Box 4"/>
          <p:cNvSpPr txBox="1">
            <a:spLocks noChangeArrowheads="1"/>
          </p:cNvSpPr>
          <p:nvPr/>
        </p:nvSpPr>
        <p:spPr bwMode="auto">
          <a:xfrm>
            <a:off x="3203575" y="1341438"/>
            <a:ext cx="2447925" cy="57943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Metas</a:t>
            </a:r>
          </a:p>
        </p:txBody>
      </p:sp>
      <p:sp>
        <p:nvSpPr>
          <p:cNvPr id="109573" name="Text Box 5"/>
          <p:cNvSpPr txBox="1">
            <a:spLocks noChangeArrowheads="1"/>
          </p:cNvSpPr>
          <p:nvPr/>
        </p:nvSpPr>
        <p:spPr bwMode="auto">
          <a:xfrm>
            <a:off x="2505075" y="1463675"/>
            <a:ext cx="3971925" cy="822325"/>
          </a:xfrm>
          <a:prstGeom prst="rect">
            <a:avLst/>
          </a:prstGeom>
          <a:noFill/>
          <a:ln w="9525">
            <a:noFill/>
            <a:miter lim="800000"/>
            <a:headEnd/>
            <a:tailEnd/>
          </a:ln>
          <a:effectLst/>
        </p:spPr>
        <p:txBody>
          <a:bodyPr wrap="none">
            <a:spAutoFit/>
          </a:bodyPr>
          <a:lstStyle/>
          <a:p>
            <a:r>
              <a:rPr lang="es-ES" sz="2400">
                <a:solidFill>
                  <a:srgbClr val="000000"/>
                </a:solidFill>
                <a:latin typeface="Times New Roman" pitchFamily="18" charset="0"/>
                <a:cs typeface="Times New Roman" pitchFamily="18" charset="0"/>
              </a:rPr>
              <a:t> </a:t>
            </a:r>
            <a:endParaRPr lang="es-ES" sz="2400">
              <a:cs typeface="Times New Roman" pitchFamily="18" charset="0"/>
            </a:endParaRPr>
          </a:p>
          <a:p>
            <a:r>
              <a:rPr lang="es-ES" sz="2400" b="1">
                <a:solidFill>
                  <a:schemeClr val="bg1"/>
                </a:solidFill>
                <a:cs typeface="Times New Roman" pitchFamily="18" charset="0"/>
              </a:rPr>
              <a:t>Formulación de las Metas</a:t>
            </a:r>
            <a:r>
              <a:rPr lang="es-ES" sz="2000" b="1">
                <a:solidFill>
                  <a:schemeClr val="bg1"/>
                </a:solidFill>
                <a:latin typeface="Times New Roman" pitchFamily="18" charset="0"/>
                <a:cs typeface="Times New Roman" pitchFamily="18" charset="0"/>
              </a:rPr>
              <a:t> </a:t>
            </a:r>
          </a:p>
        </p:txBody>
      </p:sp>
      <p:sp>
        <p:nvSpPr>
          <p:cNvPr id="109574" name="Text Box 6"/>
          <p:cNvSpPr txBox="1">
            <a:spLocks noChangeArrowheads="1"/>
          </p:cNvSpPr>
          <p:nvPr/>
        </p:nvSpPr>
        <p:spPr bwMode="auto">
          <a:xfrm>
            <a:off x="755650" y="2565400"/>
            <a:ext cx="8105775" cy="3267075"/>
          </a:xfrm>
          <a:prstGeom prst="rect">
            <a:avLst/>
          </a:prstGeom>
          <a:noFill/>
          <a:ln w="9525">
            <a:noFill/>
            <a:miter lim="800000"/>
            <a:headEnd/>
            <a:tailEnd/>
          </a:ln>
          <a:effectLst/>
        </p:spPr>
        <p:txBody>
          <a:bodyPr>
            <a:spAutoFit/>
          </a:bodyPr>
          <a:lstStyle/>
          <a:p>
            <a:r>
              <a:rPr lang="es-ES" sz="2600">
                <a:solidFill>
                  <a:schemeClr val="bg1"/>
                </a:solidFill>
                <a:latin typeface="Times New Roman" pitchFamily="18" charset="0"/>
                <a:cs typeface="Times New Roman" pitchFamily="18" charset="0"/>
              </a:rPr>
              <a:t>Para </a:t>
            </a:r>
            <a:r>
              <a:rPr lang="es-ES" sz="2600">
                <a:solidFill>
                  <a:schemeClr val="bg1"/>
                </a:solidFill>
                <a:cs typeface="Times New Roman" pitchFamily="18" charset="0"/>
              </a:rPr>
              <a:t>seleccionar las metas u objetivos de la empresa es importante tener en cuenta los valores de los administradores. Estos valores pueden ser sociales o éticos, o implicar asuntos prácticos, tales como el tamaño que a los administradores les gustaría que tuviera su organización, el tipo de producto o servicio que a ellos les gustaría producir, o proporcionar o simplemente la manera en que ellos prefieren operar</a:t>
            </a:r>
            <a:r>
              <a:rPr lang="es-ES" sz="2600">
                <a:solidFill>
                  <a:schemeClr val="bg1"/>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modelosgerencialest"/>
          <p:cNvPicPr>
            <a:picLocks noGrp="1" noChangeAspect="1" noChangeArrowheads="1"/>
          </p:cNvPicPr>
          <p:nvPr>
            <p:ph idx="1"/>
          </p:nvPr>
        </p:nvPicPr>
        <p:blipFill>
          <a:blip r:embed="rId3" cstate="print"/>
          <a:srcRect/>
          <a:stretch>
            <a:fillRect/>
          </a:stretch>
        </p:blipFill>
        <p:spPr>
          <a:xfrm>
            <a:off x="0" y="0"/>
            <a:ext cx="9144000" cy="6884988"/>
          </a:xfrm>
          <a:noFill/>
          <a:ln/>
        </p:spPr>
      </p:pic>
      <p:sp>
        <p:nvSpPr>
          <p:cNvPr id="11059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10596" name="Text Box 4"/>
          <p:cNvSpPr txBox="1">
            <a:spLocks noChangeArrowheads="1"/>
          </p:cNvSpPr>
          <p:nvPr/>
        </p:nvSpPr>
        <p:spPr bwMode="auto">
          <a:xfrm>
            <a:off x="3203575" y="1341438"/>
            <a:ext cx="2447925" cy="57943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s-ES" sz="3200" b="1">
                <a:solidFill>
                  <a:schemeClr val="bg1"/>
                </a:solidFill>
              </a:rPr>
              <a:t>Metas</a:t>
            </a:r>
          </a:p>
        </p:txBody>
      </p:sp>
      <p:sp>
        <p:nvSpPr>
          <p:cNvPr id="110597" name="Text Box 5"/>
          <p:cNvSpPr txBox="1">
            <a:spLocks noChangeArrowheads="1"/>
          </p:cNvSpPr>
          <p:nvPr/>
        </p:nvSpPr>
        <p:spPr bwMode="auto">
          <a:xfrm>
            <a:off x="2505075" y="1463675"/>
            <a:ext cx="3640138" cy="884238"/>
          </a:xfrm>
          <a:prstGeom prst="rect">
            <a:avLst/>
          </a:prstGeom>
          <a:noFill/>
          <a:ln w="9525">
            <a:noFill/>
            <a:miter lim="800000"/>
            <a:headEnd/>
            <a:tailEnd/>
          </a:ln>
          <a:effectLst/>
        </p:spPr>
        <p:txBody>
          <a:bodyPr wrap="none">
            <a:spAutoFit/>
          </a:bodyPr>
          <a:lstStyle/>
          <a:p>
            <a:r>
              <a:rPr lang="es-ES" sz="2400">
                <a:solidFill>
                  <a:srgbClr val="000000"/>
                </a:solidFill>
                <a:latin typeface="Times New Roman" pitchFamily="18" charset="0"/>
                <a:cs typeface="Times New Roman" pitchFamily="18" charset="0"/>
              </a:rPr>
              <a:t> </a:t>
            </a:r>
            <a:endParaRPr lang="es-ES" sz="2400">
              <a:cs typeface="Times New Roman" pitchFamily="18" charset="0"/>
            </a:endParaRPr>
          </a:p>
          <a:p>
            <a:r>
              <a:rPr lang="es-ES" sz="2400" b="1">
                <a:solidFill>
                  <a:schemeClr val="bg1"/>
                </a:solidFill>
                <a:cs typeface="Times New Roman" pitchFamily="18" charset="0"/>
              </a:rPr>
              <a:t>Caso: </a:t>
            </a:r>
            <a:r>
              <a:rPr lang="es-ES" sz="2800">
                <a:solidFill>
                  <a:schemeClr val="bg1"/>
                </a:solidFill>
                <a:cs typeface="Times New Roman" pitchFamily="18" charset="0"/>
              </a:rPr>
              <a:t>Servus Rubber</a:t>
            </a:r>
            <a:r>
              <a:rPr lang="es-ES" sz="2400" b="1">
                <a:solidFill>
                  <a:schemeClr val="bg1"/>
                </a:solidFill>
                <a:cs typeface="Times New Roman" pitchFamily="18" charset="0"/>
              </a:rPr>
              <a:t> </a:t>
            </a:r>
            <a:r>
              <a:rPr lang="es-ES" sz="2000" b="1">
                <a:solidFill>
                  <a:schemeClr val="bg1"/>
                </a:solidFill>
                <a:latin typeface="Times New Roman" pitchFamily="18" charset="0"/>
                <a:cs typeface="Times New Roman" pitchFamily="18" charset="0"/>
              </a:rPr>
              <a:t> </a:t>
            </a:r>
          </a:p>
        </p:txBody>
      </p:sp>
      <p:graphicFrame>
        <p:nvGraphicFramePr>
          <p:cNvPr id="110598" name="Object 6"/>
          <p:cNvGraphicFramePr>
            <a:graphicFrameLocks noChangeAspect="1"/>
          </p:cNvGraphicFramePr>
          <p:nvPr/>
        </p:nvGraphicFramePr>
        <p:xfrm>
          <a:off x="444500" y="2590800"/>
          <a:ext cx="5956300" cy="3195638"/>
        </p:xfrm>
        <a:graphic>
          <a:graphicData uri="http://schemas.openxmlformats.org/presentationml/2006/ole">
            <mc:AlternateContent xmlns:mc="http://schemas.openxmlformats.org/markup-compatibility/2006">
              <mc:Choice xmlns:v="urn:schemas-microsoft-com:vml" Requires="v">
                <p:oleObj spid="_x0000_s110600" name="Imagen de mapa de bits" r:id="rId4" imgW="7190476" imgH="3858164" progId="Paint.Picture">
                  <p:embed/>
                </p:oleObj>
              </mc:Choice>
              <mc:Fallback>
                <p:oleObj name="Imagen de mapa de bits" r:id="rId4" imgW="7190476" imgH="3858164" progId="Paint.Picture">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590800"/>
                        <a:ext cx="5956300" cy="3195638"/>
                      </a:xfrm>
                      <a:prstGeom prst="rect">
                        <a:avLst/>
                      </a:prstGeom>
                      <a:noFill/>
                      <a:ln>
                        <a:noFill/>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0599" name="Text Box 7"/>
          <p:cNvSpPr txBox="1">
            <a:spLocks noChangeArrowheads="1"/>
          </p:cNvSpPr>
          <p:nvPr/>
        </p:nvSpPr>
        <p:spPr bwMode="auto">
          <a:xfrm>
            <a:off x="7070725" y="2246313"/>
            <a:ext cx="2073275" cy="4108450"/>
          </a:xfrm>
          <a:prstGeom prst="rect">
            <a:avLst/>
          </a:prstGeom>
          <a:noFill/>
          <a:ln w="9525">
            <a:noFill/>
            <a:miter lim="800000"/>
            <a:headEnd/>
            <a:tailEnd/>
          </a:ln>
          <a:effectLst/>
        </p:spPr>
        <p:txBody>
          <a:bodyPr>
            <a:spAutoFit/>
          </a:bodyPr>
          <a:lstStyle/>
          <a:p>
            <a:r>
              <a:rPr lang="es-ES" sz="2400">
                <a:solidFill>
                  <a:schemeClr val="bg1"/>
                </a:solidFill>
                <a:cs typeface="Times New Roman" pitchFamily="18" charset="0"/>
              </a:rPr>
              <a:t>El entusiasmo en la compañía declinó y para 1981 las utilidades disminuyeron en un 50 por ciento. </a:t>
            </a:r>
          </a:p>
          <a:p>
            <a:endParaRPr lang="es-ES" sz="24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8499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84996" name="Text Box 4"/>
          <p:cNvSpPr txBox="1">
            <a:spLocks noChangeArrowheads="1"/>
          </p:cNvSpPr>
          <p:nvPr/>
        </p:nvSpPr>
        <p:spPr bwMode="auto">
          <a:xfrm>
            <a:off x="1619250" y="1125538"/>
            <a:ext cx="6265863" cy="519112"/>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CULTURA ORGANIZACIONAL</a:t>
            </a:r>
          </a:p>
        </p:txBody>
      </p:sp>
      <p:sp>
        <p:nvSpPr>
          <p:cNvPr id="84997" name="Text Box 5"/>
          <p:cNvSpPr txBox="1">
            <a:spLocks noChangeArrowheads="1"/>
          </p:cNvSpPr>
          <p:nvPr/>
        </p:nvSpPr>
        <p:spPr bwMode="auto">
          <a:xfrm>
            <a:off x="611188" y="1916113"/>
            <a:ext cx="8316912" cy="4183062"/>
          </a:xfrm>
          <a:prstGeom prst="rect">
            <a:avLst/>
          </a:prstGeom>
          <a:noFill/>
          <a:ln w="9525">
            <a:noFill/>
            <a:miter lim="800000"/>
            <a:headEnd/>
            <a:tailEnd/>
          </a:ln>
          <a:effectLst/>
        </p:spPr>
        <p:txBody>
          <a:bodyPr>
            <a:spAutoFit/>
          </a:bodyPr>
          <a:lstStyle/>
          <a:p>
            <a:pPr algn="ctr"/>
            <a:r>
              <a:rPr lang="es-ES" sz="2600" b="1">
                <a:solidFill>
                  <a:schemeClr val="bg1"/>
                </a:solidFill>
              </a:rPr>
              <a:t>Chiavenato (1989) presenta la cultura organizacional como "...un modo de vida, un sistema de creencias y valores, una forma aceptada de interacción y relaciones típicas de determinada organización."(p. 464) </a:t>
            </a:r>
          </a:p>
          <a:p>
            <a:pPr algn="ctr"/>
            <a:endParaRPr lang="es-ES" sz="800" b="1">
              <a:solidFill>
                <a:schemeClr val="bg1"/>
              </a:solidFill>
            </a:endParaRPr>
          </a:p>
          <a:p>
            <a:pPr algn="ctr"/>
            <a:r>
              <a:rPr lang="es-ES" sz="2600" b="1">
                <a:solidFill>
                  <a:schemeClr val="bg1"/>
                </a:solidFill>
              </a:rPr>
              <a:t>García y Dolan (1997) definen la cultura como "... la forma característica de pensar y hacer las cosas en una empresa por analogía es equivalente al concepto de personalidad a escala individual..." (p.33).</a:t>
            </a:r>
            <a:endParaRPr lang="es-VE" sz="2600" b="1">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8601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86020" name="Text Box 4"/>
          <p:cNvSpPr txBox="1">
            <a:spLocks noChangeArrowheads="1"/>
          </p:cNvSpPr>
          <p:nvPr/>
        </p:nvSpPr>
        <p:spPr bwMode="auto">
          <a:xfrm>
            <a:off x="1619250" y="1125538"/>
            <a:ext cx="6265863" cy="519112"/>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CULTURA ORGANIZACIONAL</a:t>
            </a:r>
          </a:p>
        </p:txBody>
      </p:sp>
      <p:sp>
        <p:nvSpPr>
          <p:cNvPr id="86021" name="Text Box 5"/>
          <p:cNvSpPr txBox="1">
            <a:spLocks noChangeArrowheads="1"/>
          </p:cNvSpPr>
          <p:nvPr/>
        </p:nvSpPr>
        <p:spPr bwMode="auto">
          <a:xfrm>
            <a:off x="755650" y="1700213"/>
            <a:ext cx="7921625" cy="4789487"/>
          </a:xfrm>
          <a:prstGeom prst="rect">
            <a:avLst/>
          </a:prstGeom>
          <a:noFill/>
          <a:ln w="9525">
            <a:noFill/>
            <a:miter lim="800000"/>
            <a:headEnd/>
            <a:tailEnd/>
          </a:ln>
          <a:effectLst/>
        </p:spPr>
        <p:txBody>
          <a:bodyPr>
            <a:spAutoFit/>
          </a:bodyPr>
          <a:lstStyle/>
          <a:p>
            <a:pPr algn="ctr"/>
            <a:r>
              <a:rPr lang="es-ES" sz="2800" b="1">
                <a:solidFill>
                  <a:schemeClr val="bg1"/>
                </a:solidFill>
              </a:rPr>
              <a:t>La Cultura Organizacional es la médula de la organización que está presente en todas las funciones y acciones que realizan todos sus miembros. </a:t>
            </a:r>
          </a:p>
          <a:p>
            <a:pPr algn="ctr"/>
            <a:r>
              <a:rPr lang="es-ES" sz="2800" b="1">
                <a:solidFill>
                  <a:schemeClr val="bg1"/>
                </a:solidFill>
              </a:rPr>
              <a:t>Determina la forma como funciona una empresa, ésta se refleja en las estrategias, estructuras y sistemas que presenta la misma y puede ser aprendida, evoluciona con nuevas experiencias, y puede ser cambiada para bien en la dinámica del proceso de aprendizaje</a:t>
            </a:r>
            <a:r>
              <a:rPr lang="es-ES" b="1">
                <a:solidFill>
                  <a:schemeClr val="bg1"/>
                </a:solidFill>
              </a:rPr>
              <a:t>.</a:t>
            </a:r>
            <a:r>
              <a:rPr lang="es-VE" b="1">
                <a:solidFill>
                  <a:schemeClr val="bg1"/>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odelosgerencialest"/>
          <p:cNvPicPr>
            <a:picLocks noGrp="1" noChangeAspect="1" noChangeArrowheads="1"/>
          </p:cNvPicPr>
          <p:nvPr>
            <p:ph idx="1"/>
          </p:nvPr>
        </p:nvPicPr>
        <p:blipFill>
          <a:blip r:embed="rId2" cstate="print"/>
          <a:srcRect/>
          <a:stretch>
            <a:fillRect/>
          </a:stretch>
        </p:blipFill>
        <p:spPr>
          <a:xfrm>
            <a:off x="0" y="-26988"/>
            <a:ext cx="9144000" cy="6884988"/>
          </a:xfrm>
          <a:noFill/>
          <a:ln/>
        </p:spPr>
      </p:pic>
      <p:sp>
        <p:nvSpPr>
          <p:cNvPr id="8704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87044" name="Text Box 4"/>
          <p:cNvSpPr txBox="1">
            <a:spLocks noChangeArrowheads="1"/>
          </p:cNvSpPr>
          <p:nvPr/>
        </p:nvSpPr>
        <p:spPr bwMode="auto">
          <a:xfrm>
            <a:off x="1547813" y="981075"/>
            <a:ext cx="6265862"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CULTURA ORGANIZACIONAL</a:t>
            </a:r>
          </a:p>
        </p:txBody>
      </p:sp>
      <p:sp>
        <p:nvSpPr>
          <p:cNvPr id="87045" name="Text Box 5"/>
          <p:cNvSpPr txBox="1">
            <a:spLocks noChangeArrowheads="1"/>
          </p:cNvSpPr>
          <p:nvPr/>
        </p:nvSpPr>
        <p:spPr bwMode="auto">
          <a:xfrm>
            <a:off x="1116013" y="1412875"/>
            <a:ext cx="6985000" cy="457200"/>
          </a:xfrm>
          <a:prstGeom prst="rect">
            <a:avLst/>
          </a:prstGeom>
          <a:noFill/>
          <a:ln w="9525">
            <a:noFill/>
            <a:miter lim="800000"/>
            <a:headEnd/>
            <a:tailEnd/>
          </a:ln>
          <a:effectLst/>
        </p:spPr>
        <p:txBody>
          <a:bodyPr>
            <a:spAutoFit/>
          </a:bodyPr>
          <a:lstStyle/>
          <a:p>
            <a:pPr algn="ctr">
              <a:spcBef>
                <a:spcPct val="50000"/>
              </a:spcBef>
            </a:pPr>
            <a:r>
              <a:rPr lang="es-ES" sz="2400" b="1">
                <a:solidFill>
                  <a:schemeClr val="bg1"/>
                </a:solidFill>
              </a:rPr>
              <a:t>características fundamentales</a:t>
            </a:r>
            <a:r>
              <a:rPr lang="es-VE" sz="2400" b="1">
                <a:solidFill>
                  <a:schemeClr val="bg1"/>
                </a:solidFill>
              </a:rPr>
              <a:t> </a:t>
            </a:r>
          </a:p>
        </p:txBody>
      </p:sp>
      <p:sp>
        <p:nvSpPr>
          <p:cNvPr id="87046" name="Text Box 6"/>
          <p:cNvSpPr txBox="1">
            <a:spLocks noChangeArrowheads="1"/>
          </p:cNvSpPr>
          <p:nvPr/>
        </p:nvSpPr>
        <p:spPr bwMode="auto">
          <a:xfrm>
            <a:off x="827088" y="1844675"/>
            <a:ext cx="7559675" cy="4367213"/>
          </a:xfrm>
          <a:prstGeom prst="rect">
            <a:avLst/>
          </a:prstGeom>
          <a:noFill/>
          <a:ln w="9525">
            <a:noFill/>
            <a:miter lim="800000"/>
            <a:headEnd/>
            <a:tailEnd/>
          </a:ln>
          <a:effectLst/>
        </p:spPr>
        <p:txBody>
          <a:bodyPr>
            <a:spAutoFit/>
          </a:bodyPr>
          <a:lstStyle/>
          <a:p>
            <a:pPr>
              <a:spcBef>
                <a:spcPct val="50000"/>
              </a:spcBef>
            </a:pPr>
            <a:r>
              <a:rPr lang="es-ES" sz="2800" b="1">
                <a:solidFill>
                  <a:schemeClr val="bg1"/>
                </a:solidFill>
              </a:rPr>
              <a:t>1.‑ Atención al detalle </a:t>
            </a:r>
          </a:p>
          <a:p>
            <a:pPr>
              <a:spcBef>
                <a:spcPct val="50000"/>
              </a:spcBef>
            </a:pPr>
            <a:r>
              <a:rPr lang="es-ES" sz="2800" b="1">
                <a:solidFill>
                  <a:schemeClr val="bg1"/>
                </a:solidFill>
              </a:rPr>
              <a:t>2.‑ Innovación y asunción de riesgos</a:t>
            </a:r>
            <a:r>
              <a:rPr lang="es-VE" sz="2800" b="1">
                <a:solidFill>
                  <a:schemeClr val="bg1"/>
                </a:solidFill>
              </a:rPr>
              <a:t> </a:t>
            </a:r>
          </a:p>
          <a:p>
            <a:pPr>
              <a:spcBef>
                <a:spcPct val="50000"/>
              </a:spcBef>
            </a:pPr>
            <a:r>
              <a:rPr lang="es-ES" sz="2800" b="1">
                <a:solidFill>
                  <a:schemeClr val="bg1"/>
                </a:solidFill>
              </a:rPr>
              <a:t>3.‑ Orientación a los resultados</a:t>
            </a:r>
            <a:r>
              <a:rPr lang="es-VE" sz="2800" b="1">
                <a:solidFill>
                  <a:schemeClr val="bg1"/>
                </a:solidFill>
              </a:rPr>
              <a:t> </a:t>
            </a:r>
          </a:p>
          <a:p>
            <a:pPr>
              <a:spcBef>
                <a:spcPct val="50000"/>
              </a:spcBef>
            </a:pPr>
            <a:r>
              <a:rPr lang="es-ES" sz="2800" b="1">
                <a:solidFill>
                  <a:schemeClr val="bg1"/>
                </a:solidFill>
              </a:rPr>
              <a:t>4.‑ Orientación hacia las personas</a:t>
            </a:r>
            <a:r>
              <a:rPr lang="es-VE" sz="2800" b="1">
                <a:solidFill>
                  <a:schemeClr val="bg1"/>
                </a:solidFill>
              </a:rPr>
              <a:t> </a:t>
            </a:r>
          </a:p>
          <a:p>
            <a:pPr>
              <a:spcBef>
                <a:spcPct val="50000"/>
              </a:spcBef>
            </a:pPr>
            <a:r>
              <a:rPr lang="es-ES" sz="2800" b="1">
                <a:solidFill>
                  <a:schemeClr val="bg1"/>
                </a:solidFill>
              </a:rPr>
              <a:t>5.‑ Orientación al Equipo</a:t>
            </a:r>
            <a:r>
              <a:rPr lang="es-VE" sz="2800" b="1">
                <a:solidFill>
                  <a:schemeClr val="bg1"/>
                </a:solidFill>
              </a:rPr>
              <a:t> </a:t>
            </a:r>
          </a:p>
          <a:p>
            <a:pPr>
              <a:spcBef>
                <a:spcPct val="50000"/>
              </a:spcBef>
            </a:pPr>
            <a:r>
              <a:rPr lang="es-ES" sz="2800" b="1">
                <a:solidFill>
                  <a:schemeClr val="bg1"/>
                </a:solidFill>
              </a:rPr>
              <a:t>6.‑ Estabilidad</a:t>
            </a:r>
            <a:r>
              <a:rPr lang="es-VE" sz="2800" b="1">
                <a:solidFill>
                  <a:schemeClr val="bg1"/>
                </a:solidFill>
              </a:rPr>
              <a:t> </a:t>
            </a:r>
          </a:p>
          <a:p>
            <a:pPr>
              <a:spcBef>
                <a:spcPct val="50000"/>
              </a:spcBef>
            </a:pPr>
            <a:r>
              <a:rPr lang="es-ES" sz="2800" b="1">
                <a:solidFill>
                  <a:schemeClr val="bg1"/>
                </a:solidFill>
              </a:rPr>
              <a:t>7.-  Energía</a:t>
            </a:r>
            <a:r>
              <a:rPr lang="es-VE" sz="2400" b="1">
                <a:solidFill>
                  <a:schemeClr val="bg1"/>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10240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02404" name="Text Box 4"/>
          <p:cNvSpPr txBox="1">
            <a:spLocks noChangeArrowheads="1"/>
          </p:cNvSpPr>
          <p:nvPr/>
        </p:nvSpPr>
        <p:spPr bwMode="auto">
          <a:xfrm>
            <a:off x="1619250" y="981075"/>
            <a:ext cx="6265863"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CULTURA ORGANIZACIONAL</a:t>
            </a:r>
          </a:p>
        </p:txBody>
      </p:sp>
      <p:sp>
        <p:nvSpPr>
          <p:cNvPr id="102405" name="Text Box 5"/>
          <p:cNvSpPr txBox="1">
            <a:spLocks noChangeArrowheads="1"/>
          </p:cNvSpPr>
          <p:nvPr/>
        </p:nvSpPr>
        <p:spPr bwMode="auto">
          <a:xfrm>
            <a:off x="827088" y="1628775"/>
            <a:ext cx="7777162" cy="4291013"/>
          </a:xfrm>
          <a:prstGeom prst="rect">
            <a:avLst/>
          </a:prstGeom>
          <a:noFill/>
          <a:ln w="9525">
            <a:noFill/>
            <a:miter lim="800000"/>
            <a:headEnd/>
            <a:tailEnd/>
          </a:ln>
          <a:effectLst/>
        </p:spPr>
        <p:txBody>
          <a:bodyPr>
            <a:spAutoFit/>
          </a:bodyPr>
          <a:lstStyle/>
          <a:p>
            <a:pPr marL="342900" indent="-342900">
              <a:spcBef>
                <a:spcPct val="50000"/>
              </a:spcBef>
            </a:pPr>
            <a:r>
              <a:rPr lang="es-VE" sz="2400">
                <a:solidFill>
                  <a:schemeClr val="bg1"/>
                </a:solidFill>
              </a:rPr>
              <a:t>Funciones:</a:t>
            </a:r>
          </a:p>
          <a:p>
            <a:pPr marL="342900" indent="-342900">
              <a:spcBef>
                <a:spcPct val="50000"/>
              </a:spcBef>
              <a:buFontTx/>
              <a:buAutoNum type="arabicPeriod"/>
            </a:pPr>
            <a:r>
              <a:rPr lang="es-ES" sz="2400" b="1">
                <a:solidFill>
                  <a:schemeClr val="bg1"/>
                </a:solidFill>
              </a:rPr>
              <a:t>Definición de límites</a:t>
            </a:r>
            <a:r>
              <a:rPr lang="es-VE" sz="2400" b="1">
                <a:solidFill>
                  <a:schemeClr val="bg1"/>
                </a:solidFill>
              </a:rPr>
              <a:t> </a:t>
            </a:r>
          </a:p>
          <a:p>
            <a:pPr marL="342900" indent="-342900">
              <a:spcBef>
                <a:spcPct val="50000"/>
              </a:spcBef>
              <a:buFontTx/>
              <a:buAutoNum type="arabicPeriod"/>
            </a:pPr>
            <a:r>
              <a:rPr lang="es-ES" sz="2400" b="1">
                <a:solidFill>
                  <a:schemeClr val="bg1"/>
                </a:solidFill>
              </a:rPr>
              <a:t>El sentido de identidad para los miembros</a:t>
            </a:r>
            <a:r>
              <a:rPr lang="es-VE" sz="2400" b="1">
                <a:solidFill>
                  <a:schemeClr val="bg1"/>
                </a:solidFill>
              </a:rPr>
              <a:t> </a:t>
            </a:r>
          </a:p>
          <a:p>
            <a:pPr marL="342900" indent="-342900">
              <a:spcBef>
                <a:spcPct val="50000"/>
              </a:spcBef>
              <a:buFontTx/>
              <a:buAutoNum type="arabicPeriod"/>
            </a:pPr>
            <a:r>
              <a:rPr lang="es-ES" sz="2400" b="1">
                <a:solidFill>
                  <a:schemeClr val="bg1"/>
                </a:solidFill>
              </a:rPr>
              <a:t>La generación del compromiso con algo más grande que el interés personal del individuo.</a:t>
            </a:r>
            <a:r>
              <a:rPr lang="es-VE" sz="2400" b="1">
                <a:solidFill>
                  <a:schemeClr val="bg1"/>
                </a:solidFill>
              </a:rPr>
              <a:t> </a:t>
            </a:r>
          </a:p>
          <a:p>
            <a:pPr marL="342900" indent="-342900">
              <a:spcBef>
                <a:spcPct val="50000"/>
              </a:spcBef>
              <a:buFontTx/>
              <a:buAutoNum type="arabicPeriod"/>
            </a:pPr>
            <a:r>
              <a:rPr lang="es-ES" sz="2400" b="1">
                <a:solidFill>
                  <a:schemeClr val="bg1"/>
                </a:solidFill>
              </a:rPr>
              <a:t>Mejora la estabilidad del sistema social</a:t>
            </a:r>
            <a:r>
              <a:rPr lang="es-VE" sz="2400" b="1">
                <a:solidFill>
                  <a:schemeClr val="bg1"/>
                </a:solidFill>
              </a:rPr>
              <a:t> </a:t>
            </a:r>
          </a:p>
          <a:p>
            <a:pPr marL="342900" indent="-342900">
              <a:spcBef>
                <a:spcPct val="50000"/>
              </a:spcBef>
              <a:buFontTx/>
              <a:buAutoNum type="arabicPeriod"/>
            </a:pPr>
            <a:r>
              <a:rPr lang="es-ES" sz="2400" b="1">
                <a:solidFill>
                  <a:schemeClr val="bg1"/>
                </a:solidFill>
              </a:rPr>
              <a:t>Sirve como mecanismo de sensatez que guía y modela las actitudes y el comportamiento de los empleados</a:t>
            </a:r>
            <a:r>
              <a:rPr lang="es-VE" sz="2400" b="1">
                <a:solidFill>
                  <a:schemeClr val="bg1"/>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3" name="Picture 9"/>
          <p:cNvPicPr>
            <a:picLocks noGrp="1" noChangeAspect="1" noChangeArrowheads="1"/>
          </p:cNvPicPr>
          <p:nvPr>
            <p:ph idx="1"/>
          </p:nvPr>
        </p:nvPicPr>
        <p:blipFill>
          <a:blip r:embed="rId2" cstate="print"/>
          <a:srcRect/>
          <a:stretch>
            <a:fillRect/>
          </a:stretch>
        </p:blipFill>
        <p:spPr>
          <a:xfrm>
            <a:off x="0" y="0"/>
            <a:ext cx="9144000" cy="6858000"/>
          </a:xfrm>
          <a:noFill/>
          <a:ln/>
        </p:spPr>
      </p:pic>
      <p:sp>
        <p:nvSpPr>
          <p:cNvPr id="72714" name="Text Box 10"/>
          <p:cNvSpPr txBox="1">
            <a:spLocks noChangeArrowheads="1"/>
          </p:cNvSpPr>
          <p:nvPr/>
        </p:nvSpPr>
        <p:spPr bwMode="auto">
          <a:xfrm>
            <a:off x="250825" y="6381750"/>
            <a:ext cx="2881313" cy="228600"/>
          </a:xfrm>
          <a:prstGeom prst="rect">
            <a:avLst/>
          </a:prstGeom>
          <a:noFill/>
          <a:ln w="9525">
            <a:noFill/>
            <a:miter lim="800000"/>
            <a:headEnd/>
            <a:tailEnd/>
          </a:ln>
          <a:effectLst/>
        </p:spPr>
        <p:txBody>
          <a:bodyPr>
            <a:spAutoFit/>
          </a:bodyPr>
          <a:lstStyle/>
          <a:p>
            <a:pPr>
              <a:spcBef>
                <a:spcPct val="50000"/>
              </a:spcBef>
            </a:pPr>
            <a:r>
              <a:rPr lang="es-VE" sz="900"/>
              <a:t>Fuente: Antonio Francés - IESA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88067"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88068" name="Text Box 4"/>
          <p:cNvSpPr txBox="1">
            <a:spLocks noChangeArrowheads="1"/>
          </p:cNvSpPr>
          <p:nvPr/>
        </p:nvSpPr>
        <p:spPr bwMode="auto">
          <a:xfrm>
            <a:off x="1619250" y="908050"/>
            <a:ext cx="6265863"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FILOSOFIA ORGANIZACIONAL</a:t>
            </a:r>
          </a:p>
        </p:txBody>
      </p:sp>
      <p:sp>
        <p:nvSpPr>
          <p:cNvPr id="88069" name="Text Box 5"/>
          <p:cNvSpPr txBox="1">
            <a:spLocks noChangeArrowheads="1"/>
          </p:cNvSpPr>
          <p:nvPr/>
        </p:nvSpPr>
        <p:spPr bwMode="auto">
          <a:xfrm>
            <a:off x="684213" y="1844675"/>
            <a:ext cx="7991475" cy="4362450"/>
          </a:xfrm>
          <a:prstGeom prst="rect">
            <a:avLst/>
          </a:prstGeom>
          <a:noFill/>
          <a:ln w="9525">
            <a:noFill/>
            <a:miter lim="800000"/>
            <a:headEnd/>
            <a:tailEnd/>
          </a:ln>
          <a:effectLst/>
        </p:spPr>
        <p:txBody>
          <a:bodyPr>
            <a:spAutoFit/>
          </a:bodyPr>
          <a:lstStyle/>
          <a:p>
            <a:pPr algn="ctr">
              <a:spcBef>
                <a:spcPct val="50000"/>
              </a:spcBef>
            </a:pPr>
            <a:r>
              <a:rPr lang="es-MX" sz="2800" b="1">
                <a:solidFill>
                  <a:schemeClr val="bg1"/>
                </a:solidFill>
              </a:rPr>
              <a:t>Son las directrices o elementos éticos o de  procedimientos que se aplican en la empresa. </a:t>
            </a:r>
            <a:r>
              <a:rPr lang="es-ES" sz="2800" b="1">
                <a:solidFill>
                  <a:schemeClr val="bg1"/>
                </a:solidFill>
              </a:rPr>
              <a:t>La </a:t>
            </a:r>
            <a:r>
              <a:rPr lang="es-ES" sz="2800" b="1" i="1">
                <a:solidFill>
                  <a:schemeClr val="bg1"/>
                </a:solidFill>
              </a:rPr>
              <a:t>filosofía</a:t>
            </a:r>
            <a:r>
              <a:rPr lang="es-ES" sz="2800" b="1">
                <a:solidFill>
                  <a:schemeClr val="bg1"/>
                </a:solidFill>
              </a:rPr>
              <a:t> de la empresa es claramente una consecuencia de la declaración de la misión, y de hecho la filosofía se encuentra contenida dentro de ella. Puesto que la planeación estratégica supone un tipo de actitud, esto es, una disposición mental, hay entonces una forma de "pensar" que anima el proceso administrativo</a:t>
            </a:r>
            <a:r>
              <a:rPr lang="es-VE" sz="2800">
                <a:solidFill>
                  <a:schemeClr val="bg1"/>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8909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89092" name="Text Box 4"/>
          <p:cNvSpPr txBox="1">
            <a:spLocks noChangeArrowheads="1"/>
          </p:cNvSpPr>
          <p:nvPr/>
        </p:nvSpPr>
        <p:spPr bwMode="auto">
          <a:xfrm>
            <a:off x="1619250" y="908050"/>
            <a:ext cx="6265863"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FILOSOFIA ORGANIZACIONAL</a:t>
            </a:r>
          </a:p>
        </p:txBody>
      </p:sp>
      <p:sp>
        <p:nvSpPr>
          <p:cNvPr id="89093" name="Text Box 5"/>
          <p:cNvSpPr txBox="1">
            <a:spLocks noChangeArrowheads="1"/>
          </p:cNvSpPr>
          <p:nvPr/>
        </p:nvSpPr>
        <p:spPr bwMode="auto">
          <a:xfrm>
            <a:off x="1187450" y="1989138"/>
            <a:ext cx="7127875" cy="3935412"/>
          </a:xfrm>
          <a:prstGeom prst="rect">
            <a:avLst/>
          </a:prstGeom>
          <a:noFill/>
          <a:ln w="9525">
            <a:noFill/>
            <a:miter lim="800000"/>
            <a:headEnd/>
            <a:tailEnd/>
          </a:ln>
          <a:effectLst/>
        </p:spPr>
        <p:txBody>
          <a:bodyPr>
            <a:spAutoFit/>
          </a:bodyPr>
          <a:lstStyle/>
          <a:p>
            <a:pPr algn="ctr"/>
            <a:r>
              <a:rPr lang="es-ES" sz="2800" b="1" i="1">
                <a:solidFill>
                  <a:schemeClr val="bg1"/>
                </a:solidFill>
              </a:rPr>
              <a:t>Constituye los lineamientos mayores con relación a cómo deben hacerse las cosas, cómo actuar en determinadas condiciones y qué función social tiene la corporación.</a:t>
            </a:r>
          </a:p>
          <a:p>
            <a:pPr lvl="1" algn="ctr"/>
            <a:r>
              <a:rPr lang="es-ES" sz="2800" b="1" i="1">
                <a:solidFill>
                  <a:schemeClr val="bg1"/>
                </a:solidFill>
              </a:rPr>
              <a:t>Es aquella parte implícita en la cultura organizacional, que lleva a los integrantes de la corporación a comportarse de una manera particular</a:t>
            </a:r>
            <a:r>
              <a:rPr lang="es-ES" sz="2800">
                <a:solidFill>
                  <a:schemeClr val="bg1"/>
                </a:solidFill>
              </a:rPr>
              <a:t>.</a:t>
            </a:r>
            <a:endParaRPr lang="es-VE" sz="280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9011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90116" name="Text Box 4"/>
          <p:cNvSpPr txBox="1">
            <a:spLocks noChangeArrowheads="1"/>
          </p:cNvSpPr>
          <p:nvPr/>
        </p:nvSpPr>
        <p:spPr bwMode="auto">
          <a:xfrm>
            <a:off x="1619250" y="908050"/>
            <a:ext cx="6265863"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FILOSOFIA ORGANIZACIONAL</a:t>
            </a:r>
          </a:p>
        </p:txBody>
      </p:sp>
      <p:sp>
        <p:nvSpPr>
          <p:cNvPr id="90117" name="Text Box 5"/>
          <p:cNvSpPr txBox="1">
            <a:spLocks noChangeArrowheads="1"/>
          </p:cNvSpPr>
          <p:nvPr/>
        </p:nvSpPr>
        <p:spPr bwMode="auto">
          <a:xfrm>
            <a:off x="684213" y="1844675"/>
            <a:ext cx="7488237" cy="4208463"/>
          </a:xfrm>
          <a:prstGeom prst="rect">
            <a:avLst/>
          </a:prstGeom>
          <a:noFill/>
          <a:ln w="9525">
            <a:noFill/>
            <a:miter lim="800000"/>
            <a:headEnd/>
            <a:tailEnd/>
          </a:ln>
          <a:effectLst/>
        </p:spPr>
        <p:txBody>
          <a:bodyPr>
            <a:spAutoFit/>
          </a:bodyPr>
          <a:lstStyle/>
          <a:p>
            <a:pPr lvl="1" algn="ctr"/>
            <a:r>
              <a:rPr lang="es-ES" sz="2800" b="1">
                <a:solidFill>
                  <a:schemeClr val="bg1"/>
                </a:solidFill>
              </a:rPr>
              <a:t>Enfoque en el valor al consumidor</a:t>
            </a:r>
          </a:p>
          <a:p>
            <a:pPr lvl="2" algn="ctr"/>
            <a:endParaRPr lang="es-ES" sz="900">
              <a:solidFill>
                <a:schemeClr val="bg1"/>
              </a:solidFill>
            </a:endParaRPr>
          </a:p>
          <a:p>
            <a:pPr lvl="2" algn="ctr"/>
            <a:endParaRPr lang="es-ES" sz="900">
              <a:solidFill>
                <a:schemeClr val="bg1"/>
              </a:solidFill>
            </a:endParaRPr>
          </a:p>
          <a:p>
            <a:pPr lvl="2" algn="ctr">
              <a:buFontTx/>
              <a:buChar char="-"/>
            </a:pPr>
            <a:r>
              <a:rPr lang="es-ES" sz="2800" b="1">
                <a:solidFill>
                  <a:schemeClr val="bg1"/>
                </a:solidFill>
              </a:rPr>
              <a:t>Identificación de las oportunidades de valor</a:t>
            </a:r>
          </a:p>
          <a:p>
            <a:pPr lvl="2" algn="ctr">
              <a:buFontTx/>
              <a:buChar char="-"/>
            </a:pPr>
            <a:r>
              <a:rPr lang="es-ES" sz="2800" b="1">
                <a:solidFill>
                  <a:schemeClr val="bg1"/>
                </a:solidFill>
              </a:rPr>
              <a:t> Creación de valor</a:t>
            </a:r>
          </a:p>
          <a:p>
            <a:pPr lvl="2" algn="ctr"/>
            <a:r>
              <a:rPr lang="es-ES" sz="2800" b="1">
                <a:solidFill>
                  <a:schemeClr val="bg1"/>
                </a:solidFill>
              </a:rPr>
              <a:t>- Mantenimiento o sostenimiento de relaciones de valor referentes a esos específicos productos y servicios</a:t>
            </a:r>
          </a:p>
          <a:p>
            <a:pPr lvl="2" algn="ctr"/>
            <a:r>
              <a:rPr lang="es-ES" sz="2800" b="1">
                <a:solidFill>
                  <a:schemeClr val="bg1"/>
                </a:solidFill>
              </a:rPr>
              <a:t>- Competencia por una diferenciación basada en el valor</a:t>
            </a:r>
            <a:endParaRPr lang="es-VE" sz="2800" b="1">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9113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91140" name="Text Box 4"/>
          <p:cNvSpPr txBox="1">
            <a:spLocks noChangeArrowheads="1"/>
          </p:cNvSpPr>
          <p:nvPr/>
        </p:nvSpPr>
        <p:spPr bwMode="auto">
          <a:xfrm>
            <a:off x="1619250" y="981075"/>
            <a:ext cx="6265863"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FILOSOFIA ORGANIZACIONAL</a:t>
            </a:r>
          </a:p>
        </p:txBody>
      </p:sp>
      <p:sp>
        <p:nvSpPr>
          <p:cNvPr id="91141" name="Text Box 5"/>
          <p:cNvSpPr txBox="1">
            <a:spLocks noChangeArrowheads="1"/>
          </p:cNvSpPr>
          <p:nvPr/>
        </p:nvSpPr>
        <p:spPr bwMode="auto">
          <a:xfrm>
            <a:off x="684213" y="1557338"/>
            <a:ext cx="7705725" cy="4994275"/>
          </a:xfrm>
          <a:prstGeom prst="rect">
            <a:avLst/>
          </a:prstGeom>
          <a:noFill/>
          <a:ln w="9525">
            <a:noFill/>
            <a:miter lim="800000"/>
            <a:headEnd/>
            <a:tailEnd/>
          </a:ln>
          <a:effectLst/>
        </p:spPr>
        <p:txBody>
          <a:bodyPr>
            <a:spAutoFit/>
          </a:bodyPr>
          <a:lstStyle/>
          <a:p>
            <a:pPr lvl="1" algn="ctr"/>
            <a:r>
              <a:rPr lang="es-ES" sz="2600" b="1">
                <a:solidFill>
                  <a:schemeClr val="bg1"/>
                </a:solidFill>
              </a:rPr>
              <a:t>Enfoque en el mercado</a:t>
            </a:r>
          </a:p>
          <a:p>
            <a:pPr lvl="1" algn="ctr"/>
            <a:endParaRPr lang="es-ES" sz="800" b="1">
              <a:solidFill>
                <a:schemeClr val="bg1"/>
              </a:solidFill>
            </a:endParaRPr>
          </a:p>
          <a:p>
            <a:pPr lvl="2" algn="ctr">
              <a:buFontTx/>
              <a:buChar char="-"/>
            </a:pPr>
            <a:r>
              <a:rPr lang="es-ES" sz="2400" b="1">
                <a:solidFill>
                  <a:schemeClr val="bg1"/>
                </a:solidFill>
              </a:rPr>
              <a:t>Los consumidores saben lo que quieren y gratificarán a aquellos que logren satisfacerlos</a:t>
            </a:r>
          </a:p>
          <a:p>
            <a:pPr lvl="2" algn="ctr">
              <a:buFontTx/>
              <a:buChar char="-"/>
            </a:pPr>
            <a:endParaRPr lang="es-ES" sz="800" b="1">
              <a:solidFill>
                <a:schemeClr val="bg1"/>
              </a:solidFill>
            </a:endParaRPr>
          </a:p>
          <a:p>
            <a:pPr lvl="2" algn="ctr">
              <a:buFontTx/>
              <a:buChar char="-"/>
            </a:pPr>
            <a:r>
              <a:rPr lang="es-ES" sz="2400" b="1">
                <a:solidFill>
                  <a:schemeClr val="bg1"/>
                </a:solidFill>
              </a:rPr>
              <a:t>Conocer lo que el cliente necesita y satisfacerlo de mejor manera que la competencia</a:t>
            </a:r>
          </a:p>
          <a:p>
            <a:pPr lvl="2" algn="ctr">
              <a:buFontTx/>
              <a:buChar char="-"/>
            </a:pPr>
            <a:endParaRPr lang="es-ES" sz="800" b="1">
              <a:solidFill>
                <a:schemeClr val="bg1"/>
              </a:solidFill>
            </a:endParaRPr>
          </a:p>
          <a:p>
            <a:pPr lvl="2" algn="ctr">
              <a:buFontTx/>
              <a:buChar char="-"/>
            </a:pPr>
            <a:r>
              <a:rPr lang="es-ES" sz="2400" b="1">
                <a:solidFill>
                  <a:schemeClr val="bg1"/>
                </a:solidFill>
              </a:rPr>
              <a:t>El servicio al consumidor es un proceso no un resultado</a:t>
            </a:r>
          </a:p>
          <a:p>
            <a:pPr lvl="2" algn="ctr">
              <a:buFontTx/>
              <a:buChar char="-"/>
            </a:pPr>
            <a:endParaRPr lang="es-ES" sz="800" b="1">
              <a:solidFill>
                <a:schemeClr val="bg1"/>
              </a:solidFill>
            </a:endParaRPr>
          </a:p>
          <a:p>
            <a:pPr lvl="2" algn="ctr"/>
            <a:r>
              <a:rPr lang="es-ES" sz="2400" b="1">
                <a:solidFill>
                  <a:schemeClr val="bg1"/>
                </a:solidFill>
              </a:rPr>
              <a:t>- Brindar un buena calidad en el servicio al consumidor no necesariamente implica una mayor rentabilidad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modelosgerencialest"/>
          <p:cNvPicPr>
            <a:picLocks noGrp="1" noChangeAspect="1" noChangeArrowheads="1"/>
          </p:cNvPicPr>
          <p:nvPr>
            <p:ph sz="half" idx="1"/>
          </p:nvPr>
        </p:nvPicPr>
        <p:blipFill>
          <a:blip r:embed="rId2" cstate="print"/>
          <a:srcRect/>
          <a:stretch>
            <a:fillRect/>
          </a:stretch>
        </p:blipFill>
        <p:spPr>
          <a:xfrm>
            <a:off x="0" y="0"/>
            <a:ext cx="9144000" cy="6884988"/>
          </a:xfrm>
          <a:noFill/>
          <a:ln/>
        </p:spPr>
      </p:pic>
      <p:sp>
        <p:nvSpPr>
          <p:cNvPr id="9216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92164" name="Text Box 4"/>
          <p:cNvSpPr txBox="1">
            <a:spLocks noChangeArrowheads="1"/>
          </p:cNvSpPr>
          <p:nvPr/>
        </p:nvSpPr>
        <p:spPr bwMode="auto">
          <a:xfrm>
            <a:off x="1619250" y="908050"/>
            <a:ext cx="6265863" cy="519113"/>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FILOSOFIA ORGANIZACIONAL</a:t>
            </a:r>
          </a:p>
        </p:txBody>
      </p:sp>
      <p:pic>
        <p:nvPicPr>
          <p:cNvPr id="92165" name="Picture 5"/>
          <p:cNvPicPr>
            <a:picLocks noGrp="1" noChangeAspect="1" noChangeArrowheads="1"/>
          </p:cNvPicPr>
          <p:nvPr>
            <p:ph sz="half" idx="2"/>
          </p:nvPr>
        </p:nvPicPr>
        <p:blipFill>
          <a:blip r:embed="rId3" cstate="print"/>
          <a:srcRect/>
          <a:stretch>
            <a:fillRect/>
          </a:stretch>
        </p:blipFill>
        <p:spPr>
          <a:xfrm>
            <a:off x="755650" y="1700213"/>
            <a:ext cx="7859713" cy="4824412"/>
          </a:xfrm>
          <a:solidFill>
            <a:schemeClr val="accent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93187"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93188" name="Text Box 4"/>
          <p:cNvSpPr txBox="1">
            <a:spLocks noChangeArrowheads="1"/>
          </p:cNvSpPr>
          <p:nvPr/>
        </p:nvSpPr>
        <p:spPr bwMode="auto">
          <a:xfrm>
            <a:off x="1619250" y="1125538"/>
            <a:ext cx="6265863" cy="519112"/>
          </a:xfrm>
          <a:prstGeom prst="rect">
            <a:avLst/>
          </a:prstGeom>
          <a:noFill/>
          <a:ln w="9525">
            <a:noFill/>
            <a:miter lim="800000"/>
            <a:headEnd/>
            <a:tailEnd/>
          </a:ln>
          <a:effectLst/>
        </p:spPr>
        <p:txBody>
          <a:bodyPr>
            <a:spAutoFit/>
          </a:bodyPr>
          <a:lstStyle/>
          <a:p>
            <a:pPr algn="ctr">
              <a:spcBef>
                <a:spcPct val="50000"/>
              </a:spcBef>
            </a:pPr>
            <a:r>
              <a:rPr lang="es-VE" sz="2800" b="1" i="1">
                <a:solidFill>
                  <a:schemeClr val="bg1"/>
                </a:solidFill>
              </a:rPr>
              <a:t>CONCLUSIONES</a:t>
            </a:r>
          </a:p>
        </p:txBody>
      </p:sp>
      <p:sp>
        <p:nvSpPr>
          <p:cNvPr id="93189" name="Text Box 5"/>
          <p:cNvSpPr txBox="1">
            <a:spLocks noChangeArrowheads="1"/>
          </p:cNvSpPr>
          <p:nvPr/>
        </p:nvSpPr>
        <p:spPr bwMode="auto">
          <a:xfrm>
            <a:off x="468313" y="1700213"/>
            <a:ext cx="8388350" cy="4108450"/>
          </a:xfrm>
          <a:prstGeom prst="rect">
            <a:avLst/>
          </a:prstGeom>
          <a:noFill/>
          <a:ln w="9525">
            <a:noFill/>
            <a:miter lim="800000"/>
            <a:headEnd/>
            <a:tailEnd/>
          </a:ln>
          <a:effectLst/>
        </p:spPr>
        <p:txBody>
          <a:bodyPr>
            <a:spAutoFit/>
          </a:bodyPr>
          <a:lstStyle/>
          <a:p>
            <a:pPr algn="ctr">
              <a:spcBef>
                <a:spcPct val="50000"/>
              </a:spcBef>
            </a:pPr>
            <a:r>
              <a:rPr lang="es-ES" sz="2400" b="1">
                <a:solidFill>
                  <a:schemeClr val="bg1"/>
                </a:solidFill>
              </a:rPr>
              <a:t>Las competencias requeridas en la actualidad, tomando en cuenta los cambios cada vez más veloces que ocurren en todos los niveles de la organización, tiene que ver con la capacidad de generar cambios y la adaptación a los mismos por más acelerados que estos sean. A nivel organizacional se pautan cambios estratégicos, la intervención de los líderes en la funcionalidad de sus equipos de trabajo, se enmarcan hacia resultados específicos y en gran medida tienen bajo sus hombros la eficacia en el comportamiento de sus miembros.</a:t>
            </a:r>
            <a:endParaRPr lang="es-VE" sz="24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38915"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38916" name="Text Box 4"/>
          <p:cNvSpPr txBox="1">
            <a:spLocks noChangeArrowheads="1"/>
          </p:cNvSpPr>
          <p:nvPr/>
        </p:nvSpPr>
        <p:spPr bwMode="auto">
          <a:xfrm>
            <a:off x="2555875" y="1125538"/>
            <a:ext cx="4103688" cy="579437"/>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POLITICAS</a:t>
            </a:r>
          </a:p>
        </p:txBody>
      </p:sp>
      <p:sp>
        <p:nvSpPr>
          <p:cNvPr id="38917" name="Text Box 5"/>
          <p:cNvSpPr txBox="1">
            <a:spLocks noChangeArrowheads="1"/>
          </p:cNvSpPr>
          <p:nvPr/>
        </p:nvSpPr>
        <p:spPr bwMode="auto">
          <a:xfrm>
            <a:off x="755650" y="1773238"/>
            <a:ext cx="8208963" cy="4362450"/>
          </a:xfrm>
          <a:prstGeom prst="rect">
            <a:avLst/>
          </a:prstGeom>
          <a:noFill/>
          <a:ln w="9525">
            <a:noFill/>
            <a:miter lim="800000"/>
            <a:headEnd/>
            <a:tailEnd/>
          </a:ln>
          <a:effectLst/>
        </p:spPr>
        <p:txBody>
          <a:bodyPr>
            <a:spAutoFit/>
          </a:bodyPr>
          <a:lstStyle/>
          <a:p>
            <a:pPr algn="ctr"/>
            <a:r>
              <a:rPr lang="es-ES" sz="2800" b="1">
                <a:solidFill>
                  <a:schemeClr val="bg1"/>
                </a:solidFill>
              </a:rPr>
              <a:t>Son las reglas o guías que expresan los límites dentro de las cuales determinadas acciones deben ocurrir. Define cuáles son las acciones preferibles o aceptables, entre las opciones posibles para el logro de los objetivos trazados</a:t>
            </a:r>
          </a:p>
          <a:p>
            <a:pPr algn="ctr"/>
            <a:endParaRPr lang="es-ES" sz="2800" b="1">
              <a:solidFill>
                <a:schemeClr val="bg1"/>
              </a:solidFill>
            </a:endParaRPr>
          </a:p>
          <a:p>
            <a:pPr lvl="1"/>
            <a:r>
              <a:rPr lang="es-ES" sz="2800" b="1">
                <a:solidFill>
                  <a:schemeClr val="bg1"/>
                </a:solidFill>
              </a:rPr>
              <a:t>Ejemplo Política financiera:</a:t>
            </a:r>
          </a:p>
          <a:p>
            <a:pPr lvl="3"/>
            <a:r>
              <a:rPr lang="es-ES" sz="2800" b="1">
                <a:solidFill>
                  <a:schemeClr val="bg1"/>
                </a:solidFill>
              </a:rPr>
              <a:t>Financiamiento de corporaciones de capital público</a:t>
            </a:r>
            <a:endParaRPr lang="es-VE" sz="2800"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66563"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66564" name="Text Box 4"/>
          <p:cNvSpPr txBox="1">
            <a:spLocks noChangeArrowheads="1"/>
          </p:cNvSpPr>
          <p:nvPr/>
        </p:nvSpPr>
        <p:spPr bwMode="auto">
          <a:xfrm>
            <a:off x="2555875" y="908050"/>
            <a:ext cx="4103688"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POLITICAS</a:t>
            </a:r>
          </a:p>
        </p:txBody>
      </p:sp>
      <p:sp>
        <p:nvSpPr>
          <p:cNvPr id="66565" name="Text Box 5"/>
          <p:cNvSpPr txBox="1">
            <a:spLocks noChangeArrowheads="1"/>
          </p:cNvSpPr>
          <p:nvPr/>
        </p:nvSpPr>
        <p:spPr bwMode="auto">
          <a:xfrm>
            <a:off x="539750" y="1557338"/>
            <a:ext cx="8424863" cy="4029075"/>
          </a:xfrm>
          <a:prstGeom prst="rect">
            <a:avLst/>
          </a:prstGeom>
          <a:noFill/>
          <a:ln w="9525">
            <a:noFill/>
            <a:miter lim="800000"/>
            <a:headEnd/>
            <a:tailEnd/>
          </a:ln>
          <a:effectLst/>
        </p:spPr>
        <p:txBody>
          <a:bodyPr>
            <a:spAutoFit/>
          </a:bodyPr>
          <a:lstStyle/>
          <a:p>
            <a:pPr algn="ctr"/>
            <a:r>
              <a:rPr lang="es-ES" sz="2400" b="1">
                <a:solidFill>
                  <a:schemeClr val="bg1"/>
                </a:solidFill>
              </a:rPr>
              <a:t>Ventajas de las Políticas:</a:t>
            </a:r>
          </a:p>
          <a:p>
            <a:pPr algn="ctr"/>
            <a:endParaRPr lang="es-ES" sz="1000" b="1">
              <a:solidFill>
                <a:schemeClr val="bg1"/>
              </a:solidFill>
            </a:endParaRPr>
          </a:p>
          <a:p>
            <a:pPr algn="ctr">
              <a:buFontTx/>
              <a:buChar char="-"/>
            </a:pPr>
            <a:r>
              <a:rPr lang="es-ES" sz="2600" b="1">
                <a:solidFill>
                  <a:schemeClr val="bg1"/>
                </a:solidFill>
              </a:rPr>
              <a:t>Estas proporcionan un panorama general de acción para muchos asuntos, y solamente los asuntos poco usuales requieren la atención de altos directivos.</a:t>
            </a:r>
          </a:p>
          <a:p>
            <a:pPr algn="ctr">
              <a:buFontTx/>
              <a:buChar char="-"/>
            </a:pPr>
            <a:endParaRPr lang="es-ES" sz="800" b="1">
              <a:solidFill>
                <a:schemeClr val="bg1"/>
              </a:solidFill>
            </a:endParaRPr>
          </a:p>
          <a:p>
            <a:pPr algn="ctr"/>
            <a:r>
              <a:rPr lang="es-ES" sz="2600" b="1">
                <a:solidFill>
                  <a:schemeClr val="bg1"/>
                </a:solidFill>
              </a:rPr>
              <a:t>Se proporciona un marco de acción dentro del cual el administrador puede operar libremente.</a:t>
            </a:r>
          </a:p>
          <a:p>
            <a:pPr algn="ctr"/>
            <a:endParaRPr lang="es-ES" sz="800" b="1">
              <a:solidFill>
                <a:schemeClr val="bg1"/>
              </a:solidFill>
            </a:endParaRPr>
          </a:p>
          <a:p>
            <a:pPr algn="ctr"/>
            <a:r>
              <a:rPr lang="es-ES" sz="2600" b="1">
                <a:solidFill>
                  <a:schemeClr val="bg1"/>
                </a:solidFill>
              </a:rPr>
              <a:t>- Las políticas escritas ayudan a asegurar un trato equitativo para todos los empleados</a:t>
            </a:r>
            <a:r>
              <a:rPr lang="es-VE" sz="2600">
                <a:solidFill>
                  <a:schemeClr val="bg1"/>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96259"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96260" name="Text Box 4"/>
          <p:cNvSpPr txBox="1">
            <a:spLocks noChangeArrowheads="1"/>
          </p:cNvSpPr>
          <p:nvPr/>
        </p:nvSpPr>
        <p:spPr bwMode="auto">
          <a:xfrm>
            <a:off x="2555875" y="1125538"/>
            <a:ext cx="4103688" cy="579437"/>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POLITICAS</a:t>
            </a:r>
          </a:p>
        </p:txBody>
      </p:sp>
      <p:sp>
        <p:nvSpPr>
          <p:cNvPr id="96261" name="Text Box 5"/>
          <p:cNvSpPr txBox="1">
            <a:spLocks noChangeArrowheads="1"/>
          </p:cNvSpPr>
          <p:nvPr/>
        </p:nvSpPr>
        <p:spPr bwMode="auto">
          <a:xfrm>
            <a:off x="827088" y="1844675"/>
            <a:ext cx="8137525" cy="4360863"/>
          </a:xfrm>
          <a:prstGeom prst="rect">
            <a:avLst/>
          </a:prstGeom>
          <a:noFill/>
          <a:ln w="9525">
            <a:noFill/>
            <a:miter lim="800000"/>
            <a:headEnd/>
            <a:tailEnd/>
          </a:ln>
          <a:effectLst/>
        </p:spPr>
        <p:txBody>
          <a:bodyPr>
            <a:spAutoFit/>
          </a:bodyPr>
          <a:lstStyle/>
          <a:p>
            <a:pPr marL="342900" indent="-342900" algn="ctr"/>
            <a:r>
              <a:rPr lang="es-ES" sz="2800" b="1">
                <a:solidFill>
                  <a:schemeClr val="bg1"/>
                </a:solidFill>
              </a:rPr>
              <a:t>DESARROLLO DE POLITICAS. </a:t>
            </a:r>
          </a:p>
          <a:p>
            <a:pPr marL="342900" indent="-342900" algn="ctr"/>
            <a:endParaRPr lang="es-ES" sz="1000" b="1">
              <a:solidFill>
                <a:schemeClr val="bg1"/>
              </a:solidFill>
            </a:endParaRPr>
          </a:p>
          <a:p>
            <a:pPr marL="342900" indent="-342900" algn="ctr"/>
            <a:r>
              <a:rPr lang="es-ES" sz="2800" b="1">
                <a:solidFill>
                  <a:schemeClr val="bg1"/>
                </a:solidFill>
              </a:rPr>
              <a:t>Para llevar a cabo la declaración de políticas se sugiere el siguiente método:</a:t>
            </a:r>
          </a:p>
          <a:p>
            <a:pPr marL="342900" indent="-342900" algn="ctr"/>
            <a:endParaRPr lang="es-ES" sz="900" b="1">
              <a:solidFill>
                <a:schemeClr val="bg1"/>
              </a:solidFill>
            </a:endParaRPr>
          </a:p>
          <a:p>
            <a:pPr marL="342900" indent="-342900" algn="ctr">
              <a:buFontTx/>
              <a:buAutoNum type="arabicPeriod"/>
            </a:pPr>
            <a:r>
              <a:rPr lang="es-ES" sz="2800" b="1">
                <a:solidFill>
                  <a:schemeClr val="bg1"/>
                </a:solidFill>
              </a:rPr>
              <a:t>Formular una lista de políticas, por función operacional (Finanzas, personal, auditoria interna, etc.), aplicable al organismo social que se trate.</a:t>
            </a:r>
          </a:p>
          <a:p>
            <a:pPr marL="342900" indent="-342900" algn="ctr">
              <a:buFontTx/>
              <a:buAutoNum type="arabicPeriod"/>
            </a:pPr>
            <a:endParaRPr lang="es-ES" sz="900" b="1">
              <a:solidFill>
                <a:schemeClr val="bg1"/>
              </a:solidFill>
            </a:endParaRPr>
          </a:p>
          <a:p>
            <a:pPr marL="342900" indent="-342900" algn="ctr"/>
            <a:r>
              <a:rPr lang="es-ES" sz="2800" b="1">
                <a:solidFill>
                  <a:schemeClr val="bg1"/>
                </a:solidFill>
              </a:rPr>
              <a:t>2. Discutir la lista de políticas con los responsables de cada función operacional</a:t>
            </a:r>
            <a:r>
              <a:rPr lang="es-VE" sz="2800" b="1">
                <a:solidFill>
                  <a:schemeClr val="bg1"/>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10445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104452" name="Text Box 4"/>
          <p:cNvSpPr txBox="1">
            <a:spLocks noChangeArrowheads="1"/>
          </p:cNvSpPr>
          <p:nvPr/>
        </p:nvSpPr>
        <p:spPr bwMode="auto">
          <a:xfrm>
            <a:off x="2555875" y="1125538"/>
            <a:ext cx="4103688" cy="579437"/>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POLITICAS</a:t>
            </a:r>
          </a:p>
        </p:txBody>
      </p:sp>
      <p:sp>
        <p:nvSpPr>
          <p:cNvPr id="104453" name="Text Box 5"/>
          <p:cNvSpPr txBox="1">
            <a:spLocks noChangeArrowheads="1"/>
          </p:cNvSpPr>
          <p:nvPr/>
        </p:nvSpPr>
        <p:spPr bwMode="auto">
          <a:xfrm>
            <a:off x="755650" y="1916113"/>
            <a:ext cx="8208963" cy="3935412"/>
          </a:xfrm>
          <a:prstGeom prst="rect">
            <a:avLst/>
          </a:prstGeom>
          <a:noFill/>
          <a:ln w="9525">
            <a:noFill/>
            <a:miter lim="800000"/>
            <a:headEnd/>
            <a:tailEnd/>
          </a:ln>
          <a:effectLst/>
        </p:spPr>
        <p:txBody>
          <a:bodyPr>
            <a:spAutoFit/>
          </a:bodyPr>
          <a:lstStyle/>
          <a:p>
            <a:pPr marL="342900" indent="-342900" algn="ctr"/>
            <a:r>
              <a:rPr lang="es-ES" sz="2800" b="1">
                <a:solidFill>
                  <a:schemeClr val="bg1"/>
                </a:solidFill>
              </a:rPr>
              <a:t>DESCRIPCION DE LAS POLITICAS</a:t>
            </a:r>
          </a:p>
          <a:p>
            <a:pPr marL="342900" indent="-342900"/>
            <a:r>
              <a:rPr lang="es-ES" sz="2800" b="1">
                <a:solidFill>
                  <a:schemeClr val="bg1"/>
                </a:solidFill>
              </a:rPr>
              <a:t> </a:t>
            </a:r>
          </a:p>
          <a:p>
            <a:pPr marL="342900" indent="-342900">
              <a:buFontTx/>
              <a:buAutoNum type="arabicPeriod"/>
            </a:pPr>
            <a:r>
              <a:rPr lang="es-ES" sz="2800" b="1">
                <a:solidFill>
                  <a:schemeClr val="bg1"/>
                </a:solidFill>
              </a:rPr>
              <a:t>PROPOSITO. </a:t>
            </a:r>
          </a:p>
          <a:p>
            <a:pPr marL="342900" indent="-342900">
              <a:buFontTx/>
              <a:buAutoNum type="arabicPeriod"/>
            </a:pPr>
            <a:endParaRPr lang="es-ES" sz="2800" b="1">
              <a:solidFill>
                <a:schemeClr val="bg1"/>
              </a:solidFill>
            </a:endParaRPr>
          </a:p>
          <a:p>
            <a:pPr marL="342900" indent="-342900"/>
            <a:r>
              <a:rPr lang="es-ES" sz="2800" b="1">
                <a:solidFill>
                  <a:schemeClr val="bg1"/>
                </a:solidFill>
              </a:rPr>
              <a:t>2. DEFINICION. </a:t>
            </a:r>
          </a:p>
          <a:p>
            <a:pPr marL="342900" indent="-342900"/>
            <a:endParaRPr lang="es-ES" sz="2800" b="1">
              <a:solidFill>
                <a:schemeClr val="bg1"/>
              </a:solidFill>
            </a:endParaRPr>
          </a:p>
          <a:p>
            <a:pPr marL="342900" indent="-342900"/>
            <a:r>
              <a:rPr lang="es-ES" sz="2800" b="1">
                <a:solidFill>
                  <a:schemeClr val="bg1"/>
                </a:solidFill>
              </a:rPr>
              <a:t>3. CONTENIDO.</a:t>
            </a:r>
          </a:p>
          <a:p>
            <a:pPr marL="342900" indent="-342900"/>
            <a:r>
              <a:rPr lang="es-ES" sz="2800" b="1">
                <a:solidFill>
                  <a:schemeClr val="bg1"/>
                </a:solidFill>
              </a:rPr>
              <a:t> </a:t>
            </a:r>
          </a:p>
          <a:p>
            <a:pPr marL="342900" indent="-342900"/>
            <a:r>
              <a:rPr lang="es-ES" sz="2800" b="1">
                <a:solidFill>
                  <a:schemeClr val="bg1"/>
                </a:solidFill>
              </a:rPr>
              <a:t>4. RESPONSABLES DE SU OBSERVACION.</a:t>
            </a:r>
            <a:r>
              <a:rPr lang="es-VE"/>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67587"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67588" name="Text Box 4"/>
          <p:cNvSpPr txBox="1">
            <a:spLocks noChangeArrowheads="1"/>
          </p:cNvSpPr>
          <p:nvPr/>
        </p:nvSpPr>
        <p:spPr bwMode="auto">
          <a:xfrm>
            <a:off x="2555875" y="1412875"/>
            <a:ext cx="4248150"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a:t>
            </a:r>
          </a:p>
        </p:txBody>
      </p:sp>
      <p:sp>
        <p:nvSpPr>
          <p:cNvPr id="67589" name="Text Box 5"/>
          <p:cNvSpPr txBox="1">
            <a:spLocks noChangeArrowheads="1"/>
          </p:cNvSpPr>
          <p:nvPr/>
        </p:nvSpPr>
        <p:spPr bwMode="auto">
          <a:xfrm>
            <a:off x="827088" y="2205038"/>
            <a:ext cx="8066087" cy="3503612"/>
          </a:xfrm>
          <a:prstGeom prst="rect">
            <a:avLst/>
          </a:prstGeom>
          <a:noFill/>
          <a:ln w="9525">
            <a:noFill/>
            <a:miter lim="800000"/>
            <a:headEnd/>
            <a:tailEnd/>
          </a:ln>
          <a:effectLst/>
        </p:spPr>
        <p:txBody>
          <a:bodyPr>
            <a:spAutoFit/>
          </a:bodyPr>
          <a:lstStyle/>
          <a:p>
            <a:pPr algn="ctr"/>
            <a:r>
              <a:rPr lang="es-ES" sz="3200" b="1" i="1">
                <a:solidFill>
                  <a:schemeClr val="bg1"/>
                </a:solidFill>
              </a:rPr>
              <a:t>La palabra objetivo proviene de ob-jactum, que significa “a donde se dirigen nuestras acciones”.</a:t>
            </a:r>
          </a:p>
          <a:p>
            <a:pPr algn="ctr"/>
            <a:endParaRPr lang="es-ES" sz="3200" b="1" i="1">
              <a:solidFill>
                <a:schemeClr val="bg1"/>
              </a:solidFill>
            </a:endParaRPr>
          </a:p>
          <a:p>
            <a:pPr algn="ctr"/>
            <a:r>
              <a:rPr lang="es-ES" sz="3200" b="1" i="1">
                <a:solidFill>
                  <a:schemeClr val="bg1"/>
                </a:solidFill>
              </a:rPr>
              <a:t>Los objetivos son enunciados escritos sobre resultados a ser alcanzados en un periodo determinado.</a:t>
            </a:r>
            <a:endParaRPr lang="es-VE" sz="3200" b="1" i="1">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modelosgerencialest"/>
          <p:cNvPicPr>
            <a:picLocks noGrp="1" noChangeAspect="1" noChangeArrowheads="1"/>
          </p:cNvPicPr>
          <p:nvPr>
            <p:ph idx="1"/>
          </p:nvPr>
        </p:nvPicPr>
        <p:blipFill>
          <a:blip r:embed="rId2" cstate="print"/>
          <a:srcRect/>
          <a:stretch>
            <a:fillRect/>
          </a:stretch>
        </p:blipFill>
        <p:spPr>
          <a:xfrm>
            <a:off x="0" y="0"/>
            <a:ext cx="9144000" cy="6884988"/>
          </a:xfrm>
          <a:noFill/>
          <a:ln/>
        </p:spPr>
      </p:pic>
      <p:sp>
        <p:nvSpPr>
          <p:cNvPr id="68611" name="Text Box 3"/>
          <p:cNvSpPr txBox="1">
            <a:spLocks noChangeArrowheads="1"/>
          </p:cNvSpPr>
          <p:nvPr/>
        </p:nvSpPr>
        <p:spPr bwMode="auto">
          <a:xfrm>
            <a:off x="468313" y="404813"/>
            <a:ext cx="8351837" cy="641350"/>
          </a:xfrm>
          <a:prstGeom prst="rect">
            <a:avLst/>
          </a:prstGeom>
          <a:noFill/>
          <a:ln w="9525">
            <a:noFill/>
            <a:miter lim="800000"/>
            <a:headEnd/>
            <a:tailEnd/>
          </a:ln>
          <a:effectLst/>
        </p:spPr>
        <p:txBody>
          <a:bodyPr>
            <a:spAutoFit/>
          </a:bodyPr>
          <a:lstStyle/>
          <a:p>
            <a:pPr algn="ctr">
              <a:spcBef>
                <a:spcPct val="50000"/>
              </a:spcBef>
            </a:pPr>
            <a:r>
              <a:rPr lang="es-VE" sz="3600" b="1" i="1">
                <a:solidFill>
                  <a:schemeClr val="bg1"/>
                </a:solidFill>
              </a:rPr>
              <a:t>MODELOS GERENCIALES</a:t>
            </a:r>
          </a:p>
        </p:txBody>
      </p:sp>
      <p:sp>
        <p:nvSpPr>
          <p:cNvPr id="68612" name="Text Box 4"/>
          <p:cNvSpPr txBox="1">
            <a:spLocks noChangeArrowheads="1"/>
          </p:cNvSpPr>
          <p:nvPr/>
        </p:nvSpPr>
        <p:spPr bwMode="auto">
          <a:xfrm>
            <a:off x="2627313" y="1196975"/>
            <a:ext cx="4248150" cy="579438"/>
          </a:xfrm>
          <a:prstGeom prst="rect">
            <a:avLst/>
          </a:prstGeom>
          <a:noFill/>
          <a:ln w="9525">
            <a:noFill/>
            <a:miter lim="800000"/>
            <a:headEnd/>
            <a:tailEnd/>
          </a:ln>
          <a:effectLst/>
        </p:spPr>
        <p:txBody>
          <a:bodyPr>
            <a:spAutoFit/>
          </a:bodyPr>
          <a:lstStyle/>
          <a:p>
            <a:pPr algn="ctr">
              <a:spcBef>
                <a:spcPct val="50000"/>
              </a:spcBef>
            </a:pPr>
            <a:r>
              <a:rPr lang="es-VE" sz="3200" b="1">
                <a:solidFill>
                  <a:schemeClr val="bg1"/>
                </a:solidFill>
              </a:rPr>
              <a:t>OBJETIVOS</a:t>
            </a:r>
          </a:p>
        </p:txBody>
      </p:sp>
      <p:sp>
        <p:nvSpPr>
          <p:cNvPr id="68613" name="Text Box 5"/>
          <p:cNvSpPr txBox="1">
            <a:spLocks noChangeArrowheads="1"/>
          </p:cNvSpPr>
          <p:nvPr/>
        </p:nvSpPr>
        <p:spPr bwMode="auto">
          <a:xfrm>
            <a:off x="900113" y="2133600"/>
            <a:ext cx="7848600" cy="3990975"/>
          </a:xfrm>
          <a:prstGeom prst="rect">
            <a:avLst/>
          </a:prstGeom>
          <a:noFill/>
          <a:ln w="9525">
            <a:noFill/>
            <a:miter lim="800000"/>
            <a:headEnd/>
            <a:tailEnd/>
          </a:ln>
          <a:effectLst/>
        </p:spPr>
        <p:txBody>
          <a:bodyPr>
            <a:spAutoFit/>
          </a:bodyPr>
          <a:lstStyle/>
          <a:p>
            <a:pPr algn="ctr"/>
            <a:r>
              <a:rPr lang="es-ES" sz="3200" b="1">
                <a:solidFill>
                  <a:schemeClr val="bg1"/>
                </a:solidFill>
              </a:rPr>
              <a:t>Un objetivo se concibe como el punto final de un programa, bien sea que se establezca en términos generales o específicos.</a:t>
            </a:r>
          </a:p>
          <a:p>
            <a:pPr algn="ctr"/>
            <a:r>
              <a:rPr lang="es-ES" sz="3200" b="1">
                <a:solidFill>
                  <a:schemeClr val="bg1"/>
                </a:solidFill>
              </a:rPr>
              <a:t> </a:t>
            </a:r>
          </a:p>
          <a:p>
            <a:pPr algn="ctr"/>
            <a:r>
              <a:rPr lang="es-ES" sz="3200" b="1">
                <a:solidFill>
                  <a:schemeClr val="bg1"/>
                </a:solidFill>
              </a:rPr>
              <a:t>Los objetivos son una obligación que se impone una organización por que es necesaria, esencial para su existencia.</a:t>
            </a:r>
            <a:endParaRPr lang="es-VE" sz="3200" b="1">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TotalTime>
  <Words>1626</Words>
  <Application>Microsoft Office PowerPoint</Application>
  <PresentationFormat>Presentación en pantalla (4:3)</PresentationFormat>
  <Paragraphs>210</Paragraphs>
  <Slides>35</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0" baseType="lpstr">
      <vt:lpstr>Batang</vt:lpstr>
      <vt:lpstr>Arial</vt:lpstr>
      <vt:lpstr>Times New Roman</vt:lpstr>
      <vt:lpstr>Diseño predeterminado</vt:lpstr>
      <vt:lpstr>Imagen de mapa de bits</vt:lpstr>
      <vt:lpstr>MODELOS GERENCIALES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de la Planeación Táctica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 &amp; comp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dc:creator>
  <cp:lastModifiedBy>Jefe de Procesos</cp:lastModifiedBy>
  <cp:revision>19</cp:revision>
  <dcterms:created xsi:type="dcterms:W3CDTF">2007-01-24T23:47:59Z</dcterms:created>
  <dcterms:modified xsi:type="dcterms:W3CDTF">2014-07-31T14:07:49Z</dcterms:modified>
</cp:coreProperties>
</file>