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3" r:id="rId45"/>
    <p:sldId id="302" r:id="rId46"/>
    <p:sldId id="304" r:id="rId47"/>
    <p:sldId id="305" r:id="rId48"/>
    <p:sldId id="300" r:id="rId4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92" y="-570"/>
      </p:cViewPr>
      <p:guideLst>
        <p:guide orient="horz" pos="2160"/>
        <p:guide pos="2880"/>
      </p:guideLst>
    </p:cSldViewPr>
  </p:slideViewPr>
  <p:notesTextViewPr>
    <p:cViewPr>
      <p:scale>
        <a:sx n="1" d="1"/>
        <a:sy n="1" d="1"/>
      </p:scale>
      <p:origin x="0" y="0"/>
    </p:cViewPr>
  </p:notesTextViewPr>
  <p:sorterViewPr>
    <p:cViewPr>
      <p:scale>
        <a:sx n="190" d="100"/>
        <a:sy n="190" d="100"/>
      </p:scale>
      <p:origin x="0" y="2749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B11A3C0-930C-49F4-A035-11E441E06408}" type="datetimeFigureOut">
              <a:rPr lang="es-CO" smtClean="0">
                <a:solidFill>
                  <a:srgbClr val="A63212"/>
                </a:solidFill>
              </a:rPr>
              <a:pPr/>
              <a:t>13/05/2014</a:t>
            </a:fld>
            <a:endParaRPr lang="es-CO">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s-CO">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8B2A237-5939-4811-9570-939A6022BD6C}" type="slidenum">
              <a:rPr lang="es-CO" smtClean="0">
                <a:solidFill>
                  <a:srgbClr val="A63212">
                    <a:lumMod val="75000"/>
                  </a:srgbClr>
                </a:solidFill>
              </a:rPr>
              <a:pPr/>
              <a:t>‹Nº›</a:t>
            </a:fld>
            <a:endParaRPr lang="es-CO">
              <a:solidFill>
                <a:srgbClr val="A63212">
                  <a:lumMod val="75000"/>
                </a:srgbClr>
              </a:solidFill>
            </a:endParaRPr>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xmlns="" val="367840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CO">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Tree>
    <p:extLst>
      <p:ext uri="{BB962C8B-B14F-4D97-AF65-F5344CB8AC3E}">
        <p14:creationId xmlns:p14="http://schemas.microsoft.com/office/powerpoint/2010/main" xmlns="" val="325745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CO">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Tree>
    <p:extLst>
      <p:ext uri="{BB962C8B-B14F-4D97-AF65-F5344CB8AC3E}">
        <p14:creationId xmlns:p14="http://schemas.microsoft.com/office/powerpoint/2010/main" xmlns="" val="378902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63619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847584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865674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521752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905861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413905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3955324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3861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CO">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Tree>
    <p:extLst>
      <p:ext uri="{BB962C8B-B14F-4D97-AF65-F5344CB8AC3E}">
        <p14:creationId xmlns:p14="http://schemas.microsoft.com/office/powerpoint/2010/main" xmlns="" val="581138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44530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367563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357646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s-CO">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Tree>
    <p:extLst>
      <p:ext uri="{BB962C8B-B14F-4D97-AF65-F5344CB8AC3E}">
        <p14:creationId xmlns:p14="http://schemas.microsoft.com/office/powerpoint/2010/main" xmlns="" val="141032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s-CO">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xmlns="" val="70742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s-CO">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xmlns="" val="234515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s-CO">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Tree>
    <p:extLst>
      <p:ext uri="{BB962C8B-B14F-4D97-AF65-F5344CB8AC3E}">
        <p14:creationId xmlns:p14="http://schemas.microsoft.com/office/powerpoint/2010/main" xmlns="" val="270270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s-CO">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Tree>
    <p:extLst>
      <p:ext uri="{BB962C8B-B14F-4D97-AF65-F5344CB8AC3E}">
        <p14:creationId xmlns:p14="http://schemas.microsoft.com/office/powerpoint/2010/main" xmlns="" val="6565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s-CO">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Tree>
    <p:extLst>
      <p:ext uri="{BB962C8B-B14F-4D97-AF65-F5344CB8AC3E}">
        <p14:creationId xmlns:p14="http://schemas.microsoft.com/office/powerpoint/2010/main" xmlns="" val="202334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s-CO">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Tree>
    <p:extLst>
      <p:ext uri="{BB962C8B-B14F-4D97-AF65-F5344CB8AC3E}">
        <p14:creationId xmlns:p14="http://schemas.microsoft.com/office/powerpoint/2010/main" xmlns="" val="240477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B11A3C0-930C-49F4-A035-11E441E06408}" type="datetimeFigureOut">
              <a:rPr lang="es-CO" smtClean="0">
                <a:solidFill>
                  <a:prstClr val="black">
                    <a:lumMod val="50000"/>
                    <a:lumOff val="50000"/>
                  </a:prstClr>
                </a:solidFill>
              </a:rPr>
              <a:pPr/>
              <a:t>13/05/2014</a:t>
            </a:fld>
            <a:endParaRPr lang="es-CO">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s-CO">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8B2A237-5939-4811-9570-939A6022BD6C}" type="slidenum">
              <a:rPr lang="es-CO" smtClean="0">
                <a:solidFill>
                  <a:prstClr val="black">
                    <a:lumMod val="50000"/>
                    <a:lumOff val="50000"/>
                  </a:prstClr>
                </a:solidFill>
              </a:rPr>
              <a:pPr/>
              <a:t>‹Nº›</a:t>
            </a:fld>
            <a:endParaRPr lang="es-CO">
              <a:solidFill>
                <a:prstClr val="black">
                  <a:lumMod val="50000"/>
                  <a:lumOff val="50000"/>
                </a:prstClr>
              </a:solidFill>
            </a:endParaRPr>
          </a:p>
        </p:txBody>
      </p:sp>
    </p:spTree>
    <p:extLst>
      <p:ext uri="{BB962C8B-B14F-4D97-AF65-F5344CB8AC3E}">
        <p14:creationId xmlns:p14="http://schemas.microsoft.com/office/powerpoint/2010/main" xmlns="" val="1159339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D3BED-BD2C-4DF3-AABE-280CA83F9428}" type="datetimeFigureOut">
              <a:rPr lang="es-CO" smtClean="0">
                <a:solidFill>
                  <a:prstClr val="black">
                    <a:tint val="75000"/>
                  </a:prstClr>
                </a:solidFill>
              </a:rPr>
              <a:pPr/>
              <a:t>13/05/2014</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966E5-A194-4CC1-ADB3-479328F504D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3617651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es.wikipedia.org/wiki/Administraci%C3%B3n_de_empresas" TargetMode="External"/><Relationship Id="rId2" Type="http://schemas.openxmlformats.org/officeDocument/2006/relationships/hyperlink" Target="http://es.wikipedia.org/wiki/Anglicismo" TargetMode="Externa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hyperlink" Target="http://es.wikipedia.org/wiki/Mejores_pr%C3%A1cticas" TargetMode="External"/><Relationship Id="rId4" Type="http://schemas.openxmlformats.org/officeDocument/2006/relationships/hyperlink" Target="http://es.wikipedia.org/wiki/Benchmark"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s.wikipedia.org/w/index.php?title=Autocoaching&amp;action=edit&amp;redlink=1" TargetMode="External"/><Relationship Id="rId2" Type="http://schemas.openxmlformats.org/officeDocument/2006/relationships/hyperlink" Target="http://es.wikipedia.org/w/index.php?title=Coaching_coactivo&amp;action=edit&amp;redlink=1" TargetMode="Externa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es.wikipedia.org/w/index.php?title=Coaching_de_la_variedad&amp;action=edit&amp;redlink=1" TargetMode="Externa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es.wikipedia.org/wiki/Coaching_ejecutivo" TargetMode="Externa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onografias.com/trabajos11/teosis/teosis.shtml" TargetMode="External"/><Relationship Id="rId2" Type="http://schemas.openxmlformats.org/officeDocument/2006/relationships/hyperlink" Target="http://www.monografias.com/trabajos/tomadecisiones/tomadecisiones.shtml" TargetMode="External"/><Relationship Id="rId1" Type="http://schemas.openxmlformats.org/officeDocument/2006/relationships/slideLayout" Target="../slideLayouts/slideLayout1.xml"/><Relationship Id="rId4" Type="http://schemas.openxmlformats.org/officeDocument/2006/relationships/image" Target="../media/image67.gif"/></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monografias.com/trabajos11/fuper/fuper.shtml" TargetMode="External"/><Relationship Id="rId2" Type="http://schemas.openxmlformats.org/officeDocument/2006/relationships/hyperlink" Target="http://www.monografias.com/trabajos6/napro/napro.shtml" TargetMode="External"/><Relationship Id="rId1" Type="http://schemas.openxmlformats.org/officeDocument/2006/relationships/slideLayout" Target="../slideLayouts/slideLayout2.xml"/><Relationship Id="rId6" Type="http://schemas.openxmlformats.org/officeDocument/2006/relationships/hyperlink" Target="http://www.monografias.com/trabajos34/el-trabajo/el-trabajo.shtml" TargetMode="External"/><Relationship Id="rId5" Type="http://schemas.openxmlformats.org/officeDocument/2006/relationships/hyperlink" Target="http://www.monografias.com/trabajos3/color/color.shtml" TargetMode="External"/><Relationship Id="rId4" Type="http://schemas.openxmlformats.org/officeDocument/2006/relationships/hyperlink" Target="http://www.monografias.com/trabajos7/doin/doin.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monografias.com/trabajos16/paradigmas/paradigmas.s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360000">
            <a:off x="3066284" y="2709097"/>
            <a:ext cx="5608538" cy="1795145"/>
          </a:xfrm>
        </p:spPr>
        <p:txBody>
          <a:bodyPr>
            <a:normAutofit/>
          </a:bodyPr>
          <a:lstStyle/>
          <a:p>
            <a:r>
              <a:rPr lang="es-CO" sz="4000" b="1" dirty="0" smtClean="0">
                <a:solidFill>
                  <a:srgbClr val="00B0F0"/>
                </a:solidFill>
                <a:latin typeface="Comic Sans MS" pitchFamily="66" charset="0"/>
              </a:rPr>
              <a:t>TENDENCIAS ADMINISTRATIVAS</a:t>
            </a:r>
            <a:endParaRPr lang="es-CO" sz="4000" b="1" dirty="0">
              <a:solidFill>
                <a:srgbClr val="00B0F0"/>
              </a:solidFill>
              <a:latin typeface="Comic Sans MS" pitchFamily="66" charset="0"/>
            </a:endParaRPr>
          </a:p>
        </p:txBody>
      </p:sp>
      <p:sp>
        <p:nvSpPr>
          <p:cNvPr id="3" name="2 Subtítulo"/>
          <p:cNvSpPr>
            <a:spLocks noGrp="1"/>
          </p:cNvSpPr>
          <p:nvPr>
            <p:ph type="subTitle" idx="1"/>
          </p:nvPr>
        </p:nvSpPr>
        <p:spPr/>
        <p:txBody>
          <a:bodyPr>
            <a:normAutofit/>
          </a:bodyPr>
          <a:lstStyle/>
          <a:p>
            <a:endParaRPr lang="es-CO" sz="4400" b="1" dirty="0">
              <a:solidFill>
                <a:srgbClr val="7030A0"/>
              </a:solidFill>
              <a:latin typeface="Comic Sans MS" pitchFamily="66" charset="0"/>
            </a:endParaRPr>
          </a:p>
        </p:txBody>
      </p:sp>
      <p:pic>
        <p:nvPicPr>
          <p:cNvPr id="1026" name="Picture 2" descr="http://2.bp.blogspot.com/_Yh6gNhNNNho/THL2zBlRAbI/AAAAAAAAAA4/gym1IIo8yQ8/s320/outsourcin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170993">
            <a:off x="643547" y="440065"/>
            <a:ext cx="3303401" cy="299491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1.bp.blogspot.com/_oHzZPsOpP98/S9BSfQCJMiI/AAAAAAAAAAM/kz6_rnKQ-Hc/s1600/formation_reunion.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138429">
            <a:off x="687853" y="3409124"/>
            <a:ext cx="2732514" cy="31148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12452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images.wisegeek.com/outsourced-call-cent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78" y="0"/>
            <a:ext cx="3751134" cy="2498256"/>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ttp://www.welive2care.com/wp-content/uploads/2010/02/Philippine-Outsourcing-Tea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3861048"/>
            <a:ext cx="2609850" cy="26098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rot="21148785">
            <a:off x="1547360" y="2348880"/>
            <a:ext cx="6840760" cy="2448272"/>
          </a:xfrm>
        </p:spPr>
        <p:txBody>
          <a:bodyPr/>
          <a:lstStyle/>
          <a:p>
            <a:pPr algn="just"/>
            <a:r>
              <a:rPr lang="es-CO" dirty="0">
                <a:solidFill>
                  <a:srgbClr val="7030A0"/>
                </a:solidFill>
                <a:latin typeface="Comic Sans MS" pitchFamily="66" charset="0"/>
              </a:rPr>
              <a:t>E</a:t>
            </a:r>
            <a:r>
              <a:rPr lang="es-CO" dirty="0" smtClean="0">
                <a:solidFill>
                  <a:srgbClr val="7030A0"/>
                </a:solidFill>
                <a:latin typeface="Comic Sans MS" pitchFamily="66" charset="0"/>
              </a:rPr>
              <a:t>s </a:t>
            </a:r>
            <a:r>
              <a:rPr lang="es-CO" dirty="0">
                <a:solidFill>
                  <a:srgbClr val="7030A0"/>
                </a:solidFill>
                <a:latin typeface="Comic Sans MS" pitchFamily="66" charset="0"/>
              </a:rPr>
              <a:t>cuando una organización transfiere la propiedad de un proceso de negocio a un suplidor. Se basa en el desprendimiento de alguna actividad, que no forme parte de las habilidades principales de una organización, a un tercero especializado</a:t>
            </a:r>
          </a:p>
          <a:p>
            <a:endParaRPr lang="es-MX" dirty="0"/>
          </a:p>
        </p:txBody>
      </p:sp>
      <p:sp>
        <p:nvSpPr>
          <p:cNvPr id="4" name="3 Estrella de 5 puntas"/>
          <p:cNvSpPr/>
          <p:nvPr/>
        </p:nvSpPr>
        <p:spPr>
          <a:xfrm>
            <a:off x="683568" y="4365104"/>
            <a:ext cx="2160240" cy="1974502"/>
          </a:xfrm>
          <a:prstGeom prst="star5">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70143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16016" y="2038388"/>
            <a:ext cx="3816424" cy="3550851"/>
          </a:xfrm>
        </p:spPr>
        <p:txBody>
          <a:bodyPr>
            <a:normAutofit fontScale="92500" lnSpcReduction="20000"/>
          </a:bodyPr>
          <a:lstStyle/>
          <a:p>
            <a:pPr algn="just"/>
            <a:r>
              <a:rPr lang="es-CO" sz="3200" dirty="0">
                <a:solidFill>
                  <a:schemeClr val="tx1"/>
                </a:solidFill>
                <a:latin typeface="Comic Sans MS" pitchFamily="66" charset="0"/>
              </a:rPr>
              <a:t>En fin </a:t>
            </a:r>
            <a:r>
              <a:rPr lang="es-CO" sz="3200" dirty="0" err="1">
                <a:solidFill>
                  <a:schemeClr val="tx1"/>
                </a:solidFill>
                <a:latin typeface="Comic Sans MS" pitchFamily="66" charset="0"/>
              </a:rPr>
              <a:t>Outsourcing</a:t>
            </a:r>
            <a:r>
              <a:rPr lang="es-CO" sz="3200" dirty="0">
                <a:solidFill>
                  <a:schemeClr val="tx1"/>
                </a:solidFill>
                <a:latin typeface="Comic Sans MS" pitchFamily="66" charset="0"/>
              </a:rPr>
              <a:t> es un tema sumamente interesante que si es bien aplicado puede reducir escandalosamente los costos directos de una empresa.</a:t>
            </a:r>
          </a:p>
          <a:p>
            <a:endParaRPr lang="es-MX" sz="3200" dirty="0"/>
          </a:p>
        </p:txBody>
      </p:sp>
      <p:pic>
        <p:nvPicPr>
          <p:cNvPr id="4" name="3 Imagen" descr="descarga (6).jpg"/>
          <p:cNvPicPr>
            <a:picLocks noChangeAspect="1"/>
          </p:cNvPicPr>
          <p:nvPr/>
        </p:nvPicPr>
        <p:blipFill>
          <a:blip r:embed="rId2" cstate="print"/>
          <a:stretch>
            <a:fillRect/>
          </a:stretch>
        </p:blipFill>
        <p:spPr>
          <a:xfrm>
            <a:off x="1240841" y="2276872"/>
            <a:ext cx="3557195" cy="2736304"/>
          </a:xfrm>
          <a:prstGeom prst="rect">
            <a:avLst/>
          </a:prstGeom>
        </p:spPr>
      </p:pic>
    </p:spTree>
    <p:extLst>
      <p:ext uri="{BB962C8B-B14F-4D97-AF65-F5344CB8AC3E}">
        <p14:creationId xmlns:p14="http://schemas.microsoft.com/office/powerpoint/2010/main" xmlns="" val="209540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6710" y="1340768"/>
            <a:ext cx="3672408" cy="2088232"/>
          </a:xfrm>
        </p:spPr>
        <p:txBody>
          <a:bodyPr>
            <a:normAutofit fontScale="92500" lnSpcReduction="20000"/>
          </a:bodyPr>
          <a:lstStyle/>
          <a:p>
            <a:pPr algn="just"/>
            <a:r>
              <a:rPr lang="es-CO" dirty="0">
                <a:solidFill>
                  <a:schemeClr val="tx1"/>
                </a:solidFill>
                <a:latin typeface="Comic Sans MS" pitchFamily="66" charset="0"/>
              </a:rPr>
              <a:t>El </a:t>
            </a:r>
            <a:r>
              <a:rPr lang="es-CO" dirty="0" err="1">
                <a:solidFill>
                  <a:schemeClr val="tx1"/>
                </a:solidFill>
                <a:latin typeface="Comic Sans MS" pitchFamily="66" charset="0"/>
              </a:rPr>
              <a:t>Outsourcing</a:t>
            </a:r>
            <a:r>
              <a:rPr lang="es-CO" dirty="0">
                <a:solidFill>
                  <a:schemeClr val="tx1"/>
                </a:solidFill>
                <a:latin typeface="Comic Sans MS" pitchFamily="66" charset="0"/>
              </a:rPr>
              <a:t> es una práctica que data desde el inicio de la era moderna</a:t>
            </a:r>
            <a:r>
              <a:rPr lang="es-CO" dirty="0" smtClean="0">
                <a:solidFill>
                  <a:schemeClr val="tx1"/>
                </a:solidFill>
                <a:latin typeface="Comic Sans MS" pitchFamily="66" charset="0"/>
              </a:rPr>
              <a:t>.</a:t>
            </a:r>
            <a:r>
              <a:rPr lang="es-CO" dirty="0">
                <a:solidFill>
                  <a:schemeClr val="tx1"/>
                </a:solidFill>
                <a:latin typeface="Comic Sans MS" pitchFamily="66" charset="0"/>
              </a:rPr>
              <a:t> Al inicio de la era post-industrial se inicia la competencia en los mercados globales</a:t>
            </a:r>
            <a:r>
              <a:rPr lang="es-CO" dirty="0" smtClean="0">
                <a:solidFill>
                  <a:schemeClr val="tx1"/>
                </a:solidFill>
                <a:latin typeface="Comic Sans MS" pitchFamily="66" charset="0"/>
              </a:rPr>
              <a:t>.</a:t>
            </a:r>
            <a:r>
              <a:rPr lang="es-CO" dirty="0">
                <a:solidFill>
                  <a:schemeClr val="tx1"/>
                </a:solidFill>
              </a:rPr>
              <a:t> </a:t>
            </a:r>
            <a:endParaRPr lang="es-MX" dirty="0"/>
          </a:p>
        </p:txBody>
      </p:sp>
      <p:sp>
        <p:nvSpPr>
          <p:cNvPr id="5" name="4 CuadroTexto"/>
          <p:cNvSpPr txBox="1"/>
          <p:nvPr/>
        </p:nvSpPr>
        <p:spPr>
          <a:xfrm rot="1474261">
            <a:off x="3996235" y="1514127"/>
            <a:ext cx="4824536" cy="830997"/>
          </a:xfrm>
          <a:prstGeom prst="rect">
            <a:avLst/>
          </a:prstGeom>
          <a:noFill/>
        </p:spPr>
        <p:txBody>
          <a:bodyPr wrap="square" rtlCol="0">
            <a:spAutoFit/>
          </a:bodyPr>
          <a:lstStyle/>
          <a:p>
            <a:pPr algn="ctr"/>
            <a:r>
              <a:rPr lang="es-MX" sz="4800" dirty="0" smtClean="0">
                <a:solidFill>
                  <a:srgbClr val="FFFF00"/>
                </a:solidFill>
                <a:latin typeface="Comic Sans MS" pitchFamily="66" charset="0"/>
              </a:rPr>
              <a:t>HISTORIA</a:t>
            </a:r>
            <a:endParaRPr lang="es-MX" sz="4800" dirty="0">
              <a:solidFill>
                <a:srgbClr val="FFFF00"/>
              </a:solidFill>
              <a:latin typeface="Comic Sans MS" pitchFamily="66" charset="0"/>
            </a:endParaRPr>
          </a:p>
        </p:txBody>
      </p:sp>
      <p:sp>
        <p:nvSpPr>
          <p:cNvPr id="6" name="5 CuadroTexto"/>
          <p:cNvSpPr txBox="1"/>
          <p:nvPr/>
        </p:nvSpPr>
        <p:spPr>
          <a:xfrm>
            <a:off x="4427984" y="3613123"/>
            <a:ext cx="4320480" cy="2862322"/>
          </a:xfrm>
          <a:prstGeom prst="rect">
            <a:avLst/>
          </a:prstGeom>
          <a:noFill/>
        </p:spPr>
        <p:txBody>
          <a:bodyPr wrap="square" rtlCol="0">
            <a:spAutoFit/>
          </a:bodyPr>
          <a:lstStyle/>
          <a:p>
            <a:pPr algn="just"/>
            <a:r>
              <a:rPr lang="es-CO" dirty="0" smtClean="0">
                <a:solidFill>
                  <a:schemeClr val="tx1"/>
                </a:solidFill>
                <a:latin typeface="Comic Sans MS" pitchFamily="66" charset="0"/>
              </a:rPr>
              <a:t>Después de la segunda guerra mundial, las empresas trataron de concentrar en sí mismas la mayor cantidad posible de actividades, para no tener que depender de los proveedores. Sin embargo, esta estrategia que en principio resultara efectiva, fue haciéndose obsoleta con el desarrollo de la tecnología</a:t>
            </a:r>
            <a:endParaRPr lang="es-MX" dirty="0" smtClean="0">
              <a:solidFill>
                <a:schemeClr val="tx1"/>
              </a:solidFill>
              <a:latin typeface="Comic Sans MS" pitchFamily="66" charset="0"/>
            </a:endParaRPr>
          </a:p>
          <a:p>
            <a:endParaRPr lang="es-MX" dirty="0"/>
          </a:p>
        </p:txBody>
      </p:sp>
      <p:pic>
        <p:nvPicPr>
          <p:cNvPr id="9218" name="Picture 2" descr="http://www.rinconcastellano.com/trabajos/outsourcing/1_introd_clip_image002_00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3789040"/>
            <a:ext cx="3266645" cy="22485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163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gesmansoluciones.es/imagenes/gesman/Outsourcing_Full%5B1%5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4149080"/>
            <a:ext cx="2537582"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www.sea.co.cr/media/nosotros/f_historia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92" y="0"/>
            <a:ext cx="4495800" cy="27717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rot="20950185">
            <a:off x="810600" y="1791135"/>
            <a:ext cx="7467600" cy="3951337"/>
          </a:xfrm>
        </p:spPr>
        <p:txBody>
          <a:bodyPr/>
          <a:lstStyle/>
          <a:p>
            <a:pPr algn="just"/>
            <a:r>
              <a:rPr lang="es-CO" dirty="0">
                <a:solidFill>
                  <a:schemeClr val="tx1"/>
                </a:solidFill>
                <a:latin typeface="Comic Sans MS" pitchFamily="66" charset="0"/>
              </a:rPr>
              <a:t>El </a:t>
            </a:r>
            <a:r>
              <a:rPr lang="es-CO" dirty="0" err="1">
                <a:solidFill>
                  <a:schemeClr val="tx1"/>
                </a:solidFill>
                <a:latin typeface="Comic Sans MS" pitchFamily="66" charset="0"/>
              </a:rPr>
              <a:t>Outsourcing</a:t>
            </a:r>
            <a:r>
              <a:rPr lang="es-CO" dirty="0">
                <a:solidFill>
                  <a:schemeClr val="tx1"/>
                </a:solidFill>
                <a:latin typeface="Comic Sans MS" pitchFamily="66" charset="0"/>
              </a:rPr>
              <a:t> es un término creado en 1980 para describir la creciente tendencia de Grandes compañías que estaban transfiriendo sus sistemas de información a proveedores</a:t>
            </a:r>
            <a:r>
              <a:rPr lang="es-CO" dirty="0" smtClean="0">
                <a:solidFill>
                  <a:schemeClr val="tx1"/>
                </a:solidFill>
                <a:latin typeface="Comic Sans MS" pitchFamily="66" charset="0"/>
              </a:rPr>
              <a:t>.</a:t>
            </a:r>
          </a:p>
          <a:p>
            <a:pPr algn="just"/>
            <a:endParaRPr lang="es-CO" dirty="0">
              <a:solidFill>
                <a:schemeClr val="tx1"/>
              </a:solidFill>
              <a:latin typeface="Comic Sans MS" pitchFamily="66" charset="0"/>
            </a:endParaRPr>
          </a:p>
          <a:p>
            <a:pPr algn="just"/>
            <a:r>
              <a:rPr lang="es-CO" dirty="0">
                <a:solidFill>
                  <a:schemeClr val="tx1"/>
                </a:solidFill>
                <a:latin typeface="Comic Sans MS" pitchFamily="66" charset="0"/>
              </a:rPr>
              <a:t>En 1998, el </a:t>
            </a:r>
            <a:r>
              <a:rPr lang="es-CO" dirty="0" err="1">
                <a:solidFill>
                  <a:schemeClr val="tx1"/>
                </a:solidFill>
                <a:latin typeface="Comic Sans MS" pitchFamily="66" charset="0"/>
              </a:rPr>
              <a:t>Outsourcing</a:t>
            </a:r>
            <a:r>
              <a:rPr lang="es-CO" dirty="0">
                <a:solidFill>
                  <a:schemeClr val="tx1"/>
                </a:solidFill>
                <a:latin typeface="Comic Sans MS" pitchFamily="66" charset="0"/>
              </a:rPr>
              <a:t> alcanzó una cifra de negocio a nivel mundial de cien mil millones de dólares.</a:t>
            </a:r>
            <a:endParaRPr lang="es-MX" dirty="0">
              <a:solidFill>
                <a:schemeClr val="tx1"/>
              </a:solidFill>
              <a:latin typeface="Comic Sans MS" pitchFamily="66" charset="0"/>
            </a:endParaRPr>
          </a:p>
        </p:txBody>
      </p:sp>
    </p:spTree>
    <p:extLst>
      <p:ext uri="{BB962C8B-B14F-4D97-AF65-F5344CB8AC3E}">
        <p14:creationId xmlns:p14="http://schemas.microsoft.com/office/powerpoint/2010/main" xmlns="" val="767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4000" b="1" dirty="0">
                <a:solidFill>
                  <a:srgbClr val="00B050"/>
                </a:solidFill>
                <a:latin typeface="Comic Sans MS" pitchFamily="66" charset="0"/>
              </a:rPr>
              <a:t>POR QUÉ UTILIZAR OUTSOURCING?</a:t>
            </a:r>
            <a:endParaRPr lang="es-MX" sz="4000" dirty="0">
              <a:solidFill>
                <a:srgbClr val="00B050"/>
              </a:solidFill>
              <a:latin typeface="Comic Sans MS" pitchFamily="66" charset="0"/>
            </a:endParaRPr>
          </a:p>
        </p:txBody>
      </p:sp>
      <p:sp>
        <p:nvSpPr>
          <p:cNvPr id="3" name="2 Marcador de contenido"/>
          <p:cNvSpPr>
            <a:spLocks noGrp="1"/>
          </p:cNvSpPr>
          <p:nvPr>
            <p:ph idx="1"/>
          </p:nvPr>
        </p:nvSpPr>
        <p:spPr/>
        <p:txBody>
          <a:bodyPr/>
          <a:lstStyle/>
          <a:p>
            <a:pPr algn="just">
              <a:buClr>
                <a:srgbClr val="FF0000"/>
              </a:buClr>
              <a:buFont typeface="Kristen ITC" pitchFamily="66" charset="0"/>
              <a:buChar char=""/>
            </a:pPr>
            <a:r>
              <a:rPr lang="es-CO" dirty="0">
                <a:solidFill>
                  <a:schemeClr val="tx1"/>
                </a:solidFill>
                <a:latin typeface="Comic Sans MS" pitchFamily="66" charset="0"/>
              </a:rPr>
              <a:t>Es más económico. Reducción y/o control del gasto de </a:t>
            </a:r>
            <a:r>
              <a:rPr lang="es-CO" dirty="0" smtClean="0">
                <a:solidFill>
                  <a:schemeClr val="tx1"/>
                </a:solidFill>
                <a:latin typeface="Comic Sans MS" pitchFamily="66" charset="0"/>
              </a:rPr>
              <a:t>operación</a:t>
            </a:r>
          </a:p>
          <a:p>
            <a:pPr algn="just">
              <a:buClr>
                <a:srgbClr val="FF0000"/>
              </a:buClr>
              <a:buFont typeface="Kristen ITC" pitchFamily="66" charset="0"/>
              <a:buChar char=""/>
            </a:pPr>
            <a:r>
              <a:rPr lang="es-CO" dirty="0">
                <a:solidFill>
                  <a:schemeClr val="tx1"/>
                </a:solidFill>
                <a:latin typeface="Comic Sans MS" pitchFamily="66" charset="0"/>
              </a:rPr>
              <a:t>Acceso al dinero efectivo. Se puede incluir la transferencia de los activos del cliente al proveedor</a:t>
            </a:r>
            <a:r>
              <a:rPr lang="es-CO" dirty="0" smtClean="0">
                <a:solidFill>
                  <a:schemeClr val="tx1"/>
                </a:solidFill>
                <a:latin typeface="Comic Sans MS" pitchFamily="66" charset="0"/>
              </a:rPr>
              <a:t>.</a:t>
            </a:r>
            <a:endParaRPr lang="es-CO" dirty="0">
              <a:solidFill>
                <a:schemeClr val="tx1"/>
              </a:solidFill>
              <a:latin typeface="Comic Sans MS" pitchFamily="66" charset="0"/>
            </a:endParaRPr>
          </a:p>
          <a:p>
            <a:pPr algn="just">
              <a:buClr>
                <a:srgbClr val="FF0000"/>
              </a:buClr>
              <a:buFont typeface="Kristen ITC" pitchFamily="66" charset="0"/>
              <a:buChar char=""/>
            </a:pPr>
            <a:r>
              <a:rPr lang="es-CO" dirty="0">
                <a:solidFill>
                  <a:schemeClr val="tx1"/>
                </a:solidFill>
                <a:latin typeface="Comic Sans MS" pitchFamily="66" charset="0"/>
              </a:rPr>
              <a:t>Manejo más fácil de las funciones difíciles o que están fuera de control.  </a:t>
            </a:r>
          </a:p>
          <a:p>
            <a:pPr algn="just">
              <a:buClr>
                <a:srgbClr val="FF0000"/>
              </a:buClr>
              <a:buFont typeface="Kristen ITC" pitchFamily="66" charset="0"/>
              <a:buChar char=""/>
            </a:pPr>
            <a:r>
              <a:rPr lang="es-CO" dirty="0">
                <a:solidFill>
                  <a:schemeClr val="tx1"/>
                </a:solidFill>
                <a:latin typeface="Comic Sans MS" pitchFamily="66" charset="0"/>
              </a:rPr>
              <a:t>Disposición de personal altamente capacitado.  </a:t>
            </a:r>
          </a:p>
          <a:p>
            <a:pPr algn="just">
              <a:buClr>
                <a:srgbClr val="FF0000"/>
              </a:buClr>
              <a:buFont typeface="Kristen ITC" pitchFamily="66" charset="0"/>
              <a:buChar char=""/>
            </a:pPr>
            <a:r>
              <a:rPr lang="es-CO" dirty="0">
                <a:solidFill>
                  <a:schemeClr val="tx1"/>
                </a:solidFill>
                <a:latin typeface="Comic Sans MS" pitchFamily="66" charset="0"/>
              </a:rPr>
              <a:t> Mayor eficiencia. </a:t>
            </a:r>
          </a:p>
          <a:p>
            <a:endParaRPr lang="es-MX" dirty="0"/>
          </a:p>
        </p:txBody>
      </p:sp>
    </p:spTree>
    <p:extLst>
      <p:ext uri="{BB962C8B-B14F-4D97-AF65-F5344CB8AC3E}">
        <p14:creationId xmlns:p14="http://schemas.microsoft.com/office/powerpoint/2010/main" xmlns="" val="44440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7030A0"/>
                </a:solidFill>
                <a:latin typeface="Comic Sans MS" pitchFamily="66" charset="0"/>
              </a:rPr>
              <a:t>VENTAJAS</a:t>
            </a:r>
            <a:endParaRPr lang="es-MX" b="1" dirty="0">
              <a:solidFill>
                <a:srgbClr val="7030A0"/>
              </a:solidFill>
              <a:latin typeface="Comic Sans MS" pitchFamily="66" charset="0"/>
            </a:endParaRPr>
          </a:p>
        </p:txBody>
      </p:sp>
      <p:sp>
        <p:nvSpPr>
          <p:cNvPr id="3" name="2 Marcador de contenido"/>
          <p:cNvSpPr>
            <a:spLocks noGrp="1"/>
          </p:cNvSpPr>
          <p:nvPr>
            <p:ph idx="1"/>
          </p:nvPr>
        </p:nvSpPr>
        <p:spPr>
          <a:xfrm>
            <a:off x="1547664" y="1700808"/>
            <a:ext cx="6110064" cy="4198924"/>
          </a:xfrm>
        </p:spPr>
        <p:txBody>
          <a:bodyPr>
            <a:normAutofit lnSpcReduction="10000"/>
          </a:bodyPr>
          <a:lstStyle/>
          <a:p>
            <a:pPr algn="just">
              <a:buClr>
                <a:srgbClr val="00B050"/>
              </a:buClr>
              <a:buFont typeface="Kristen ITC" pitchFamily="66" charset="0"/>
              <a:buChar char=""/>
            </a:pPr>
            <a:r>
              <a:rPr lang="es-CO" dirty="0">
                <a:latin typeface="Comic Sans MS" pitchFamily="66" charset="0"/>
              </a:rPr>
              <a:t>una "Funcionalidad mayor" a la que tenía internamente con "Costos Inferiores" en la mayoría de los </a:t>
            </a:r>
            <a:r>
              <a:rPr lang="es-CO" dirty="0" smtClean="0">
                <a:latin typeface="Comic Sans MS" pitchFamily="66" charset="0"/>
              </a:rPr>
              <a:t>casos</a:t>
            </a:r>
          </a:p>
          <a:p>
            <a:pPr lvl="0" algn="just">
              <a:buClr>
                <a:srgbClr val="00B050"/>
              </a:buClr>
              <a:buFont typeface="Kristen ITC" pitchFamily="66" charset="0"/>
              <a:buChar char=""/>
            </a:pPr>
            <a:r>
              <a:rPr lang="es-CO" dirty="0">
                <a:latin typeface="Comic Sans MS" pitchFamily="66" charset="0"/>
              </a:rPr>
              <a:t>Los costos de manufactura declinan y la inversión en planta y equipo se reduce.  </a:t>
            </a:r>
          </a:p>
          <a:p>
            <a:pPr lvl="0" algn="just">
              <a:buClr>
                <a:srgbClr val="00B050"/>
              </a:buClr>
              <a:buFont typeface="Kristen ITC" pitchFamily="66" charset="0"/>
              <a:buChar char=""/>
            </a:pPr>
            <a:r>
              <a:rPr lang="es-CO" dirty="0">
                <a:latin typeface="Comic Sans MS" pitchFamily="66" charset="0"/>
              </a:rPr>
              <a:t>Permite a la empresa responder con rapidez a los cambios del entorno. </a:t>
            </a:r>
          </a:p>
          <a:p>
            <a:pPr lvl="0" algn="just">
              <a:buClr>
                <a:srgbClr val="00B050"/>
              </a:buClr>
              <a:buFont typeface="Kristen ITC" pitchFamily="66" charset="0"/>
              <a:buChar char=""/>
            </a:pPr>
            <a:r>
              <a:rPr lang="es-CO" dirty="0">
                <a:latin typeface="Comic Sans MS" pitchFamily="66" charset="0"/>
              </a:rPr>
              <a:t>Incremento en los puntos fuertes de la empresa. </a:t>
            </a:r>
          </a:p>
          <a:p>
            <a:pPr lvl="0" algn="just">
              <a:buClr>
                <a:srgbClr val="00B050"/>
              </a:buClr>
              <a:buFont typeface="Kristen ITC" pitchFamily="66" charset="0"/>
              <a:buChar char=""/>
            </a:pPr>
            <a:r>
              <a:rPr lang="es-CO" dirty="0">
                <a:latin typeface="Comic Sans MS" pitchFamily="66" charset="0"/>
              </a:rPr>
              <a:t>Ayuda a construir un valor compartido.  </a:t>
            </a:r>
          </a:p>
          <a:p>
            <a:pPr lvl="0" algn="just">
              <a:buClr>
                <a:srgbClr val="00B050"/>
              </a:buClr>
              <a:buFont typeface="Kristen ITC" pitchFamily="66" charset="0"/>
              <a:buChar char=""/>
            </a:pPr>
            <a:r>
              <a:rPr lang="es-CO" dirty="0">
                <a:latin typeface="Comic Sans MS" pitchFamily="66" charset="0"/>
              </a:rPr>
              <a:t>Ayuda a redefinir la empresa. </a:t>
            </a:r>
          </a:p>
          <a:p>
            <a:endParaRPr lang="es-MX" dirty="0"/>
          </a:p>
        </p:txBody>
      </p:sp>
    </p:spTree>
    <p:extLst>
      <p:ext uri="{BB962C8B-B14F-4D97-AF65-F5344CB8AC3E}">
        <p14:creationId xmlns:p14="http://schemas.microsoft.com/office/powerpoint/2010/main" xmlns="" val="94390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360000">
            <a:off x="2143946" y="2365150"/>
            <a:ext cx="7312702" cy="2147841"/>
          </a:xfrm>
        </p:spPr>
        <p:txBody>
          <a:bodyPr/>
          <a:lstStyle/>
          <a:p>
            <a:r>
              <a:rPr lang="es-MX" sz="3600" dirty="0" smtClean="0">
                <a:solidFill>
                  <a:srgbClr val="FF0066"/>
                </a:solidFill>
                <a:latin typeface="Comic Sans MS" pitchFamily="66" charset="0"/>
              </a:rPr>
              <a:t>EMPODERAMIENTO</a:t>
            </a:r>
            <a:endParaRPr lang="es-MX" sz="3600" dirty="0">
              <a:solidFill>
                <a:srgbClr val="FF0066"/>
              </a:solidFill>
              <a:latin typeface="Comic Sans MS" pitchFamily="66" charset="0"/>
            </a:endParaRPr>
          </a:p>
        </p:txBody>
      </p:sp>
      <p:pic>
        <p:nvPicPr>
          <p:cNvPr id="11266" name="Picture 2" descr="http://3.bp.blogspot.com/_iTny3n3I8EI/SYV8v3uYCAI/AAAAAAAABic/ymEQRdV7KNo/s400/303707417_8813ee5d2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66868">
            <a:off x="3704183" y="466444"/>
            <a:ext cx="4238358" cy="2818509"/>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3.bp.blogspot.com/-untz3NpTais/TzQ1MFOCA2I/AAAAAAAAALs/46WA48YZ54I/s1600/Empoderamient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546797">
            <a:off x="487570" y="3758145"/>
            <a:ext cx="3048273" cy="2513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461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6697" y="2899469"/>
            <a:ext cx="7467600" cy="3951337"/>
          </a:xfrm>
        </p:spPr>
        <p:txBody>
          <a:bodyPr/>
          <a:lstStyle/>
          <a:p>
            <a:pPr algn="just"/>
            <a:r>
              <a:rPr lang="es-ES" dirty="0">
                <a:effectLst>
                  <a:glow rad="101600">
                    <a:schemeClr val="bg1">
                      <a:alpha val="60000"/>
                    </a:schemeClr>
                  </a:glow>
                </a:effectLst>
                <a:latin typeface="Comic Sans MS" pitchFamily="66" charset="0"/>
              </a:rPr>
              <a:t>Se refiere al proceso por el cual las personas aumentan la fortaleza espiritual, política, social o económica de los individuos y las comunidades para impulsar cambios positivos de las situaciones en que viven. Generalmente implica el desarrollo en el beneficiario de una confianza en sus propias capacidades</a:t>
            </a:r>
            <a:r>
              <a:rPr lang="es-ES" dirty="0">
                <a:effectLst>
                  <a:glow rad="101600">
                    <a:schemeClr val="bg1">
                      <a:alpha val="60000"/>
                    </a:schemeClr>
                  </a:glow>
                </a:effectLst>
              </a:rPr>
              <a:t>.</a:t>
            </a:r>
            <a:endParaRPr lang="es-CO" dirty="0">
              <a:effectLst>
                <a:glow rad="101600">
                  <a:schemeClr val="bg1">
                    <a:alpha val="60000"/>
                  </a:schemeClr>
                </a:glow>
              </a:effectLst>
              <a:latin typeface="Comic Sans MS" pitchFamily="66" charset="0"/>
            </a:endParaRPr>
          </a:p>
          <a:p>
            <a:endParaRPr lang="es-MX" dirty="0"/>
          </a:p>
        </p:txBody>
      </p:sp>
      <p:pic>
        <p:nvPicPr>
          <p:cNvPr id="12290" name="Picture 2" descr="http://www.fundacionmujeres.es/news/displayThumbnail/?w=250&amp;h=500&amp;src=files/imagenes/Cooperacion/logocooperac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116631"/>
            <a:ext cx="2381250" cy="2314575"/>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http://2.bp.blogspot.com/_icY9MHkWyx4/TJrSuF4Jj6I/AAAAAAAAACY/RLqiC7DEb1Y/s1600/empoderamien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14555"/>
            <a:ext cx="3096344" cy="240982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http://iguales.files.wordpress.com/2011/02/mujer11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16631"/>
            <a:ext cx="3024336" cy="2225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161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a:solidFill>
                  <a:srgbClr val="FFC000"/>
                </a:solidFill>
                <a:latin typeface="Comic Sans MS" pitchFamily="66" charset="0"/>
              </a:rPr>
              <a:t>Proceso De Empoderamiento</a:t>
            </a:r>
            <a:endParaRPr lang="es-MX" b="1" dirty="0">
              <a:solidFill>
                <a:srgbClr val="FFC000"/>
              </a:solidFill>
              <a:latin typeface="Comic Sans MS" pitchFamily="66" charset="0"/>
            </a:endParaRPr>
          </a:p>
        </p:txBody>
      </p:sp>
      <p:sp>
        <p:nvSpPr>
          <p:cNvPr id="3" name="2 Marcador de contenido"/>
          <p:cNvSpPr>
            <a:spLocks noGrp="1"/>
          </p:cNvSpPr>
          <p:nvPr>
            <p:ph idx="1"/>
          </p:nvPr>
        </p:nvSpPr>
        <p:spPr>
          <a:xfrm>
            <a:off x="1619672" y="2060848"/>
            <a:ext cx="6048672" cy="3951337"/>
          </a:xfrm>
        </p:spPr>
        <p:txBody>
          <a:bodyPr>
            <a:normAutofit/>
          </a:bodyPr>
          <a:lstStyle/>
          <a:p>
            <a:pPr marL="457200" indent="-457200" algn="just">
              <a:buClr>
                <a:srgbClr val="00B0F0"/>
              </a:buClr>
              <a:buFont typeface="+mj-lt"/>
              <a:buAutoNum type="arabicPeriod"/>
            </a:pPr>
            <a:r>
              <a:rPr lang="es-ES" dirty="0">
                <a:latin typeface="Comic Sans MS" pitchFamily="66" charset="0"/>
              </a:rPr>
              <a:t>Tener poder de decisión propio.</a:t>
            </a:r>
          </a:p>
          <a:p>
            <a:pPr marL="457200" indent="-457200" algn="just">
              <a:buClr>
                <a:srgbClr val="00B0F0"/>
              </a:buClr>
              <a:buFont typeface="+mj-lt"/>
              <a:buAutoNum type="arabicPeriod"/>
            </a:pPr>
            <a:r>
              <a:rPr lang="es-ES" dirty="0">
                <a:latin typeface="Comic Sans MS" pitchFamily="66" charset="0"/>
              </a:rPr>
              <a:t>Tener acceso a la información y los recursos para tomar una decisión apropiada.</a:t>
            </a:r>
          </a:p>
          <a:p>
            <a:pPr marL="457200" indent="-457200" algn="just">
              <a:buClr>
                <a:srgbClr val="00B0F0"/>
              </a:buClr>
              <a:buFont typeface="+mj-lt"/>
              <a:buAutoNum type="arabicPeriod"/>
            </a:pPr>
            <a:r>
              <a:rPr lang="es-ES" dirty="0">
                <a:latin typeface="Comic Sans MS" pitchFamily="66" charset="0"/>
              </a:rPr>
              <a:t>Tener una gama de opciones de donde escoger.</a:t>
            </a:r>
          </a:p>
          <a:p>
            <a:pPr marL="457200" indent="-457200">
              <a:buClr>
                <a:srgbClr val="00B0F0"/>
              </a:buClr>
              <a:buFont typeface="+mj-lt"/>
              <a:buAutoNum type="arabicPeriod"/>
            </a:pPr>
            <a:r>
              <a:rPr lang="es-ES" b="1" dirty="0">
                <a:latin typeface="Comic Sans MS" pitchFamily="66" charset="0"/>
              </a:rPr>
              <a:t>Tener un pensamiento positivo y la habilidad para hacer cambios.</a:t>
            </a:r>
          </a:p>
          <a:p>
            <a:endParaRPr lang="es-MX" dirty="0"/>
          </a:p>
        </p:txBody>
      </p:sp>
    </p:spTree>
    <p:extLst>
      <p:ext uri="{BB962C8B-B14F-4D97-AF65-F5344CB8AC3E}">
        <p14:creationId xmlns:p14="http://schemas.microsoft.com/office/powerpoint/2010/main" xmlns="" val="164682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1484784"/>
            <a:ext cx="5904656" cy="4176463"/>
          </a:xfrm>
        </p:spPr>
        <p:txBody>
          <a:bodyPr>
            <a:normAutofit/>
          </a:bodyPr>
          <a:lstStyle/>
          <a:p>
            <a:pPr marL="0" indent="0">
              <a:buNone/>
            </a:pPr>
            <a:r>
              <a:rPr lang="es-ES" dirty="0" smtClean="0">
                <a:solidFill>
                  <a:srgbClr val="00B0F0"/>
                </a:solidFill>
                <a:latin typeface="Comic Sans MS" pitchFamily="66" charset="0"/>
              </a:rPr>
              <a:t>5</a:t>
            </a:r>
            <a:r>
              <a:rPr lang="es-ES" dirty="0" smtClean="0">
                <a:solidFill>
                  <a:schemeClr val="tx1"/>
                </a:solidFill>
                <a:latin typeface="Comic Sans MS" pitchFamily="66" charset="0"/>
              </a:rPr>
              <a:t>.Habilidad </a:t>
            </a:r>
            <a:r>
              <a:rPr lang="es-ES" dirty="0">
                <a:solidFill>
                  <a:schemeClr val="tx1"/>
                </a:solidFill>
                <a:latin typeface="Comic Sans MS" pitchFamily="66" charset="0"/>
              </a:rPr>
              <a:t>para aprender y para mejorar su propio </a:t>
            </a:r>
            <a:r>
              <a:rPr lang="es-ES" dirty="0" smtClean="0">
                <a:solidFill>
                  <a:schemeClr val="tx1"/>
                </a:solidFill>
                <a:latin typeface="Comic Sans MS" pitchFamily="66" charset="0"/>
              </a:rPr>
              <a:t>   poder </a:t>
            </a:r>
            <a:r>
              <a:rPr lang="es-ES" dirty="0">
                <a:solidFill>
                  <a:schemeClr val="tx1"/>
                </a:solidFill>
                <a:latin typeface="Comic Sans MS" pitchFamily="66" charset="0"/>
              </a:rPr>
              <a:t>personal o de grupo.</a:t>
            </a:r>
          </a:p>
          <a:p>
            <a:pPr marL="0" indent="0">
              <a:buNone/>
            </a:pPr>
            <a:r>
              <a:rPr lang="es-ES" dirty="0" smtClean="0">
                <a:solidFill>
                  <a:srgbClr val="00B0F0"/>
                </a:solidFill>
                <a:latin typeface="Comic Sans MS" pitchFamily="66" charset="0"/>
              </a:rPr>
              <a:t>6</a:t>
            </a:r>
            <a:r>
              <a:rPr lang="es-ES" dirty="0" smtClean="0">
                <a:solidFill>
                  <a:schemeClr val="tx1"/>
                </a:solidFill>
                <a:latin typeface="Comic Sans MS" pitchFamily="66" charset="0"/>
              </a:rPr>
              <a:t>.Habilidad </a:t>
            </a:r>
            <a:r>
              <a:rPr lang="es-ES" dirty="0">
                <a:solidFill>
                  <a:schemeClr val="tx1"/>
                </a:solidFill>
                <a:latin typeface="Comic Sans MS" pitchFamily="66" charset="0"/>
              </a:rPr>
              <a:t>para cambiar las percepciones por medios democráticos.</a:t>
            </a:r>
          </a:p>
          <a:p>
            <a:pPr marL="0" indent="0">
              <a:buNone/>
            </a:pPr>
            <a:r>
              <a:rPr lang="es-ES" dirty="0" smtClean="0">
                <a:solidFill>
                  <a:srgbClr val="00B0F0"/>
                </a:solidFill>
                <a:latin typeface="Comic Sans MS" pitchFamily="66" charset="0"/>
              </a:rPr>
              <a:t>7</a:t>
            </a:r>
            <a:r>
              <a:rPr lang="es-ES" dirty="0" smtClean="0">
                <a:solidFill>
                  <a:schemeClr val="tx1"/>
                </a:solidFill>
                <a:latin typeface="Comic Sans MS" pitchFamily="66" charset="0"/>
              </a:rPr>
              <a:t>.Mejorar </a:t>
            </a:r>
            <a:r>
              <a:rPr lang="es-ES" dirty="0">
                <a:solidFill>
                  <a:schemeClr val="tx1"/>
                </a:solidFill>
                <a:latin typeface="Comic Sans MS" pitchFamily="66" charset="0"/>
              </a:rPr>
              <a:t>la auto imagen y superar la estigmatización.</a:t>
            </a:r>
          </a:p>
          <a:p>
            <a:pPr marL="0" indent="0">
              <a:buNone/>
            </a:pPr>
            <a:r>
              <a:rPr lang="es-ES" dirty="0" smtClean="0">
                <a:solidFill>
                  <a:srgbClr val="00B0F0"/>
                </a:solidFill>
                <a:latin typeface="Comic Sans MS" pitchFamily="66" charset="0"/>
              </a:rPr>
              <a:t>8.</a:t>
            </a:r>
            <a:r>
              <a:rPr lang="es-ES" dirty="0" smtClean="0">
                <a:solidFill>
                  <a:schemeClr val="tx1"/>
                </a:solidFill>
                <a:latin typeface="Comic Sans MS" pitchFamily="66" charset="0"/>
              </a:rPr>
              <a:t>Involucrarse </a:t>
            </a:r>
            <a:r>
              <a:rPr lang="es-ES" dirty="0">
                <a:solidFill>
                  <a:schemeClr val="tx1"/>
                </a:solidFill>
                <a:latin typeface="Comic Sans MS" pitchFamily="66" charset="0"/>
              </a:rPr>
              <a:t>en un proceso </a:t>
            </a:r>
            <a:r>
              <a:rPr lang="es-ES" dirty="0" err="1">
                <a:solidFill>
                  <a:schemeClr val="tx1"/>
                </a:solidFill>
                <a:latin typeface="Comic Sans MS" pitchFamily="66" charset="0"/>
              </a:rPr>
              <a:t>autoiniciado</a:t>
            </a:r>
            <a:r>
              <a:rPr lang="es-ES" dirty="0">
                <a:solidFill>
                  <a:schemeClr val="tx1"/>
                </a:solidFill>
                <a:latin typeface="Comic Sans MS" pitchFamily="66" charset="0"/>
              </a:rPr>
              <a:t> de crecimiento y cambios continuo sin parar.</a:t>
            </a:r>
          </a:p>
          <a:p>
            <a:endParaRPr lang="es-MX" dirty="0"/>
          </a:p>
        </p:txBody>
      </p:sp>
      <p:sp>
        <p:nvSpPr>
          <p:cNvPr id="4" name="3 Estrella de 5 puntas"/>
          <p:cNvSpPr/>
          <p:nvPr/>
        </p:nvSpPr>
        <p:spPr>
          <a:xfrm>
            <a:off x="6516216" y="476672"/>
            <a:ext cx="2483768" cy="2592288"/>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82278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3572154"/>
            <a:ext cx="3600400" cy="2088232"/>
          </a:xfrm>
        </p:spPr>
        <p:txBody>
          <a:bodyPr>
            <a:normAutofit fontScale="92500" lnSpcReduction="20000"/>
          </a:bodyPr>
          <a:lstStyle/>
          <a:p>
            <a:pPr marL="0" indent="0">
              <a:buNone/>
            </a:pPr>
            <a:endParaRPr lang="es-CO" b="1" dirty="0">
              <a:solidFill>
                <a:schemeClr val="tx1"/>
              </a:solidFill>
              <a:effectLst>
                <a:glow rad="101600">
                  <a:schemeClr val="bg1">
                    <a:alpha val="60000"/>
                  </a:schemeClr>
                </a:glow>
              </a:effectLst>
            </a:endParaRPr>
          </a:p>
          <a:p>
            <a:pPr algn="just"/>
            <a:r>
              <a:rPr lang="es-CO" b="1" dirty="0" smtClean="0">
                <a:solidFill>
                  <a:srgbClr val="00B050"/>
                </a:solidFill>
                <a:effectLst>
                  <a:glow rad="101600">
                    <a:schemeClr val="bg1">
                      <a:alpha val="60000"/>
                    </a:schemeClr>
                  </a:glow>
                </a:effectLst>
              </a:rPr>
              <a:t>Tendencias, técnicas y nuevas filosofías, ya que de eso dependerá la permanencia de las mismas en el contexto actual.</a:t>
            </a:r>
            <a:r>
              <a:rPr lang="es-CO" dirty="0" smtClean="0">
                <a:solidFill>
                  <a:srgbClr val="00B050"/>
                </a:solidFill>
                <a:effectLst>
                  <a:glow rad="101600">
                    <a:schemeClr val="bg1">
                      <a:alpha val="60000"/>
                    </a:schemeClr>
                  </a:glow>
                </a:effectLst>
              </a:rPr>
              <a:t>  </a:t>
            </a:r>
          </a:p>
          <a:p>
            <a:endParaRPr lang="es-CO" dirty="0"/>
          </a:p>
        </p:txBody>
      </p:sp>
      <p:pic>
        <p:nvPicPr>
          <p:cNvPr id="2052" name="Picture 4" descr="https://encrypted-tbn0.gstatic.com/images?q=tbn:ANd9GcQ1rJTbl10tlFUQFaE5zdSzMu77AjTGVFE1e-rqES_CRFzvrEgv7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42447" y="3842008"/>
            <a:ext cx="3646187" cy="18002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ingenierosdemercado.files.wordpress.com/2010/10/ventas_por_internet.jpg?w=3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088740"/>
            <a:ext cx="3168352" cy="1800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4787374" y="1142791"/>
            <a:ext cx="3961090" cy="2031325"/>
          </a:xfrm>
          <a:prstGeom prst="rect">
            <a:avLst/>
          </a:prstGeom>
          <a:noFill/>
        </p:spPr>
        <p:txBody>
          <a:bodyPr wrap="square" rtlCol="0">
            <a:spAutoFit/>
          </a:bodyPr>
          <a:lstStyle/>
          <a:p>
            <a:pPr algn="just"/>
            <a:r>
              <a:rPr lang="es-CO" b="1" dirty="0" smtClean="0">
                <a:solidFill>
                  <a:srgbClr val="00B0F0"/>
                </a:solidFill>
                <a:effectLst>
                  <a:glow rad="101600">
                    <a:schemeClr val="bg1">
                      <a:alpha val="60000"/>
                    </a:schemeClr>
                  </a:glow>
                </a:effectLst>
              </a:rPr>
              <a:t>La creciente competencia en combinación con la gran demanda y exigencias del consumidor, han puesto no sólo a las organizaciones en evolución sino a las personas implicadas en estas. </a:t>
            </a:r>
          </a:p>
          <a:p>
            <a:endParaRPr lang="es-MX" dirty="0"/>
          </a:p>
        </p:txBody>
      </p:sp>
    </p:spTree>
    <p:extLst>
      <p:ext uri="{BB962C8B-B14F-4D97-AF65-F5344CB8AC3E}">
        <p14:creationId xmlns:p14="http://schemas.microsoft.com/office/powerpoint/2010/main" xmlns="" val="3091194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2483" y="743356"/>
            <a:ext cx="3805808" cy="2110692"/>
          </a:xfrm>
        </p:spPr>
        <p:txBody>
          <a:bodyPr>
            <a:normAutofit fontScale="92500" lnSpcReduction="20000"/>
          </a:bodyPr>
          <a:lstStyle/>
          <a:p>
            <a:pPr algn="just"/>
            <a:r>
              <a:rPr lang="es-CO" dirty="0">
                <a:effectLst>
                  <a:glow rad="101600">
                    <a:schemeClr val="bg1">
                      <a:alpha val="60000"/>
                    </a:schemeClr>
                  </a:glow>
                </a:effectLst>
                <a:latin typeface="Comic Sans MS" pitchFamily="66" charset="0"/>
              </a:rPr>
              <a:t>Sólo se logra un cambio significativo en el desarrollo de las sociedades si se cuestionan directamente los patrones de poder existentes.</a:t>
            </a:r>
            <a:endParaRPr lang="es-MX" dirty="0"/>
          </a:p>
        </p:txBody>
      </p:sp>
      <p:sp>
        <p:nvSpPr>
          <p:cNvPr id="4" name="3 CuadroTexto"/>
          <p:cNvSpPr txBox="1"/>
          <p:nvPr/>
        </p:nvSpPr>
        <p:spPr>
          <a:xfrm>
            <a:off x="4228015" y="3388893"/>
            <a:ext cx="4176464" cy="2923298"/>
          </a:xfrm>
          <a:prstGeom prst="rect">
            <a:avLst/>
          </a:prstGeom>
          <a:noFill/>
        </p:spPr>
        <p:txBody>
          <a:bodyPr wrap="square" rtlCol="0">
            <a:spAutoFit/>
          </a:bodyPr>
          <a:lstStyle/>
          <a:p>
            <a:pPr algn="just"/>
            <a:r>
              <a:rPr lang="es-CO" dirty="0" smtClean="0">
                <a:effectLst>
                  <a:glow rad="101600">
                    <a:schemeClr val="bg1">
                      <a:alpha val="60000"/>
                    </a:schemeClr>
                  </a:glow>
                </a:effectLst>
                <a:latin typeface="Comic Sans MS" pitchFamily="66" charset="0"/>
              </a:rPr>
              <a:t>Una definición positiva de este término como el poder de hacer, de ser capaz, así como de sentirse con mayor control de las situaciones. Según este enfoque, el individuo tiene un rol activo y puede actuar en cualquier programa de cooperación gracias a la actitud crítica que ha desarrollado</a:t>
            </a:r>
          </a:p>
          <a:p>
            <a:endParaRPr lang="es-MX" dirty="0"/>
          </a:p>
        </p:txBody>
      </p:sp>
      <p:pic>
        <p:nvPicPr>
          <p:cNvPr id="13314" name="Picture 2" descr="http://www.hab-com.com/wp-content/uploads/2012/05/fotolia_410668961-695x3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476672"/>
            <a:ext cx="3404325" cy="2644061"/>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www.consultoresencapacitacion.com/imagenes/Empoderamien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3388893"/>
            <a:ext cx="3075606" cy="24409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144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ttp://zeukesan.blog.euskadi.net/wp-content/uploads/2012/02/empoderamien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31513" y="4334293"/>
            <a:ext cx="2513022" cy="22734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a:off x="827584" y="2348880"/>
            <a:ext cx="7467600" cy="3951337"/>
          </a:xfrm>
        </p:spPr>
        <p:txBody>
          <a:bodyPr/>
          <a:lstStyle/>
          <a:p>
            <a:pPr algn="just"/>
            <a:r>
              <a:rPr lang="es-CO" dirty="0">
                <a:solidFill>
                  <a:schemeClr val="tx1"/>
                </a:solidFill>
                <a:latin typeface="Comic Sans MS" pitchFamily="66" charset="0"/>
              </a:rPr>
              <a:t>El</a:t>
            </a:r>
            <a:r>
              <a:rPr lang="es-CO" dirty="0">
                <a:solidFill>
                  <a:schemeClr val="tx1"/>
                </a:solidFill>
              </a:rPr>
              <a:t> </a:t>
            </a:r>
            <a:r>
              <a:rPr lang="es-CO" dirty="0">
                <a:solidFill>
                  <a:schemeClr val="tx1"/>
                </a:solidFill>
                <a:latin typeface="Comic Sans MS" pitchFamily="66" charset="0"/>
              </a:rPr>
              <a:t>empoderamiento se ha convertido en el paradigma de las teorías del desarrollo. Este concepto ha permitido que los individuos y sociedades que hasta ahora estaban marginados de la toma de decisiones sean ahora el eje central de las intervenciones.</a:t>
            </a:r>
            <a:endParaRPr lang="es-MX" dirty="0">
              <a:solidFill>
                <a:schemeClr val="tx1"/>
              </a:solidFill>
            </a:endParaRPr>
          </a:p>
        </p:txBody>
      </p:sp>
      <p:pic>
        <p:nvPicPr>
          <p:cNvPr id="14338" name="Picture 2" descr="http://observatoriodepolitica.com/avances/wp-content/uploads/2011/11/a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8275"/>
            <a:ext cx="4788024" cy="1965819"/>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elcooperativismo.com/wp-content/uploads/2011/03/El-cooperativismo-como-opci%C3%B3n-para-el-empoderamiento-econ%C3%B3mico-de-la-muj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8024" y="-28276"/>
            <a:ext cx="4353597" cy="19658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696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04664"/>
            <a:ext cx="7772400" cy="1470025"/>
          </a:xfrm>
        </p:spPr>
        <p:txBody>
          <a:bodyPr>
            <a:normAutofit/>
          </a:bodyPr>
          <a:lstStyle/>
          <a:p>
            <a:r>
              <a:rPr lang="es-CO"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wcard Gothic" pitchFamily="82" charset="0"/>
              </a:rPr>
              <a:t>BENCHMARKING</a:t>
            </a:r>
            <a:endParaRPr lang="es-CO"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wcard Gothic" pitchFamily="82" charset="0"/>
            </a:endParaRPr>
          </a:p>
        </p:txBody>
      </p:sp>
      <p:sp>
        <p:nvSpPr>
          <p:cNvPr id="3" name="2 Subtítulo"/>
          <p:cNvSpPr>
            <a:spLocks noGrp="1"/>
          </p:cNvSpPr>
          <p:nvPr>
            <p:ph type="subTitle" idx="1"/>
          </p:nvPr>
        </p:nvSpPr>
        <p:spPr>
          <a:xfrm>
            <a:off x="899592" y="1916832"/>
            <a:ext cx="6872808" cy="4320480"/>
          </a:xfrm>
        </p:spPr>
        <p:txBody>
          <a:bodyPr/>
          <a:lstStyle/>
          <a:p>
            <a:endParaRPr lang="es-CO" dirty="0"/>
          </a:p>
        </p:txBody>
      </p:sp>
      <p:pic>
        <p:nvPicPr>
          <p:cNvPr id="1026" name="Picture 2" descr="C:\Users\jairo barbosa\Documents\benchmarking\benchmarking-en-los-negocio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916832"/>
            <a:ext cx="5616624"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002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84168" y="2060848"/>
            <a:ext cx="2736304" cy="864096"/>
          </a:xfrm>
        </p:spPr>
        <p:txBody>
          <a:bodyPr/>
          <a:lstStyle/>
          <a:p>
            <a:endParaRPr lang="es-CO" dirty="0"/>
          </a:p>
        </p:txBody>
      </p:sp>
      <p:sp>
        <p:nvSpPr>
          <p:cNvPr id="3" name="2 Subtítulo"/>
          <p:cNvSpPr>
            <a:spLocks noGrp="1"/>
          </p:cNvSpPr>
          <p:nvPr>
            <p:ph type="subTitle" idx="1"/>
          </p:nvPr>
        </p:nvSpPr>
        <p:spPr>
          <a:xfrm>
            <a:off x="337904" y="1988840"/>
            <a:ext cx="4716016" cy="3456174"/>
          </a:xfrm>
        </p:spPr>
        <p:txBody>
          <a:bodyPr>
            <a:normAutofit fontScale="25000" lnSpcReduction="20000"/>
          </a:bodyPr>
          <a:lstStyle/>
          <a:p>
            <a:pPr algn="just">
              <a:lnSpc>
                <a:spcPts val="1800"/>
              </a:lnSpc>
              <a:spcBef>
                <a:spcPts val="480"/>
              </a:spcBef>
              <a:spcAft>
                <a:spcPts val="600"/>
              </a:spcAft>
            </a:pPr>
            <a:r>
              <a:rPr lang="es-ES" sz="7200" dirty="0" smtClean="0">
                <a:solidFill>
                  <a:srgbClr val="000000"/>
                </a:solidFill>
                <a:effectLst/>
                <a:latin typeface="Arial" pitchFamily="34" charset="0"/>
                <a:ea typeface="Times New Roman"/>
                <a:cs typeface="Arial" pitchFamily="34" charset="0"/>
              </a:rPr>
              <a:t>El </a:t>
            </a:r>
            <a:r>
              <a:rPr lang="es-ES" sz="7200" i="1" dirty="0" smtClean="0">
                <a:solidFill>
                  <a:srgbClr val="000000"/>
                </a:solidFill>
                <a:effectLst/>
                <a:latin typeface="Arial" pitchFamily="34" charset="0"/>
                <a:ea typeface="Times New Roman"/>
                <a:cs typeface="Arial" pitchFamily="34" charset="0"/>
              </a:rPr>
              <a:t>benchmark</a:t>
            </a:r>
            <a:r>
              <a:rPr lang="es-ES" sz="7200" i="1" dirty="0" smtClean="0">
                <a:solidFill>
                  <a:schemeClr val="tx1"/>
                </a:solidFill>
                <a:effectLst/>
                <a:latin typeface="Arial" pitchFamily="34" charset="0"/>
                <a:ea typeface="Times New Roman"/>
                <a:cs typeface="Arial" pitchFamily="34" charset="0"/>
              </a:rPr>
              <a:t>ing</a:t>
            </a:r>
            <a:r>
              <a:rPr lang="es-ES" sz="7200" dirty="0" smtClean="0">
                <a:solidFill>
                  <a:schemeClr val="tx1"/>
                </a:solidFill>
                <a:effectLst/>
                <a:latin typeface="Arial" pitchFamily="34" charset="0"/>
                <a:ea typeface="Times New Roman"/>
                <a:cs typeface="Arial" pitchFamily="34" charset="0"/>
              </a:rPr>
              <a:t> es un </a:t>
            </a:r>
            <a:r>
              <a:rPr lang="es-ES" sz="7200" u="sng" dirty="0" smtClean="0">
                <a:solidFill>
                  <a:schemeClr val="tx1"/>
                </a:solidFill>
                <a:effectLst/>
                <a:latin typeface="Arial" pitchFamily="34" charset="0"/>
                <a:ea typeface="Times New Roman"/>
                <a:cs typeface="Arial" pitchFamily="34" charset="0"/>
                <a:hlinkClick r:id="rId2" tooltip="Anglicismo"/>
              </a:rPr>
              <a:t>anglicismo</a:t>
            </a:r>
            <a:r>
              <a:rPr lang="es-ES" sz="7200" dirty="0" smtClean="0">
                <a:solidFill>
                  <a:schemeClr val="tx1"/>
                </a:solidFill>
                <a:effectLst/>
                <a:latin typeface="Arial" pitchFamily="34" charset="0"/>
                <a:ea typeface="Times New Roman"/>
                <a:cs typeface="Arial" pitchFamily="34" charset="0"/>
              </a:rPr>
              <a:t> que, en las ciencias de la </a:t>
            </a:r>
            <a:r>
              <a:rPr lang="es-ES" sz="7200" u="sng" dirty="0" smtClean="0">
                <a:solidFill>
                  <a:schemeClr val="tx1"/>
                </a:solidFill>
                <a:effectLst/>
                <a:latin typeface="Arial" pitchFamily="34" charset="0"/>
                <a:ea typeface="Times New Roman"/>
                <a:cs typeface="Arial" pitchFamily="34" charset="0"/>
                <a:hlinkClick r:id="rId3" tooltip="Administración de empresas"/>
              </a:rPr>
              <a:t>administración de empresas</a:t>
            </a:r>
            <a:r>
              <a:rPr lang="es-ES" sz="7200" dirty="0" smtClean="0">
                <a:solidFill>
                  <a:schemeClr val="tx1"/>
                </a:solidFill>
                <a:effectLst/>
                <a:latin typeface="Arial" pitchFamily="34" charset="0"/>
                <a:ea typeface="Times New Roman"/>
                <a:cs typeface="Arial" pitchFamily="34" charset="0"/>
              </a:rPr>
              <a:t>, puede definirse como un proceso sistemático y continuo para evaluar comparativamente los productos, servicios y procesos de trabajo en organizaciones. Consiste en tomar "comparadores" o </a:t>
            </a:r>
            <a:r>
              <a:rPr lang="es-ES" sz="7200" u="sng" dirty="0" err="1" smtClean="0">
                <a:solidFill>
                  <a:schemeClr val="tx1"/>
                </a:solidFill>
                <a:effectLst/>
                <a:latin typeface="Arial" pitchFamily="34" charset="0"/>
                <a:ea typeface="Times New Roman"/>
                <a:cs typeface="Arial" pitchFamily="34" charset="0"/>
                <a:hlinkClick r:id="rId4" tooltip="Benchmark"/>
              </a:rPr>
              <a:t>benchmarks</a:t>
            </a:r>
            <a:r>
              <a:rPr lang="es-ES" sz="7200" dirty="0" smtClean="0">
                <a:solidFill>
                  <a:schemeClr val="tx1"/>
                </a:solidFill>
                <a:effectLst/>
                <a:latin typeface="Arial" pitchFamily="34" charset="0"/>
                <a:ea typeface="Times New Roman"/>
                <a:cs typeface="Arial" pitchFamily="34" charset="0"/>
              </a:rPr>
              <a:t> a aquellos productos, servicios y procesos de trabajo que pertenezcan a organizaciones que evidencien las </a:t>
            </a:r>
            <a:r>
              <a:rPr lang="es-ES" sz="7200" u="sng" dirty="0" smtClean="0">
                <a:solidFill>
                  <a:schemeClr val="tx1"/>
                </a:solidFill>
                <a:effectLst/>
                <a:latin typeface="Arial" pitchFamily="34" charset="0"/>
                <a:ea typeface="Times New Roman"/>
                <a:cs typeface="Arial" pitchFamily="34" charset="0"/>
                <a:hlinkClick r:id="rId5" tooltip="Mejores prácticas"/>
              </a:rPr>
              <a:t>mejores prácticas</a:t>
            </a:r>
            <a:r>
              <a:rPr lang="es-ES" sz="7200" dirty="0" smtClean="0">
                <a:solidFill>
                  <a:schemeClr val="tx1"/>
                </a:solidFill>
                <a:effectLst/>
                <a:latin typeface="Arial" pitchFamily="34" charset="0"/>
                <a:ea typeface="Times New Roman"/>
                <a:cs typeface="Arial" pitchFamily="34" charset="0"/>
              </a:rPr>
              <a:t> sobre el área de interés, con el propósito de transferir el conocimiento de las mejores prácticas y su aplicación.</a:t>
            </a:r>
            <a:endParaRPr lang="es-CO" sz="7200" dirty="0">
              <a:solidFill>
                <a:schemeClr val="tx1"/>
              </a:solidFill>
              <a:latin typeface="Arial" pitchFamily="34" charset="0"/>
              <a:ea typeface="Calibri"/>
              <a:cs typeface="Arial" pitchFamily="34" charset="0"/>
            </a:endParaRPr>
          </a:p>
          <a:p>
            <a:endParaRPr lang="es-CO" dirty="0"/>
          </a:p>
        </p:txBody>
      </p:sp>
      <p:pic>
        <p:nvPicPr>
          <p:cNvPr id="2051" name="Picture 3" descr="C:\Users\jairo barbosa\Documents\benchmarking\bm-puzzl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53920" y="404664"/>
            <a:ext cx="3897560" cy="56614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8537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iro barbosa\Documents\benchmarking\benchmarking-se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854" y="1996440"/>
            <a:ext cx="7127522" cy="47449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755576" y="404664"/>
            <a:ext cx="7647265" cy="2016224"/>
          </a:xfrm>
        </p:spPr>
        <p:txBody>
          <a:bodyPr>
            <a:normAutofit/>
          </a:bodyPr>
          <a:lstStyle/>
          <a:p>
            <a:pPr algn="ctr"/>
            <a:r>
              <a:rPr lang="es-CO" sz="48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howcard Gothic" pitchFamily="82" charset="0"/>
              </a:rPr>
              <a:t>Importancia del benchmarking</a:t>
            </a:r>
            <a:endParaRPr lang="es-CO" sz="48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howcard Gothic" pitchFamily="82" charset="0"/>
            </a:endParaRPr>
          </a:p>
        </p:txBody>
      </p:sp>
      <p:sp>
        <p:nvSpPr>
          <p:cNvPr id="3" name="2 Marcador de texto"/>
          <p:cNvSpPr>
            <a:spLocks noGrp="1"/>
          </p:cNvSpPr>
          <p:nvPr>
            <p:ph type="body" idx="1"/>
          </p:nvPr>
        </p:nvSpPr>
        <p:spPr>
          <a:xfrm>
            <a:off x="755576" y="1340768"/>
            <a:ext cx="7772400" cy="4032448"/>
          </a:xfrm>
        </p:spPr>
        <p:txBody>
          <a:bodyPr>
            <a:normAutofit/>
          </a:bodyPr>
          <a:lstStyle/>
          <a:p>
            <a:r>
              <a:rPr lang="es-ES" b="1" dirty="0">
                <a:solidFill>
                  <a:schemeClr val="tx1"/>
                </a:solidFill>
                <a:effectLst>
                  <a:glow rad="101600">
                    <a:schemeClr val="bg1">
                      <a:alpha val="60000"/>
                    </a:schemeClr>
                  </a:glow>
                </a:effectLst>
                <a:latin typeface="Arial" pitchFamily="34" charset="0"/>
                <a:cs typeface="Arial" pitchFamily="34" charset="0"/>
              </a:rPr>
              <a:t>La importancia del </a:t>
            </a:r>
            <a:r>
              <a:rPr lang="es-ES" b="1" i="1" dirty="0">
                <a:solidFill>
                  <a:schemeClr val="tx1"/>
                </a:solidFill>
                <a:effectLst>
                  <a:glow rad="101600">
                    <a:schemeClr val="bg1">
                      <a:alpha val="60000"/>
                    </a:schemeClr>
                  </a:glow>
                </a:effectLst>
                <a:latin typeface="Arial" pitchFamily="34" charset="0"/>
                <a:cs typeface="Arial" pitchFamily="34" charset="0"/>
              </a:rPr>
              <a:t>benchmarking</a:t>
            </a:r>
            <a:r>
              <a:rPr lang="es-ES" b="1" dirty="0">
                <a:solidFill>
                  <a:schemeClr val="tx1"/>
                </a:solidFill>
                <a:effectLst>
                  <a:glow rad="101600">
                    <a:schemeClr val="bg1">
                      <a:alpha val="60000"/>
                    </a:schemeClr>
                  </a:glow>
                </a:effectLst>
                <a:latin typeface="Arial" pitchFamily="34" charset="0"/>
                <a:cs typeface="Arial" pitchFamily="34" charset="0"/>
              </a:rPr>
              <a:t> no se encuentra en la detallada mecánica de la comparación, sino en el impacto que pueden tener estas comparaciones sobre los comportamientos. Se puede considerar como un proceso útil de cara a lograr el impulso necesario para realizar mejoras y cambios.</a:t>
            </a:r>
            <a:endParaRPr lang="es-CO" b="1" dirty="0">
              <a:solidFill>
                <a:schemeClr val="tx1"/>
              </a:solidFill>
              <a:effectLst>
                <a:glow rad="101600">
                  <a:schemeClr val="bg1">
                    <a:alpha val="60000"/>
                  </a:schemeClr>
                </a:glow>
              </a:effectLst>
              <a:latin typeface="Arial" pitchFamily="34" charset="0"/>
              <a:cs typeface="Arial" pitchFamily="34" charset="0"/>
            </a:endParaRPr>
          </a:p>
          <a:p>
            <a:r>
              <a:rPr lang="es-ES" b="1" dirty="0" smtClean="0">
                <a:solidFill>
                  <a:schemeClr val="tx1"/>
                </a:solidFill>
                <a:effectLst>
                  <a:glow rad="101600">
                    <a:schemeClr val="bg1">
                      <a:alpha val="60000"/>
                    </a:schemeClr>
                  </a:glow>
                </a:effectLst>
                <a:latin typeface="Arial" pitchFamily="34" charset="0"/>
                <a:cs typeface="Arial" pitchFamily="34" charset="0"/>
              </a:rPr>
              <a:t>En </a:t>
            </a:r>
            <a:r>
              <a:rPr lang="es-ES" b="1" dirty="0">
                <a:solidFill>
                  <a:schemeClr val="tx1"/>
                </a:solidFill>
                <a:effectLst>
                  <a:glow rad="101600">
                    <a:schemeClr val="bg1">
                      <a:alpha val="60000"/>
                    </a:schemeClr>
                  </a:glow>
                </a:effectLst>
                <a:latin typeface="Arial" pitchFamily="34" charset="0"/>
                <a:cs typeface="Arial" pitchFamily="34" charset="0"/>
              </a:rPr>
              <a:t>conclusión, el </a:t>
            </a:r>
            <a:r>
              <a:rPr lang="es-ES" b="1" i="1" dirty="0">
                <a:solidFill>
                  <a:schemeClr val="tx1"/>
                </a:solidFill>
                <a:effectLst>
                  <a:glow rad="101600">
                    <a:schemeClr val="bg1">
                      <a:alpha val="60000"/>
                    </a:schemeClr>
                  </a:glow>
                </a:effectLst>
                <a:latin typeface="Arial" pitchFamily="34" charset="0"/>
                <a:cs typeface="Arial" pitchFamily="34" charset="0"/>
              </a:rPr>
              <a:t>benchmarking</a:t>
            </a:r>
            <a:r>
              <a:rPr lang="es-ES" b="1" dirty="0">
                <a:solidFill>
                  <a:schemeClr val="tx1"/>
                </a:solidFill>
                <a:effectLst>
                  <a:glow rad="101600">
                    <a:schemeClr val="bg1">
                      <a:alpha val="60000"/>
                    </a:schemeClr>
                  </a:glow>
                </a:effectLst>
                <a:latin typeface="Arial" pitchFamily="34" charset="0"/>
                <a:cs typeface="Arial" pitchFamily="34" charset="0"/>
              </a:rPr>
              <a:t> es la consecuencia de una administración para la calidad, además de ser una herramienta en la mejora de procesos</a:t>
            </a:r>
            <a:r>
              <a:rPr lang="es-ES" dirty="0">
                <a:effectLst>
                  <a:glow rad="101600">
                    <a:schemeClr val="bg1">
                      <a:alpha val="60000"/>
                    </a:schemeClr>
                  </a:glow>
                </a:effectLst>
                <a:latin typeface="Arial" pitchFamily="34" charset="0"/>
                <a:cs typeface="Arial" pitchFamily="34" charset="0"/>
              </a:rPr>
              <a:t>.</a:t>
            </a:r>
            <a:endParaRPr lang="es-CO" dirty="0">
              <a:effectLst>
                <a:glow rad="101600">
                  <a:schemeClr val="bg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xmlns="" val="2427141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332656"/>
            <a:ext cx="7772400" cy="1470025"/>
          </a:xfrm>
        </p:spPr>
        <p:txBody>
          <a:bodyPr/>
          <a:lstStyle/>
          <a:p>
            <a:r>
              <a:rPr lang="es-C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wcard Gothic" pitchFamily="82" charset="0"/>
              </a:rPr>
              <a:t>Tipos de benchmarking</a:t>
            </a:r>
            <a:endParaRPr lang="es-CO"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wcard Gothic" pitchFamily="82" charset="0"/>
            </a:endParaRPr>
          </a:p>
        </p:txBody>
      </p:sp>
      <p:sp>
        <p:nvSpPr>
          <p:cNvPr id="3" name="2 Subtítulo"/>
          <p:cNvSpPr>
            <a:spLocks noGrp="1"/>
          </p:cNvSpPr>
          <p:nvPr>
            <p:ph type="subTitle" idx="1"/>
          </p:nvPr>
        </p:nvSpPr>
        <p:spPr>
          <a:xfrm>
            <a:off x="4283968" y="1772816"/>
            <a:ext cx="3776464" cy="4248472"/>
          </a:xfrm>
        </p:spPr>
        <p:txBody>
          <a:bodyPr>
            <a:normAutofit fontScale="92500" lnSpcReduction="20000"/>
          </a:bodyPr>
          <a:lstStyle/>
          <a:p>
            <a:pPr algn="r"/>
            <a:r>
              <a:rPr lang="es-CO" dirty="0">
                <a:latin typeface="Arial" pitchFamily="34" charset="0"/>
                <a:cs typeface="Arial" pitchFamily="34" charset="0"/>
              </a:rPr>
              <a:t>Una vez tenemos claro lo qué es, debemos pasar a saber cómo se hace. Y </a:t>
            </a:r>
            <a:r>
              <a:rPr lang="es-CO" dirty="0" err="1">
                <a:latin typeface="Arial" pitchFamily="34" charset="0"/>
                <a:cs typeface="Arial" pitchFamily="34" charset="0"/>
              </a:rPr>
              <a:t>aqui</a:t>
            </a:r>
            <a:r>
              <a:rPr lang="es-CO" dirty="0">
                <a:latin typeface="Arial" pitchFamily="34" charset="0"/>
                <a:cs typeface="Arial" pitchFamily="34" charset="0"/>
              </a:rPr>
              <a:t> las técnicas son múltiples. Podemos distinguir 4 tipos de benchmarking en función del origen de la información:</a:t>
            </a:r>
          </a:p>
          <a:p>
            <a:endParaRPr lang="es-CO" dirty="0"/>
          </a:p>
        </p:txBody>
      </p:sp>
      <p:pic>
        <p:nvPicPr>
          <p:cNvPr id="4098" name="Picture 2" descr="C:\Users\jairo barbosa\Documents\benchmarking\Benchmarking_BusinessPeopleRac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456" y="1916832"/>
            <a:ext cx="3979168" cy="4176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7533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normAutofit/>
          </a:bodyPr>
          <a:lstStyle/>
          <a:p>
            <a:r>
              <a:rPr lang="es-CO" sz="4000" b="1" dirty="0">
                <a:latin typeface="Showcard Gothic" pitchFamily="82" charset="0"/>
              </a:rPr>
              <a:t>Benchmarking interno</a:t>
            </a:r>
            <a:endParaRPr lang="es-CO" sz="4000" dirty="0">
              <a:latin typeface="Showcard Gothic" pitchFamily="82" charset="0"/>
            </a:endParaRPr>
          </a:p>
        </p:txBody>
      </p:sp>
      <p:sp>
        <p:nvSpPr>
          <p:cNvPr id="3" name="2 Subtítulo"/>
          <p:cNvSpPr>
            <a:spLocks noGrp="1"/>
          </p:cNvSpPr>
          <p:nvPr>
            <p:ph type="subTitle" idx="1"/>
          </p:nvPr>
        </p:nvSpPr>
        <p:spPr>
          <a:xfrm>
            <a:off x="1331640" y="1628800"/>
            <a:ext cx="6400800" cy="1752600"/>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pPr lvl="0"/>
            <a:r>
              <a:rPr lang="es-CO" dirty="0">
                <a:solidFill>
                  <a:schemeClr val="tx1"/>
                </a:solidFill>
                <a:latin typeface="Arial" pitchFamily="34" charset="0"/>
                <a:cs typeface="Arial" pitchFamily="34" charset="0"/>
              </a:rPr>
              <a:t>E</a:t>
            </a:r>
            <a:r>
              <a:rPr lang="es-CO" dirty="0" smtClean="0">
                <a:solidFill>
                  <a:schemeClr val="tx1"/>
                </a:solidFill>
                <a:latin typeface="Arial" pitchFamily="34" charset="0"/>
                <a:cs typeface="Arial" pitchFamily="34" charset="0"/>
              </a:rPr>
              <a:t>l </a:t>
            </a:r>
            <a:r>
              <a:rPr lang="es-CO" dirty="0">
                <a:solidFill>
                  <a:schemeClr val="tx1"/>
                </a:solidFill>
                <a:latin typeface="Arial" pitchFamily="34" charset="0"/>
                <a:cs typeface="Arial" pitchFamily="34" charset="0"/>
              </a:rPr>
              <a:t>proceso se lleva a cabo dentro de la propia organización, de la propia empresa. Se trata de aprender de los mejores, de sus buenas prácticas, de aquellos puntos </a:t>
            </a:r>
            <a:r>
              <a:rPr lang="es-CO" dirty="0" smtClean="0">
                <a:solidFill>
                  <a:schemeClr val="tx1"/>
                </a:solidFill>
                <a:latin typeface="Arial" pitchFamily="34" charset="0"/>
                <a:cs typeface="Arial" pitchFamily="34" charset="0"/>
              </a:rPr>
              <a:t>difíciles </a:t>
            </a:r>
            <a:r>
              <a:rPr lang="es-CO" dirty="0">
                <a:solidFill>
                  <a:schemeClr val="tx1"/>
                </a:solidFill>
                <a:latin typeface="Arial" pitchFamily="34" charset="0"/>
                <a:cs typeface="Arial" pitchFamily="34" charset="0"/>
              </a:rPr>
              <a:t>que pueden ser solventados y que de hecho lo son por algunos empleados, al margen de la doctrina oficial de la empresa.</a:t>
            </a:r>
          </a:p>
          <a:p>
            <a:endParaRPr lang="es-CO" dirty="0"/>
          </a:p>
        </p:txBody>
      </p:sp>
      <p:pic>
        <p:nvPicPr>
          <p:cNvPr id="5122" name="Picture 2" descr="C:\Users\jairo barbosa\Documents\benchmarking\ganar competencia afiliados multiniv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3430136"/>
            <a:ext cx="4320480" cy="3167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3373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88640"/>
            <a:ext cx="7772400" cy="1470025"/>
          </a:xfrm>
        </p:spPr>
        <p:txBody>
          <a:bodyPr/>
          <a:lstStyle/>
          <a:p>
            <a:r>
              <a:rPr lang="es-CO" b="1" dirty="0">
                <a:latin typeface="Showcard Gothic" pitchFamily="82" charset="0"/>
              </a:rPr>
              <a:t>Primario</a:t>
            </a:r>
            <a:r>
              <a:rPr lang="es-CO" dirty="0">
                <a:latin typeface="Showcard Gothic" pitchFamily="82" charset="0"/>
              </a:rPr>
              <a:t>: </a:t>
            </a:r>
          </a:p>
        </p:txBody>
      </p:sp>
      <p:sp>
        <p:nvSpPr>
          <p:cNvPr id="3" name="2 Subtítulo"/>
          <p:cNvSpPr>
            <a:spLocks noGrp="1"/>
          </p:cNvSpPr>
          <p:nvPr>
            <p:ph type="subTitle" idx="1"/>
          </p:nvPr>
        </p:nvSpPr>
        <p:spPr>
          <a:xfrm>
            <a:off x="1547664" y="1340768"/>
            <a:ext cx="6400800" cy="1752600"/>
          </a:xfrm>
        </p:spPr>
        <p:style>
          <a:lnRef idx="0">
            <a:schemeClr val="accent4"/>
          </a:lnRef>
          <a:fillRef idx="3">
            <a:schemeClr val="accent4"/>
          </a:fillRef>
          <a:effectRef idx="3">
            <a:schemeClr val="accent4"/>
          </a:effectRef>
          <a:fontRef idx="minor">
            <a:schemeClr val="lt1"/>
          </a:fontRef>
        </p:style>
        <p:txBody>
          <a:bodyPr>
            <a:normAutofit fontScale="77500" lnSpcReduction="20000"/>
          </a:bodyPr>
          <a:lstStyle/>
          <a:p>
            <a:pPr lvl="0"/>
            <a:r>
              <a:rPr lang="es-CO" dirty="0">
                <a:solidFill>
                  <a:schemeClr val="tx1"/>
                </a:solidFill>
                <a:effectLst>
                  <a:glow rad="101600">
                    <a:schemeClr val="bg1">
                      <a:alpha val="60000"/>
                    </a:schemeClr>
                  </a:glow>
                </a:effectLst>
                <a:latin typeface="Arial" pitchFamily="34" charset="0"/>
                <a:cs typeface="Arial" pitchFamily="34" charset="0"/>
              </a:rPr>
              <a:t>se recoge información de la competencia directamente, a través de antiguos empleados de la misma, de proveedores y de clientes. Es evidente que tienen sus limitaciones y sus sesgos</a:t>
            </a:r>
            <a:r>
              <a:rPr lang="es-CO" dirty="0">
                <a:solidFill>
                  <a:schemeClr val="tx1"/>
                </a:solidFill>
                <a:latin typeface="Arial" pitchFamily="34" charset="0"/>
                <a:cs typeface="Arial" pitchFamily="34" charset="0"/>
              </a:rPr>
              <a:t>.</a:t>
            </a:r>
          </a:p>
          <a:p>
            <a:endParaRPr lang="es-CO" dirty="0"/>
          </a:p>
        </p:txBody>
      </p:sp>
      <p:pic>
        <p:nvPicPr>
          <p:cNvPr id="6146" name="Picture 2" descr="C:\Users\jairo barbosa\Documents\benchmarking\Image318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3140968"/>
            <a:ext cx="4514850" cy="3467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7438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04664"/>
            <a:ext cx="7772400" cy="1470025"/>
          </a:xfrm>
        </p:spPr>
        <p:txBody>
          <a:bodyPr/>
          <a:lstStyle/>
          <a:p>
            <a:r>
              <a:rPr lang="es-CO" b="1" dirty="0" smtClean="0">
                <a:solidFill>
                  <a:srgbClr val="333333"/>
                </a:solidFill>
                <a:effectLst/>
                <a:latin typeface="Showcard Gothic" pitchFamily="82" charset="0"/>
                <a:ea typeface="Times New Roman"/>
              </a:rPr>
              <a:t>Secundario</a:t>
            </a:r>
            <a:r>
              <a:rPr lang="es-CO" dirty="0" smtClean="0">
                <a:solidFill>
                  <a:srgbClr val="333333"/>
                </a:solidFill>
                <a:effectLst/>
                <a:latin typeface="Showcard Gothic" pitchFamily="82" charset="0"/>
                <a:ea typeface="Times New Roman"/>
              </a:rPr>
              <a:t>: </a:t>
            </a:r>
            <a:endParaRPr lang="es-CO" dirty="0">
              <a:latin typeface="Showcard Gothic" pitchFamily="82" charset="0"/>
            </a:endParaRPr>
          </a:p>
        </p:txBody>
      </p:sp>
      <p:sp>
        <p:nvSpPr>
          <p:cNvPr id="3" name="2 Subtítulo"/>
          <p:cNvSpPr>
            <a:spLocks noGrp="1"/>
          </p:cNvSpPr>
          <p:nvPr>
            <p:ph type="subTitle" idx="1"/>
          </p:nvPr>
        </p:nvSpPr>
        <p:spPr>
          <a:xfrm>
            <a:off x="1403648" y="1628800"/>
            <a:ext cx="6400800" cy="1752600"/>
          </a:xfrm>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r>
              <a:rPr lang="es-CO" dirty="0" smtClean="0">
                <a:solidFill>
                  <a:schemeClr val="tx1"/>
                </a:solidFill>
                <a:effectLst/>
                <a:latin typeface="Arial"/>
                <a:ea typeface="Times New Roman"/>
              </a:rPr>
              <a:t>recopilamos información de la competencia por vías indirectas, como por ejemplo internet, </a:t>
            </a:r>
            <a:r>
              <a:rPr lang="es-CO" strike="noStrike" dirty="0" smtClean="0">
                <a:solidFill>
                  <a:schemeClr val="tx1"/>
                </a:solidFill>
                <a:effectLst/>
                <a:latin typeface="Arial"/>
                <a:ea typeface="Times New Roman"/>
                <a:cs typeface="Times New Roman"/>
              </a:rPr>
              <a:t>publicaciones</a:t>
            </a:r>
            <a:r>
              <a:rPr lang="es-CO" dirty="0" smtClean="0">
                <a:solidFill>
                  <a:schemeClr val="tx1"/>
                </a:solidFill>
                <a:effectLst/>
                <a:latin typeface="Arial"/>
                <a:ea typeface="Times New Roman"/>
              </a:rPr>
              <a:t>, catálogos, estudios directo de sus productos, etc.</a:t>
            </a:r>
            <a:endParaRPr lang="es-CO" dirty="0">
              <a:solidFill>
                <a:schemeClr val="tx1"/>
              </a:solidFill>
            </a:endParaRPr>
          </a:p>
        </p:txBody>
      </p:sp>
      <p:pic>
        <p:nvPicPr>
          <p:cNvPr id="7170" name="Picture 2" descr="C:\Users\jairo barbosa\Documents\benchmarking\serie-marilyn-de-warho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3429000"/>
            <a:ext cx="4183112" cy="313733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834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88640"/>
            <a:ext cx="7772400" cy="1470025"/>
          </a:xfrm>
        </p:spPr>
        <p:txBody>
          <a:bodyPr/>
          <a:lstStyle/>
          <a:p>
            <a:r>
              <a:rPr lang="es-CO" b="1" dirty="0" smtClean="0">
                <a:solidFill>
                  <a:srgbClr val="333333"/>
                </a:solidFill>
                <a:effectLst/>
                <a:latin typeface="Showcard Gothic" pitchFamily="82" charset="0"/>
                <a:ea typeface="Times New Roman"/>
              </a:rPr>
              <a:t>Cooperativo</a:t>
            </a:r>
            <a:r>
              <a:rPr lang="es-CO" dirty="0" smtClean="0">
                <a:solidFill>
                  <a:srgbClr val="333333"/>
                </a:solidFill>
                <a:effectLst/>
                <a:latin typeface="Showcard Gothic" pitchFamily="82" charset="0"/>
                <a:ea typeface="Times New Roman"/>
              </a:rPr>
              <a:t>: </a:t>
            </a:r>
            <a:endParaRPr lang="es-CO" dirty="0">
              <a:latin typeface="Showcard Gothic" pitchFamily="82" charset="0"/>
            </a:endParaRPr>
          </a:p>
        </p:txBody>
      </p:sp>
      <p:sp>
        <p:nvSpPr>
          <p:cNvPr id="3" name="2 Subtítulo"/>
          <p:cNvSpPr>
            <a:spLocks noGrp="1"/>
          </p:cNvSpPr>
          <p:nvPr>
            <p:ph type="subTitle" idx="1"/>
          </p:nvPr>
        </p:nvSpPr>
        <p:spPr>
          <a:xfrm>
            <a:off x="323528" y="1484784"/>
            <a:ext cx="4248472" cy="5040560"/>
          </a:xfrm>
        </p:spPr>
        <p:style>
          <a:lnRef idx="1">
            <a:schemeClr val="accent6"/>
          </a:lnRef>
          <a:fillRef idx="2">
            <a:schemeClr val="accent6"/>
          </a:fillRef>
          <a:effectRef idx="1">
            <a:schemeClr val="accent6"/>
          </a:effectRef>
          <a:fontRef idx="minor">
            <a:schemeClr val="dk1"/>
          </a:fontRef>
        </p:style>
        <p:txBody>
          <a:bodyPr>
            <a:noAutofit/>
          </a:bodyPr>
          <a:lstStyle/>
          <a:p>
            <a:pPr algn="l"/>
            <a:r>
              <a:rPr lang="es-CO" sz="2000" dirty="0" smtClean="0">
                <a:solidFill>
                  <a:schemeClr val="tx1"/>
                </a:solidFill>
                <a:effectLst/>
                <a:latin typeface="Arial" pitchFamily="34" charset="0"/>
                <a:ea typeface="Times New Roman"/>
                <a:cs typeface="Arial" pitchFamily="34" charset="0"/>
              </a:rPr>
              <a:t>Se trata de intercambiar información con empresas competidoras. ya, se que resulta sorprendente, pero se hace siempre y cuando dichas empresas encuentren puntos de colaboración, espacios donde más que competidores son </a:t>
            </a:r>
            <a:r>
              <a:rPr lang="es-CO" sz="2000" u="none" strike="noStrike" dirty="0" smtClean="0">
                <a:solidFill>
                  <a:schemeClr val="tx1"/>
                </a:solidFill>
                <a:effectLst/>
                <a:latin typeface="Arial" pitchFamily="34" charset="0"/>
                <a:ea typeface="Times New Roman"/>
                <a:cs typeface="Arial" pitchFamily="34" charset="0"/>
              </a:rPr>
              <a:t>competidores</a:t>
            </a:r>
            <a:r>
              <a:rPr lang="es-CO" sz="2000" dirty="0" smtClean="0">
                <a:solidFill>
                  <a:schemeClr val="tx1"/>
                </a:solidFill>
                <a:effectLst/>
                <a:latin typeface="Arial" pitchFamily="34" charset="0"/>
                <a:ea typeface="Times New Roman"/>
                <a:cs typeface="Arial" pitchFamily="34" charset="0"/>
              </a:rPr>
              <a:t>. Sin embargo, y a pesar de ser muy enriquecedora, difícilmente se lleva a cabo, salvo en una versión un poco más light.</a:t>
            </a:r>
            <a:endParaRPr lang="es-CO" sz="2000" dirty="0">
              <a:solidFill>
                <a:schemeClr val="tx1"/>
              </a:solidFill>
              <a:latin typeface="Arial" pitchFamily="34" charset="0"/>
              <a:cs typeface="Arial" pitchFamily="34" charset="0"/>
            </a:endParaRPr>
          </a:p>
        </p:txBody>
      </p:sp>
      <p:pic>
        <p:nvPicPr>
          <p:cNvPr id="8194" name="Picture 2" descr="C:\Users\jairo barbosa\Documents\benchmarking\images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916832"/>
            <a:ext cx="3528392" cy="38884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3251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360000">
            <a:off x="3490204" y="3461921"/>
            <a:ext cx="4847038" cy="1599722"/>
          </a:xfrm>
        </p:spPr>
        <p:txBody>
          <a:bodyPr/>
          <a:lstStyle/>
          <a:p>
            <a:r>
              <a:rPr lang="es-MX" sz="5400" dirty="0" smtClean="0">
                <a:solidFill>
                  <a:srgbClr val="00B0F0"/>
                </a:solidFill>
                <a:latin typeface="Comic Sans MS" pitchFamily="66" charset="0"/>
              </a:rPr>
              <a:t>CIRCULOS DE </a:t>
            </a:r>
            <a:r>
              <a:rPr lang="es-MX" sz="5400" dirty="0" smtClean="0">
                <a:solidFill>
                  <a:srgbClr val="00B050"/>
                </a:solidFill>
                <a:latin typeface="Comic Sans MS" pitchFamily="66" charset="0"/>
              </a:rPr>
              <a:t>CALIDAD</a:t>
            </a:r>
            <a:endParaRPr lang="es-MX" sz="5400" dirty="0">
              <a:solidFill>
                <a:srgbClr val="00B050"/>
              </a:solidFill>
              <a:latin typeface="Comic Sans MS" pitchFamily="66" charset="0"/>
            </a:endParaRPr>
          </a:p>
        </p:txBody>
      </p:sp>
      <p:pic>
        <p:nvPicPr>
          <p:cNvPr id="3074" name="Picture 2" descr="http://jesusfdezblog.files.wordpress.com/2009/06/circulo-calid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307939">
            <a:off x="2711696" y="666241"/>
            <a:ext cx="5337916" cy="21153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encrypted-tbn2.gstatic.com/images?q=tbn:ANd9GcSs369bDChRIZ6Q-Q9twCEt4OSwi3e-CG6QZ7S6C6yzoFTekXV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566474">
            <a:off x="372905" y="3419089"/>
            <a:ext cx="3286638" cy="28761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5361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airo barbosa\Documents\benchmarking\benchmark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2037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ctrTitle"/>
          </p:nvPr>
        </p:nvSpPr>
        <p:spPr>
          <a:xfrm>
            <a:off x="827584" y="260648"/>
            <a:ext cx="7772400" cy="1470025"/>
          </a:xfrm>
        </p:spPr>
        <p:txBody>
          <a:bodyPr/>
          <a:lstStyle/>
          <a:p>
            <a:r>
              <a:rPr lang="es-CO" b="1" dirty="0" smtClean="0">
                <a:solidFill>
                  <a:srgbClr val="333333"/>
                </a:solidFill>
                <a:effectLst/>
                <a:latin typeface="Showcard Gothic" pitchFamily="82" charset="0"/>
                <a:ea typeface="Times New Roman"/>
              </a:rPr>
              <a:t>Cooperativo 2.0</a:t>
            </a:r>
            <a:r>
              <a:rPr lang="es-CO" dirty="0" smtClean="0">
                <a:solidFill>
                  <a:srgbClr val="333333"/>
                </a:solidFill>
                <a:effectLst/>
                <a:latin typeface="Showcard Gothic" pitchFamily="82" charset="0"/>
                <a:ea typeface="Times New Roman"/>
              </a:rPr>
              <a:t>: </a:t>
            </a:r>
            <a:endParaRPr lang="es-CO" dirty="0">
              <a:latin typeface="Showcard Gothic" pitchFamily="82" charset="0"/>
            </a:endParaRPr>
          </a:p>
        </p:txBody>
      </p:sp>
      <p:sp>
        <p:nvSpPr>
          <p:cNvPr id="3" name="2 Subtítulo"/>
          <p:cNvSpPr>
            <a:spLocks noGrp="1"/>
          </p:cNvSpPr>
          <p:nvPr>
            <p:ph type="subTitle" idx="1"/>
          </p:nvPr>
        </p:nvSpPr>
        <p:spPr>
          <a:xfrm>
            <a:off x="1165694" y="1340768"/>
            <a:ext cx="6788988" cy="5256584"/>
          </a:xfrm>
        </p:spPr>
        <p:txBody>
          <a:bodyPr>
            <a:noAutofit/>
          </a:bodyPr>
          <a:lstStyle/>
          <a:p>
            <a:pPr algn="just"/>
            <a:r>
              <a:rPr lang="es-CO" sz="2400" b="1" dirty="0" smtClean="0">
                <a:solidFill>
                  <a:schemeClr val="tx1"/>
                </a:solidFill>
                <a:effectLst>
                  <a:glow rad="63500">
                    <a:schemeClr val="bg1">
                      <a:alpha val="40000"/>
                    </a:schemeClr>
                  </a:glow>
                </a:effectLst>
                <a:latin typeface="Arial" pitchFamily="34" charset="0"/>
                <a:ea typeface="Times New Roman"/>
                <a:cs typeface="Arial" pitchFamily="34" charset="0"/>
              </a:rPr>
              <a:t>lo que se busca es encontrar empresas del mismo sector que no sean competencia, o que siendo de otros sectores puedan tener problemáticas muy semejantes. Por ejemplo, una empresa de instalaciones eléctricas que trabaje para promotores, puede establecer un grupo de benchmarking con empresas similares de zonas geográficas en las que no este presente, o con otros instaladores de suministros, empresas de venta y montaje de cocinas, gremios varios, etc. Seguro que todos tienen dificultades similares: cómo agilizar los cobros, como formar equipos de instalación, como gestionar las relaciones con las Administración, etc</a:t>
            </a:r>
            <a:r>
              <a:rPr lang="es-CO" sz="2400" b="1" dirty="0" smtClean="0">
                <a:solidFill>
                  <a:schemeClr val="tx1"/>
                </a:solidFill>
                <a:effectLst/>
                <a:latin typeface="Arial" pitchFamily="34" charset="0"/>
                <a:ea typeface="Times New Roman"/>
                <a:cs typeface="Arial" pitchFamily="34" charset="0"/>
              </a:rPr>
              <a:t>.</a:t>
            </a:r>
            <a:endParaRPr lang="es-CO"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430590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404664"/>
            <a:ext cx="7772400" cy="220729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15000"/>
              </a:lnSpc>
              <a:spcAft>
                <a:spcPts val="1200"/>
              </a:spcAft>
            </a:pPr>
            <a:r>
              <a:rPr lang="es-CO"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Showcard Gothic" pitchFamily="82" charset="0"/>
                <a:ea typeface="Times New Roman"/>
                <a:cs typeface="Times New Roman"/>
              </a:rPr>
              <a:t>¿Que ventajas aporta la aplicación del Benchmarking?</a:t>
            </a:r>
            <a:r>
              <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libri"/>
                <a:cs typeface="Times New Roman"/>
              </a:rPr>
              <a:t/>
            </a:r>
            <a:br>
              <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libri"/>
                <a:cs typeface="Times New Roman"/>
              </a:rPr>
            </a:br>
            <a:endParaRPr lang="es-CO"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Subtítulo"/>
          <p:cNvSpPr>
            <a:spLocks noGrp="1"/>
          </p:cNvSpPr>
          <p:nvPr>
            <p:ph type="subTitle" idx="1"/>
          </p:nvPr>
        </p:nvSpPr>
        <p:spPr>
          <a:xfrm>
            <a:off x="539552" y="2219792"/>
            <a:ext cx="7920880" cy="4608512"/>
          </a:xfrm>
        </p:spPr>
        <p:txBody>
          <a:bodyPr>
            <a:normAutofit fontScale="47500" lnSpcReduction="20000"/>
          </a:bodyPr>
          <a:lstStyle/>
          <a:p>
            <a:pPr marL="457200" lvl="0" indent="-457200">
              <a:buFont typeface="Arial" pitchFamily="34" charset="0"/>
              <a:buChar char="•"/>
            </a:pPr>
            <a:r>
              <a:rPr lang="es-CO" sz="3400" b="1" dirty="0">
                <a:solidFill>
                  <a:schemeClr val="tx1"/>
                </a:solidFill>
                <a:effectLst>
                  <a:glow rad="63500">
                    <a:schemeClr val="bg1">
                      <a:alpha val="40000"/>
                    </a:schemeClr>
                  </a:glow>
                </a:effectLst>
                <a:latin typeface="Arial" pitchFamily="34" charset="0"/>
                <a:cs typeface="Arial" pitchFamily="34" charset="0"/>
              </a:rPr>
              <a:t>Permite el cambio de paradigmas: frente al clásico no se puede, nada mejor que exponer como otros si pueden. Los dogmas empresariales suelen tener sus días contados.</a:t>
            </a:r>
          </a:p>
          <a:p>
            <a:pPr marL="457200" lvl="0" indent="-457200">
              <a:buFont typeface="Arial" pitchFamily="34" charset="0"/>
              <a:buChar char="•"/>
            </a:pPr>
            <a:r>
              <a:rPr lang="es-CO" sz="3400" b="1" dirty="0">
                <a:solidFill>
                  <a:schemeClr val="tx1"/>
                </a:solidFill>
                <a:effectLst>
                  <a:glow rad="63500">
                    <a:schemeClr val="bg1">
                      <a:alpha val="40000"/>
                    </a:schemeClr>
                  </a:glow>
                </a:effectLst>
                <a:latin typeface="Arial" pitchFamily="34" charset="0"/>
                <a:cs typeface="Arial" pitchFamily="34" charset="0"/>
              </a:rPr>
              <a:t>Introduce a la empresa en la cultura del cambio y del aprendizaje continuo: las empresas que admiten que no existen dichos dogmas, que los paradigmas en los que creían no son eternos e inmutables, adoptan una predisposición natural al cambio, a la evolución a aprender cosas </a:t>
            </a:r>
            <a:r>
              <a:rPr lang="es-CO" sz="3400" b="1" dirty="0" smtClean="0">
                <a:solidFill>
                  <a:schemeClr val="tx1"/>
                </a:solidFill>
                <a:effectLst>
                  <a:glow rad="63500">
                    <a:schemeClr val="bg1">
                      <a:alpha val="40000"/>
                    </a:schemeClr>
                  </a:glow>
                </a:effectLst>
                <a:latin typeface="Arial" pitchFamily="34" charset="0"/>
                <a:cs typeface="Arial" pitchFamily="34" charset="0"/>
              </a:rPr>
              <a:t>nuevas</a:t>
            </a:r>
          </a:p>
          <a:p>
            <a:pPr marL="457200" lvl="0" indent="-457200">
              <a:buFont typeface="Arial" pitchFamily="34" charset="0"/>
              <a:buChar char="•"/>
            </a:pPr>
            <a:r>
              <a:rPr lang="es-CO" sz="3400" b="1" dirty="0" smtClean="0">
                <a:solidFill>
                  <a:schemeClr val="tx1"/>
                </a:solidFill>
                <a:effectLst>
                  <a:glow rad="63500">
                    <a:schemeClr val="bg1">
                      <a:alpha val="40000"/>
                    </a:schemeClr>
                  </a:glow>
                </a:effectLst>
                <a:latin typeface="Arial" pitchFamily="34" charset="0"/>
                <a:cs typeface="Arial" pitchFamily="34" charset="0"/>
              </a:rPr>
              <a:t>Nos </a:t>
            </a:r>
            <a:r>
              <a:rPr lang="es-CO" sz="3400" b="1" dirty="0">
                <a:solidFill>
                  <a:schemeClr val="tx1"/>
                </a:solidFill>
                <a:effectLst>
                  <a:glow rad="63500">
                    <a:schemeClr val="bg1">
                      <a:alpha val="40000"/>
                    </a:schemeClr>
                  </a:glow>
                </a:effectLst>
                <a:latin typeface="Arial" pitchFamily="34" charset="0"/>
                <a:cs typeface="Arial" pitchFamily="34" charset="0"/>
              </a:rPr>
              <a:t>ubica frente a la competencia: de algún modo conecta con esos otros conceptos del </a:t>
            </a:r>
            <a:r>
              <a:rPr lang="es-CO" sz="3400" b="1" dirty="0" err="1">
                <a:solidFill>
                  <a:schemeClr val="tx1"/>
                </a:solidFill>
                <a:effectLst>
                  <a:glow rad="63500">
                    <a:schemeClr val="bg1">
                      <a:alpha val="40000"/>
                    </a:schemeClr>
                  </a:glow>
                </a:effectLst>
                <a:latin typeface="Arial" pitchFamily="34" charset="0"/>
                <a:cs typeface="Arial" pitchFamily="34" charset="0"/>
              </a:rPr>
              <a:t>benchmark</a:t>
            </a:r>
            <a:r>
              <a:rPr lang="es-CO" sz="3400" b="1" dirty="0">
                <a:solidFill>
                  <a:schemeClr val="tx1"/>
                </a:solidFill>
                <a:effectLst>
                  <a:glow rad="63500">
                    <a:schemeClr val="bg1">
                      <a:alpha val="40000"/>
                    </a:schemeClr>
                  </a:glow>
                </a:effectLst>
                <a:latin typeface="Arial" pitchFamily="34" charset="0"/>
                <a:cs typeface="Arial" pitchFamily="34" charset="0"/>
              </a:rPr>
              <a:t> de los que hablábamos al principio del post. Nos permite saber dónde estoy en relación la competencia, con el mercado. El </a:t>
            </a:r>
            <a:r>
              <a:rPr lang="es-CO" sz="3400" b="1" dirty="0" err="1">
                <a:solidFill>
                  <a:schemeClr val="tx1"/>
                </a:solidFill>
                <a:effectLst>
                  <a:glow rad="63500">
                    <a:schemeClr val="bg1">
                      <a:alpha val="40000"/>
                    </a:schemeClr>
                  </a:glow>
                </a:effectLst>
                <a:latin typeface="Arial" pitchFamily="34" charset="0"/>
                <a:cs typeface="Arial" pitchFamily="34" charset="0"/>
              </a:rPr>
              <a:t>benchmark</a:t>
            </a:r>
            <a:r>
              <a:rPr lang="es-CO" sz="3400" b="1" dirty="0">
                <a:solidFill>
                  <a:schemeClr val="tx1"/>
                </a:solidFill>
                <a:effectLst>
                  <a:glow rad="63500">
                    <a:schemeClr val="bg1">
                      <a:alpha val="40000"/>
                    </a:schemeClr>
                  </a:glow>
                </a:effectLst>
                <a:latin typeface="Arial" pitchFamily="34" charset="0"/>
                <a:cs typeface="Arial" pitchFamily="34" charset="0"/>
              </a:rPr>
              <a:t> como punto de referencia. Más allá de las cifras habituales, es posible que esa mirada al espejo nos revele hechos que cuestionen nuestra propia visión. Y eso siempre es bueno.</a:t>
            </a:r>
          </a:p>
          <a:p>
            <a:pPr marL="457200" lvl="0" indent="-457200">
              <a:buFont typeface="Arial" pitchFamily="34" charset="0"/>
              <a:buChar char="•"/>
            </a:pPr>
            <a:r>
              <a:rPr lang="es-CO" sz="3400" b="1" dirty="0">
                <a:solidFill>
                  <a:schemeClr val="tx1"/>
                </a:solidFill>
                <a:effectLst>
                  <a:glow rad="63500">
                    <a:schemeClr val="bg1">
                      <a:alpha val="40000"/>
                    </a:schemeClr>
                  </a:glow>
                </a:effectLst>
                <a:latin typeface="Arial" pitchFamily="34" charset="0"/>
                <a:cs typeface="Arial" pitchFamily="34" charset="0"/>
              </a:rPr>
              <a:t>Fomenta las posibilidades de ir de la competencia a la </a:t>
            </a:r>
            <a:r>
              <a:rPr lang="es-CO" sz="3400" b="1" dirty="0" err="1">
                <a:solidFill>
                  <a:schemeClr val="tx1"/>
                </a:solidFill>
                <a:effectLst>
                  <a:glow rad="63500">
                    <a:schemeClr val="bg1">
                      <a:alpha val="40000"/>
                    </a:schemeClr>
                  </a:glow>
                </a:effectLst>
                <a:latin typeface="Arial" pitchFamily="34" charset="0"/>
                <a:cs typeface="Arial" pitchFamily="34" charset="0"/>
              </a:rPr>
              <a:t>coopetencia</a:t>
            </a:r>
            <a:r>
              <a:rPr lang="es-CO" sz="3400" b="1" dirty="0">
                <a:solidFill>
                  <a:schemeClr val="tx1"/>
                </a:solidFill>
                <a:effectLst>
                  <a:glow rad="63500">
                    <a:schemeClr val="bg1">
                      <a:alpha val="40000"/>
                    </a:schemeClr>
                  </a:glow>
                </a:effectLst>
                <a:latin typeface="Arial" pitchFamily="34" charset="0"/>
                <a:cs typeface="Arial" pitchFamily="34" charset="0"/>
              </a:rPr>
              <a:t>, algo de lo que ya hemos hablado.</a:t>
            </a:r>
          </a:p>
          <a:p>
            <a:pPr marL="457200" lvl="0" indent="-457200">
              <a:buFont typeface="Arial" pitchFamily="34" charset="0"/>
              <a:buChar char="•"/>
            </a:pPr>
            <a:r>
              <a:rPr lang="es-CO" sz="3400" b="1" dirty="0">
                <a:solidFill>
                  <a:schemeClr val="tx1"/>
                </a:solidFill>
                <a:effectLst>
                  <a:glow rad="63500">
                    <a:schemeClr val="bg1">
                      <a:alpha val="40000"/>
                    </a:schemeClr>
                  </a:glow>
                </a:effectLst>
                <a:latin typeface="Arial" pitchFamily="34" charset="0"/>
                <a:cs typeface="Arial" pitchFamily="34" charset="0"/>
              </a:rPr>
              <a:t>Es un método simple y económico de mejorar nuestra gestión. No pequemos de adanismo, casi todo esta inventado, aunque no lo sepamos.</a:t>
            </a:r>
          </a:p>
          <a:p>
            <a:pPr marL="457200" indent="-457200">
              <a:buFont typeface="Arial" pitchFamily="34" charset="0"/>
              <a:buChar char="•"/>
            </a:pPr>
            <a:endParaRPr lang="es-CO" dirty="0"/>
          </a:p>
        </p:txBody>
      </p:sp>
    </p:spTree>
    <p:extLst>
      <p:ext uri="{BB962C8B-B14F-4D97-AF65-F5344CB8AC3E}">
        <p14:creationId xmlns:p14="http://schemas.microsoft.com/office/powerpoint/2010/main" xmlns="" val="4254383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360351">
            <a:off x="3210192" y="3061109"/>
            <a:ext cx="5648623" cy="1794009"/>
          </a:xfrm>
        </p:spPr>
        <p:txBody>
          <a:bodyPr>
            <a:normAutofit/>
          </a:bodyPr>
          <a:lstStyle/>
          <a:p>
            <a:pPr algn="ctr"/>
            <a:r>
              <a:rPr lang="es-CO" sz="6600" b="1" dirty="0">
                <a:solidFill>
                  <a:srgbClr val="00B0F0"/>
                </a:solidFill>
                <a:latin typeface="Showcard Gothic" pitchFamily="82" charset="0"/>
              </a:rPr>
              <a:t>COACHING</a:t>
            </a:r>
            <a:r>
              <a:rPr lang="es-CO" sz="4400" dirty="0">
                <a:solidFill>
                  <a:srgbClr val="00B0F0"/>
                </a:solidFill>
                <a:latin typeface="Showcard Gothic" pitchFamily="82" charset="0"/>
              </a:rPr>
              <a:t/>
            </a:r>
            <a:br>
              <a:rPr lang="es-CO" sz="4400" dirty="0">
                <a:solidFill>
                  <a:srgbClr val="00B0F0"/>
                </a:solidFill>
                <a:latin typeface="Showcard Gothic" pitchFamily="82" charset="0"/>
              </a:rPr>
            </a:br>
            <a:endParaRPr lang="es-CO" sz="4400" dirty="0">
              <a:solidFill>
                <a:srgbClr val="00B0F0"/>
              </a:solidFill>
              <a:latin typeface="Showcard Gothic" pitchFamily="82" charset="0"/>
            </a:endParaRPr>
          </a:p>
        </p:txBody>
      </p:sp>
      <p:sp>
        <p:nvSpPr>
          <p:cNvPr id="3" name="2 Subtítulo"/>
          <p:cNvSpPr>
            <a:spLocks noGrp="1"/>
          </p:cNvSpPr>
          <p:nvPr>
            <p:ph type="subTitle" idx="1"/>
          </p:nvPr>
        </p:nvSpPr>
        <p:spPr/>
        <p:txBody>
          <a:bodyPr>
            <a:noAutofit/>
          </a:bodyPr>
          <a:lstStyle/>
          <a:p>
            <a:pPr algn="ctr"/>
            <a:r>
              <a:rPr lang="es-CO" sz="2800" dirty="0" smtClean="0">
                <a:solidFill>
                  <a:srgbClr val="7030A0"/>
                </a:solidFill>
                <a:latin typeface="HP PSG" pitchFamily="50" charset="0"/>
              </a:rPr>
              <a:t> </a:t>
            </a:r>
            <a:endParaRPr lang="es-CO" sz="2800" dirty="0">
              <a:solidFill>
                <a:srgbClr val="7030A0"/>
              </a:solidFill>
              <a:latin typeface="HP PSG" pitchFamily="50" charset="0"/>
            </a:endParaRPr>
          </a:p>
        </p:txBody>
      </p:sp>
    </p:spTree>
    <p:extLst>
      <p:ext uri="{BB962C8B-B14F-4D97-AF65-F5344CB8AC3E}">
        <p14:creationId xmlns:p14="http://schemas.microsoft.com/office/powerpoint/2010/main" xmlns="" val="452050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88024" y="764704"/>
            <a:ext cx="3600400" cy="2304256"/>
          </a:xfrm>
        </p:spPr>
        <p:txBody>
          <a:bodyPr>
            <a:normAutofit fontScale="85000" lnSpcReduction="10000"/>
          </a:bodyPr>
          <a:lstStyle/>
          <a:p>
            <a:pPr algn="just"/>
            <a:r>
              <a:rPr lang="es-CO" b="0" dirty="0" smtClean="0"/>
              <a:t>      El </a:t>
            </a:r>
            <a:r>
              <a:rPr lang="es-CO" b="0" dirty="0"/>
              <a:t>concepto de coaching se originó en el deporte, de ahí la palabra coach o entrenador. En la práctica mucha gente lo asimila a entrenamiento pero, en este caso, el coach tiene más un papel de acompañante.</a:t>
            </a:r>
          </a:p>
          <a:p>
            <a:endParaRPr lang="es-CO" dirty="0"/>
          </a:p>
        </p:txBody>
      </p:sp>
      <p:sp>
        <p:nvSpPr>
          <p:cNvPr id="4" name="3 CuadroTexto"/>
          <p:cNvSpPr txBox="1"/>
          <p:nvPr/>
        </p:nvSpPr>
        <p:spPr>
          <a:xfrm>
            <a:off x="755576" y="4318992"/>
            <a:ext cx="3240360" cy="2031325"/>
          </a:xfrm>
          <a:prstGeom prst="rect">
            <a:avLst/>
          </a:prstGeom>
          <a:noFill/>
        </p:spPr>
        <p:txBody>
          <a:bodyPr wrap="square" rtlCol="0">
            <a:spAutoFit/>
          </a:bodyPr>
          <a:lstStyle/>
          <a:p>
            <a:pPr algn="just"/>
            <a:r>
              <a:rPr lang="es-CO" dirty="0">
                <a:solidFill>
                  <a:prstClr val="black"/>
                </a:solidFill>
              </a:rPr>
              <a:t>La tarea del coach no es resolver problemas, enseñar, asesorar, instruir o transmitir conocimientos; consiste en ser una caja de resonancia, un facilitador, un catalizador de la conciencia.</a:t>
            </a:r>
          </a:p>
        </p:txBody>
      </p:sp>
      <p:pic>
        <p:nvPicPr>
          <p:cNvPr id="1026" name="Picture 2" descr="http://coachingyconsultoria.info/wp-content/uploads/2011/09/coaching_vs_coach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7906" y="548680"/>
            <a:ext cx="3695700" cy="29432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burgos.startupweekend.org/files/2012/04/coaching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139961"/>
            <a:ext cx="3200400" cy="3200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6585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3816424" cy="2880320"/>
          </a:xfrm>
        </p:spPr>
        <p:txBody>
          <a:bodyPr>
            <a:normAutofit fontScale="85000" lnSpcReduction="20000"/>
          </a:bodyPr>
          <a:lstStyle/>
          <a:p>
            <a:pPr algn="just"/>
            <a:r>
              <a:rPr lang="es-CO" dirty="0"/>
              <a:t>Por todo ello podemos decir, que el Coaching es un proceso de cambio, de mejora, en el que un </a:t>
            </a:r>
            <a:r>
              <a:rPr lang="es-CO" dirty="0" err="1" smtClean="0"/>
              <a:t>coache</a:t>
            </a:r>
            <a:r>
              <a:rPr lang="es-CO" dirty="0" smtClean="0"/>
              <a:t> </a:t>
            </a:r>
            <a:r>
              <a:rPr lang="es-CO" dirty="0"/>
              <a:t>o cliente, busca un coach para que le acompañe en ese proceso a modo de espejo, de facilitador pero en ningún caso dándole consejos o soluciones. Es el propio cliente el que busca las soluciones dentro de sí mismo.</a:t>
            </a:r>
          </a:p>
          <a:p>
            <a:endParaRPr lang="es-CO" dirty="0"/>
          </a:p>
        </p:txBody>
      </p:sp>
      <p:sp>
        <p:nvSpPr>
          <p:cNvPr id="4" name="3 CuadroTexto"/>
          <p:cNvSpPr txBox="1"/>
          <p:nvPr/>
        </p:nvSpPr>
        <p:spPr>
          <a:xfrm>
            <a:off x="4860032" y="3933056"/>
            <a:ext cx="3816424" cy="2031325"/>
          </a:xfrm>
          <a:prstGeom prst="rect">
            <a:avLst/>
          </a:prstGeom>
          <a:noFill/>
        </p:spPr>
        <p:txBody>
          <a:bodyPr wrap="square" rtlCol="0">
            <a:spAutoFit/>
          </a:bodyPr>
          <a:lstStyle/>
          <a:p>
            <a:pPr algn="just"/>
            <a:r>
              <a:rPr lang="es-CO" dirty="0">
                <a:solidFill>
                  <a:prstClr val="black"/>
                </a:solidFill>
              </a:rPr>
              <a:t>Si queremos resolver problemas buscaremos a un terapeuta en lo personal o un consultor en lo profesional. Si queremos que alguien nos enseñe su maestría buscaremos un mentor.</a:t>
            </a:r>
          </a:p>
          <a:p>
            <a:endParaRPr lang="es-CO" dirty="0">
              <a:solidFill>
                <a:prstClr val="black"/>
              </a:solidFill>
            </a:endParaRPr>
          </a:p>
        </p:txBody>
      </p:sp>
      <p:pic>
        <p:nvPicPr>
          <p:cNvPr id="2050" name="Picture 2" descr="http://rosacobos.files.wordpress.com/2010/02/coach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42721" y="620688"/>
            <a:ext cx="3498794"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muypymes.com/images/stories/gestion/coaching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724582"/>
            <a:ext cx="4091819"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4266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a:t> </a:t>
            </a:r>
            <a:r>
              <a:rPr lang="es-CO" dirty="0"/>
              <a:t/>
            </a:r>
            <a:br>
              <a:rPr lang="es-CO" dirty="0"/>
            </a:br>
            <a:r>
              <a:rPr lang="es-CO" b="1" dirty="0">
                <a:latin typeface="AR CHRISTY" pitchFamily="2" charset="0"/>
              </a:rPr>
              <a:t>PROCESO DE COACHING</a:t>
            </a:r>
            <a:r>
              <a:rPr lang="es-CO" dirty="0"/>
              <a:t/>
            </a:r>
            <a:br>
              <a:rPr lang="es-CO" dirty="0"/>
            </a:br>
            <a:endParaRPr lang="es-CO" dirty="0"/>
          </a:p>
        </p:txBody>
      </p:sp>
      <p:sp>
        <p:nvSpPr>
          <p:cNvPr id="3" name="2 Marcador de contenido"/>
          <p:cNvSpPr>
            <a:spLocks noGrp="1"/>
          </p:cNvSpPr>
          <p:nvPr>
            <p:ph idx="1"/>
          </p:nvPr>
        </p:nvSpPr>
        <p:spPr>
          <a:xfrm>
            <a:off x="1664379" y="1952836"/>
            <a:ext cx="2448272" cy="1944216"/>
          </a:xfrm>
        </p:spPr>
        <p:txBody>
          <a:bodyPr>
            <a:normAutofit fontScale="85000" lnSpcReduction="10000"/>
          </a:bodyPr>
          <a:lstStyle/>
          <a:p>
            <a:pPr algn="just"/>
            <a:r>
              <a:rPr lang="es-CO" dirty="0" smtClean="0"/>
              <a:t>1.Observar </a:t>
            </a:r>
            <a:r>
              <a:rPr lang="es-CO" dirty="0"/>
              <a:t>- La observación será fundamental para que el entrenado encuentre soluciones</a:t>
            </a:r>
          </a:p>
        </p:txBody>
      </p:sp>
      <p:sp>
        <p:nvSpPr>
          <p:cNvPr id="4" name="3 CuadroTexto"/>
          <p:cNvSpPr txBox="1"/>
          <p:nvPr/>
        </p:nvSpPr>
        <p:spPr>
          <a:xfrm>
            <a:off x="1842592" y="4125546"/>
            <a:ext cx="2448272" cy="2031325"/>
          </a:xfrm>
          <a:prstGeom prst="rect">
            <a:avLst/>
          </a:prstGeom>
          <a:noFill/>
        </p:spPr>
        <p:txBody>
          <a:bodyPr wrap="square" rtlCol="0">
            <a:spAutoFit/>
          </a:bodyPr>
          <a:lstStyle/>
          <a:p>
            <a:r>
              <a:rPr lang="es-CO" dirty="0">
                <a:solidFill>
                  <a:prstClr val="black"/>
                </a:solidFill>
              </a:rPr>
              <a:t>2.Toma de conciencia - La observación permite la toma de conciencia, básicamente acerca de nuestro poder de elección. </a:t>
            </a:r>
          </a:p>
        </p:txBody>
      </p:sp>
      <p:pic>
        <p:nvPicPr>
          <p:cNvPr id="3074" name="Picture 2" descr="http://www.franciscocerda.cl/media/users/0/16/images/public/19/coaching.gif?v=12828773297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1700808"/>
            <a:ext cx="2319415" cy="230425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buscasaude.com.br/wp-content/uploads/2011/08/coach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4125546"/>
            <a:ext cx="2886312" cy="19634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6557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76056" y="404664"/>
            <a:ext cx="3168352" cy="1728192"/>
          </a:xfrm>
        </p:spPr>
        <p:txBody>
          <a:bodyPr>
            <a:normAutofit fontScale="85000" lnSpcReduction="20000"/>
          </a:bodyPr>
          <a:lstStyle/>
          <a:p>
            <a:r>
              <a:rPr lang="es-CO" dirty="0" smtClean="0"/>
              <a:t>3.Determinación </a:t>
            </a:r>
            <a:r>
              <a:rPr lang="es-CO" dirty="0"/>
              <a:t>de objetivos - Es esencial para todo proceso de coaching, el contar con objetivos claramente definidos</a:t>
            </a:r>
          </a:p>
        </p:txBody>
      </p:sp>
      <p:sp>
        <p:nvSpPr>
          <p:cNvPr id="4" name="3 CuadroTexto"/>
          <p:cNvSpPr txBox="1"/>
          <p:nvPr/>
        </p:nvSpPr>
        <p:spPr>
          <a:xfrm>
            <a:off x="827584" y="2708920"/>
            <a:ext cx="2880320" cy="1200329"/>
          </a:xfrm>
          <a:prstGeom prst="rect">
            <a:avLst/>
          </a:prstGeom>
          <a:noFill/>
        </p:spPr>
        <p:txBody>
          <a:bodyPr wrap="square" rtlCol="0">
            <a:spAutoFit/>
          </a:bodyPr>
          <a:lstStyle/>
          <a:p>
            <a:r>
              <a:rPr lang="es-CO" dirty="0">
                <a:solidFill>
                  <a:prstClr val="black"/>
                </a:solidFill>
              </a:rPr>
              <a:t>4. Actuar - Una vez reunida toda la información, hay que actuar de una forma sostenida en el tiempo. </a:t>
            </a:r>
          </a:p>
        </p:txBody>
      </p:sp>
      <p:sp>
        <p:nvSpPr>
          <p:cNvPr id="5" name="4 CuadroTexto"/>
          <p:cNvSpPr txBox="1"/>
          <p:nvPr/>
        </p:nvSpPr>
        <p:spPr>
          <a:xfrm>
            <a:off x="5364088" y="4653136"/>
            <a:ext cx="3168352" cy="1200329"/>
          </a:xfrm>
          <a:prstGeom prst="rect">
            <a:avLst/>
          </a:prstGeom>
          <a:noFill/>
        </p:spPr>
        <p:txBody>
          <a:bodyPr wrap="square" rtlCol="0">
            <a:spAutoFit/>
          </a:bodyPr>
          <a:lstStyle/>
          <a:p>
            <a:r>
              <a:rPr lang="es-CO" dirty="0">
                <a:solidFill>
                  <a:prstClr val="black"/>
                </a:solidFill>
              </a:rPr>
              <a:t>5.Medir - En todo momento es imprescindible comprobar si nos acercamos o nos alejamos del objetivo marcado</a:t>
            </a:r>
          </a:p>
        </p:txBody>
      </p:sp>
      <p:pic>
        <p:nvPicPr>
          <p:cNvPr id="4098" name="Picture 2" descr="http://raulpiriz.files.wordpress.com/2012/05/coach-empres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4005064"/>
            <a:ext cx="3648404"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coaching-complejo.heidicolmenero.com/wp-content/uploads/2010/12/coach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2264968"/>
            <a:ext cx="3110289"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www.damasbaste.com/pages/servicios_files/page6-servicios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5841" y="297978"/>
            <a:ext cx="3214588" cy="24109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7364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620688"/>
            <a:ext cx="4237856" cy="1678644"/>
          </a:xfrm>
        </p:spPr>
        <p:txBody>
          <a:bodyPr>
            <a:normAutofit fontScale="85000" lnSpcReduction="20000"/>
          </a:bodyPr>
          <a:lstStyle/>
          <a:p>
            <a:pPr lvl="0" algn="just"/>
            <a:r>
              <a:rPr lang="es-CO" dirty="0" smtClean="0"/>
              <a:t>7.Acción </a:t>
            </a:r>
            <a:r>
              <a:rPr lang="es-CO" dirty="0"/>
              <a:t>comprometida - Todo proceso de coaching concluye con una acción comprometida alineada con el plan de acción establecida previamente entre el entrenador y el cliente.</a:t>
            </a:r>
          </a:p>
          <a:p>
            <a:endParaRPr lang="es-CO" dirty="0"/>
          </a:p>
        </p:txBody>
      </p:sp>
      <p:sp>
        <p:nvSpPr>
          <p:cNvPr id="4" name="3 CuadroTexto"/>
          <p:cNvSpPr txBox="1"/>
          <p:nvPr/>
        </p:nvSpPr>
        <p:spPr>
          <a:xfrm>
            <a:off x="4499992" y="5085184"/>
            <a:ext cx="4176464" cy="923330"/>
          </a:xfrm>
          <a:prstGeom prst="rect">
            <a:avLst/>
          </a:prstGeom>
          <a:noFill/>
        </p:spPr>
        <p:txBody>
          <a:bodyPr wrap="square" rtlCol="0">
            <a:spAutoFit/>
          </a:bodyPr>
          <a:lstStyle/>
          <a:p>
            <a:r>
              <a:rPr lang="es-CO" dirty="0">
                <a:solidFill>
                  <a:prstClr val="black"/>
                </a:solidFill>
              </a:rPr>
              <a:t>8.Motivar lo máximo posible a los oyentes.</a:t>
            </a:r>
          </a:p>
          <a:p>
            <a:endParaRPr lang="es-CO" dirty="0">
              <a:solidFill>
                <a:prstClr val="black"/>
              </a:solidFill>
            </a:endParaRPr>
          </a:p>
        </p:txBody>
      </p:sp>
      <p:pic>
        <p:nvPicPr>
          <p:cNvPr id="5122" name="Picture 2" descr="http://www.plusformacion.com/sites/default/files/coach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636912"/>
            <a:ext cx="3648075" cy="38100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www.definicionabc.com/wp-content/uploads/Coach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204864"/>
            <a:ext cx="3022001" cy="2005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166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041440" cy="1442674"/>
          </a:xfrm>
        </p:spPr>
        <p:txBody>
          <a:bodyPr/>
          <a:lstStyle/>
          <a:p>
            <a:r>
              <a:rPr lang="es-CO" b="1" dirty="0" smtClean="0">
                <a:latin typeface="AR CHRISTY" pitchFamily="2" charset="0"/>
              </a:rPr>
              <a:t>MODALIDADES </a:t>
            </a:r>
            <a:r>
              <a:rPr lang="es-CO" b="1" dirty="0">
                <a:latin typeface="AR CHRISTY" pitchFamily="2" charset="0"/>
              </a:rPr>
              <a:t>DE COACHING</a:t>
            </a:r>
            <a:r>
              <a:rPr lang="es-CO" dirty="0"/>
              <a:t/>
            </a:r>
            <a:br>
              <a:rPr lang="es-CO" dirty="0"/>
            </a:br>
            <a:endParaRPr lang="es-CO" dirty="0"/>
          </a:p>
        </p:txBody>
      </p:sp>
      <p:sp>
        <p:nvSpPr>
          <p:cNvPr id="3" name="2 Marcador de contenido"/>
          <p:cNvSpPr>
            <a:spLocks noGrp="1"/>
          </p:cNvSpPr>
          <p:nvPr>
            <p:ph idx="1"/>
          </p:nvPr>
        </p:nvSpPr>
        <p:spPr>
          <a:xfrm rot="21270196">
            <a:off x="756347" y="2071359"/>
            <a:ext cx="4813920" cy="1750652"/>
          </a:xfrm>
        </p:spPr>
        <p:txBody>
          <a:bodyPr>
            <a:normAutofit lnSpcReduction="10000"/>
          </a:bodyPr>
          <a:lstStyle/>
          <a:p>
            <a:pPr algn="just"/>
            <a:r>
              <a:rPr lang="es-CO" b="1" dirty="0">
                <a:solidFill>
                  <a:srgbClr val="00B0F0"/>
                </a:solidFill>
                <a:hlinkClick r:id="rId2" tooltip="Coaching coactivo (aún no redactado)"/>
              </a:rPr>
              <a:t>Coaching </a:t>
            </a:r>
            <a:r>
              <a:rPr lang="es-CO" b="1" dirty="0" smtClean="0">
                <a:solidFill>
                  <a:srgbClr val="00B0F0"/>
                </a:solidFill>
                <a:hlinkClick r:id="rId2" tooltip="Coaching coactivo (aún no redactado)"/>
              </a:rPr>
              <a:t>coactivo</a:t>
            </a:r>
            <a:r>
              <a:rPr lang="es-CO" b="1" dirty="0" smtClean="0"/>
              <a:t> </a:t>
            </a:r>
            <a:r>
              <a:rPr lang="es-CO" dirty="0"/>
              <a:t>Se basa en el principio de la </a:t>
            </a:r>
            <a:r>
              <a:rPr lang="es-CO" dirty="0" err="1"/>
              <a:t>coactividad</a:t>
            </a:r>
            <a:r>
              <a:rPr lang="es-CO" dirty="0"/>
              <a:t>, que pone un especial énfasis en el diseño de la relación entre el coach y el cliente</a:t>
            </a:r>
          </a:p>
        </p:txBody>
      </p:sp>
      <p:sp>
        <p:nvSpPr>
          <p:cNvPr id="4" name="3 CuadroTexto"/>
          <p:cNvSpPr txBox="1"/>
          <p:nvPr/>
        </p:nvSpPr>
        <p:spPr>
          <a:xfrm rot="580068">
            <a:off x="3892878" y="4254661"/>
            <a:ext cx="4836034" cy="1754326"/>
          </a:xfrm>
          <a:prstGeom prst="rect">
            <a:avLst/>
          </a:prstGeom>
          <a:noFill/>
        </p:spPr>
        <p:txBody>
          <a:bodyPr wrap="square" rtlCol="0">
            <a:spAutoFit/>
          </a:bodyPr>
          <a:lstStyle/>
          <a:p>
            <a:r>
              <a:rPr lang="es-CO" b="1" dirty="0" err="1">
                <a:solidFill>
                  <a:prstClr val="black"/>
                </a:solidFill>
                <a:hlinkClick r:id="rId3" tooltip="Autocoaching (aún no redactado)"/>
              </a:rPr>
              <a:t>Autocoaching</a:t>
            </a:r>
            <a:endParaRPr lang="es-CO" b="1" dirty="0">
              <a:solidFill>
                <a:prstClr val="black"/>
              </a:solidFill>
            </a:endParaRPr>
          </a:p>
          <a:p>
            <a:pPr algn="just"/>
            <a:r>
              <a:rPr lang="es-CO" dirty="0">
                <a:solidFill>
                  <a:prstClr val="black"/>
                </a:solidFill>
              </a:rPr>
              <a:t> Es un método que enseña a ser feliz y disfrutar de la vida con las personas que te rodean desde el autoconocimiento y la aplicación de un compromiso para mejorar.</a:t>
            </a:r>
          </a:p>
          <a:p>
            <a:endParaRPr lang="es-CO" dirty="0">
              <a:solidFill>
                <a:prstClr val="black"/>
              </a:solidFill>
            </a:endParaRPr>
          </a:p>
        </p:txBody>
      </p:sp>
      <p:pic>
        <p:nvPicPr>
          <p:cNvPr id="6146" name="Picture 2" descr="http://www.martinezyasociados.es/cmn/img/coaching-organizacion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2120" y="1556792"/>
            <a:ext cx="2762250" cy="276225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optimismodigital.com/wp-content/uploads/2011/07/Coaching.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08" t="76" r="-344" b="23024"/>
          <a:stretch/>
        </p:blipFill>
        <p:spPr bwMode="auto">
          <a:xfrm>
            <a:off x="827584" y="4196666"/>
            <a:ext cx="2651079" cy="22059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5543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912751">
            <a:off x="4021249" y="581282"/>
            <a:ext cx="4680520" cy="1872208"/>
          </a:xfrm>
        </p:spPr>
        <p:txBody>
          <a:bodyPr>
            <a:normAutofit fontScale="85000" lnSpcReduction="20000"/>
          </a:bodyPr>
          <a:lstStyle/>
          <a:p>
            <a:pPr algn="just"/>
            <a:r>
              <a:rPr lang="es-CO" b="1" dirty="0">
                <a:hlinkClick r:id="rId2" tooltip="Coaching de la variedad (aún no redactado)"/>
              </a:rPr>
              <a:t>Coaching de la variedad</a:t>
            </a:r>
            <a:r>
              <a:rPr lang="es-CO" dirty="0"/>
              <a:t>, es un motor taxonómico completo e integrado que facilita a la persona entrenada a seleccionar en una base de datos compuesta por un listado de ejemplos de factores y cambios relacionados entre sí de forma jerárquica. </a:t>
            </a:r>
          </a:p>
        </p:txBody>
      </p:sp>
      <p:sp>
        <p:nvSpPr>
          <p:cNvPr id="4" name="3 CuadroTexto"/>
          <p:cNvSpPr txBox="1"/>
          <p:nvPr/>
        </p:nvSpPr>
        <p:spPr>
          <a:xfrm rot="761135">
            <a:off x="642880" y="3796688"/>
            <a:ext cx="4824536" cy="1477328"/>
          </a:xfrm>
          <a:prstGeom prst="rect">
            <a:avLst/>
          </a:prstGeom>
          <a:noFill/>
        </p:spPr>
        <p:txBody>
          <a:bodyPr wrap="square" rtlCol="0">
            <a:spAutoFit/>
          </a:bodyPr>
          <a:lstStyle/>
          <a:p>
            <a:pPr algn="just"/>
            <a:r>
              <a:rPr lang="es-CO" b="1" u="sng" dirty="0">
                <a:solidFill>
                  <a:srgbClr val="E68230">
                    <a:lumMod val="75000"/>
                  </a:srgbClr>
                </a:solidFill>
              </a:rPr>
              <a:t>Coaching de vida</a:t>
            </a:r>
            <a:r>
              <a:rPr lang="es-CO" dirty="0">
                <a:solidFill>
                  <a:prstClr val="black"/>
                </a:solidFill>
              </a:rPr>
              <a:t>, centra su atención en el desarrollo de habilidades que mejoren las áreas personales del entrenado, sea su vida sentimental, relacional, su estado físico y la obtención de metas personales</a:t>
            </a:r>
          </a:p>
        </p:txBody>
      </p:sp>
      <p:pic>
        <p:nvPicPr>
          <p:cNvPr id="7170" name="Picture 2" descr="http://www.icretcreatividad.com/archivos/imagenes/Image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409930"/>
            <a:ext cx="2852935" cy="285293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essenzacoaching.com.mx/wp-content/themes/essenzacoaching/images/vida_detall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90795" y="2987539"/>
            <a:ext cx="2762250" cy="3095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8564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T07zMEVeyuc/R_LPJvw0ERI/AAAAAAAAACU/-Rf_tJ77jYI/s320/grup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20154" y="3303915"/>
            <a:ext cx="2276740" cy="2266393"/>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3.bp.blogspot.com/_JFCLJ4nQ7C8/RpGyP1ZQowI/AAAAAAAAACc/Fjgj4AOz_3w/s320/circulos.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87283">
            <a:off x="1113019" y="3238982"/>
            <a:ext cx="4225823" cy="30637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a:off x="683568" y="485775"/>
            <a:ext cx="7467600" cy="3951337"/>
          </a:xfrm>
        </p:spPr>
        <p:txBody>
          <a:bodyPr/>
          <a:lstStyle/>
          <a:p>
            <a:pPr algn="just"/>
            <a:r>
              <a:rPr lang="es-ES" dirty="0" smtClean="0">
                <a:solidFill>
                  <a:schemeClr val="tx1"/>
                </a:solidFill>
                <a:latin typeface="Kristen ITC" pitchFamily="66" charset="0"/>
              </a:rPr>
              <a:t>Es </a:t>
            </a:r>
            <a:r>
              <a:rPr lang="es-ES" dirty="0">
                <a:solidFill>
                  <a:schemeClr val="tx1"/>
                </a:solidFill>
                <a:latin typeface="Kristen ITC" pitchFamily="66" charset="0"/>
              </a:rPr>
              <a:t>una práctica o técnica utilizada en la </a:t>
            </a:r>
            <a:r>
              <a:rPr lang="es-ES" b="1" dirty="0">
                <a:solidFill>
                  <a:schemeClr val="tx1"/>
                </a:solidFill>
                <a:latin typeface="Kristen ITC" pitchFamily="66" charset="0"/>
              </a:rPr>
              <a:t>gestión </a:t>
            </a:r>
            <a:r>
              <a:rPr lang="es-ES" dirty="0">
                <a:solidFill>
                  <a:schemeClr val="tx1"/>
                </a:solidFill>
                <a:latin typeface="Kristen ITC" pitchFamily="66" charset="0"/>
              </a:rPr>
              <a:t>de </a:t>
            </a:r>
            <a:r>
              <a:rPr lang="es-ES" b="1" dirty="0">
                <a:solidFill>
                  <a:schemeClr val="tx1"/>
                </a:solidFill>
                <a:latin typeface="Kristen ITC" pitchFamily="66" charset="0"/>
              </a:rPr>
              <a:t>organizaciones</a:t>
            </a:r>
            <a:r>
              <a:rPr lang="es-ES" dirty="0">
                <a:solidFill>
                  <a:schemeClr val="tx1"/>
                </a:solidFill>
                <a:latin typeface="Kristen ITC" pitchFamily="66" charset="0"/>
              </a:rPr>
              <a:t> en la que un grupo de trabajo voluntario , se reúne para buscar soluciones a problemas detectados en sus respectivas áreas de desempeño laboral, o para mejorar algún aspecto que caracteriza su puesto de trabajo.</a:t>
            </a:r>
          </a:p>
          <a:p>
            <a:endParaRPr lang="es-MX" dirty="0"/>
          </a:p>
        </p:txBody>
      </p:sp>
    </p:spTree>
    <p:extLst>
      <p:ext uri="{BB962C8B-B14F-4D97-AF65-F5344CB8AC3E}">
        <p14:creationId xmlns:p14="http://schemas.microsoft.com/office/powerpoint/2010/main" xmlns="" val="978641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0515100">
            <a:off x="375616" y="663695"/>
            <a:ext cx="4669904" cy="2470731"/>
          </a:xfrm>
        </p:spPr>
        <p:txBody>
          <a:bodyPr/>
          <a:lstStyle/>
          <a:p>
            <a:pPr algn="just"/>
            <a:r>
              <a:rPr lang="es-CO" b="1" dirty="0">
                <a:hlinkClick r:id="rId2" tooltip="Coaching ejecutivo"/>
              </a:rPr>
              <a:t>Coaching ejecutivo</a:t>
            </a:r>
            <a:r>
              <a:rPr lang="es-CO" dirty="0"/>
              <a:t>, o coaching a empresas en cambio, centra su trabajo en el desarrollo de habilidades que faciliten la obtención de resultados en el ámbito corporativo.</a:t>
            </a:r>
          </a:p>
        </p:txBody>
      </p:sp>
      <p:sp>
        <p:nvSpPr>
          <p:cNvPr id="4" name="3 CuadroTexto"/>
          <p:cNvSpPr txBox="1"/>
          <p:nvPr/>
        </p:nvSpPr>
        <p:spPr>
          <a:xfrm>
            <a:off x="3851920" y="4567678"/>
            <a:ext cx="4536504" cy="1754326"/>
          </a:xfrm>
          <a:prstGeom prst="rect">
            <a:avLst/>
          </a:prstGeom>
          <a:noFill/>
        </p:spPr>
        <p:txBody>
          <a:bodyPr wrap="square" rtlCol="0">
            <a:spAutoFit/>
          </a:bodyPr>
          <a:lstStyle/>
          <a:p>
            <a:pPr algn="just"/>
            <a:r>
              <a:rPr lang="es-CO" b="1" dirty="0">
                <a:solidFill>
                  <a:srgbClr val="FF0000"/>
                </a:solidFill>
              </a:rPr>
              <a:t>El coaching NO está totalmente avalado por la comunidad académica, ya que sus métodos y herramientas integran un compendio de múltiples y variadas disciplinas, no siempre científicas.</a:t>
            </a:r>
          </a:p>
          <a:p>
            <a:endParaRPr lang="es-CO" dirty="0">
              <a:solidFill>
                <a:prstClr val="black"/>
              </a:solidFill>
            </a:endParaRPr>
          </a:p>
        </p:txBody>
      </p:sp>
      <p:pic>
        <p:nvPicPr>
          <p:cNvPr id="8194" name="Picture 2" descr="http://www.dinero.com/upload/images/2009/9/11/83367_173711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0190" y="1484784"/>
            <a:ext cx="3409950" cy="2495551"/>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t2.gstatic.com/images?q=tbn:ANd9GcS-zKTv8KSe7hlo-PkAN_e3P4SY1K8MpX8JKRE4iyC0ff8_pkxyrpzQCrNlUQ"/>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735921">
            <a:off x="323528" y="3948553"/>
            <a:ext cx="3695700" cy="1238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7704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8041440" cy="1442674"/>
          </a:xfrm>
        </p:spPr>
        <p:txBody>
          <a:bodyPr/>
          <a:lstStyle/>
          <a:p>
            <a:r>
              <a:rPr lang="es-CO" b="1" dirty="0">
                <a:latin typeface="Showcard Gothic" pitchFamily="82" charset="0"/>
              </a:rPr>
              <a:t>COACHING Y  EL MUNDO EMPRESARIAL</a:t>
            </a:r>
            <a:r>
              <a:rPr lang="es-CO" dirty="0"/>
              <a:t/>
            </a:r>
            <a:br>
              <a:rPr lang="es-CO" dirty="0"/>
            </a:br>
            <a:endParaRPr lang="es-CO" dirty="0"/>
          </a:p>
        </p:txBody>
      </p:sp>
      <p:sp>
        <p:nvSpPr>
          <p:cNvPr id="3" name="2 Marcador de contenido"/>
          <p:cNvSpPr>
            <a:spLocks noGrp="1"/>
          </p:cNvSpPr>
          <p:nvPr>
            <p:ph idx="1"/>
          </p:nvPr>
        </p:nvSpPr>
        <p:spPr>
          <a:xfrm>
            <a:off x="539552" y="3140968"/>
            <a:ext cx="4309864" cy="2470732"/>
          </a:xfrm>
        </p:spPr>
        <p:txBody>
          <a:bodyPr>
            <a:normAutofit/>
          </a:bodyPr>
          <a:lstStyle/>
          <a:p>
            <a:r>
              <a:rPr lang="es-CO" dirty="0"/>
              <a:t>El mundo de la empresa tiene elementos específicos que propician la necesidad del </a:t>
            </a:r>
            <a:r>
              <a:rPr lang="es-CO" i="1" dirty="0"/>
              <a:t>coaching</a:t>
            </a:r>
            <a:r>
              <a:rPr lang="es-CO" dirty="0"/>
              <a:t>. </a:t>
            </a:r>
          </a:p>
        </p:txBody>
      </p:sp>
      <p:pic>
        <p:nvPicPr>
          <p:cNvPr id="9218" name="Picture 2" descr="http://www.strategies-coaching.com/files/QuickSiteImages/happy_peop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2420888"/>
            <a:ext cx="3384375"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1001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guiasenior.com/contenidos/images/Management_coac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19" y="4223284"/>
            <a:ext cx="3375247" cy="246180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www.bitacorach.es/img/Coaching-Empresas-y-organizacion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737"/>
            <a:ext cx="3390900" cy="28003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a:off x="1716493" y="2060848"/>
            <a:ext cx="6110064" cy="2614748"/>
          </a:xfrm>
        </p:spPr>
        <p:txBody>
          <a:bodyPr>
            <a:normAutofit fontScale="85000" lnSpcReduction="10000"/>
          </a:bodyPr>
          <a:lstStyle/>
          <a:p>
            <a:pPr algn="just"/>
            <a:r>
              <a:rPr lang="es-CO" b="1" dirty="0">
                <a:solidFill>
                  <a:schemeClr val="tx1"/>
                </a:solidFill>
              </a:rPr>
              <a:t>La existencia de un conflicto permanente entre la necesidad de resultados en un mundo muy competitivo y los recursos necesarios para obtener dichos resultados (fundamentalmente conocimientos, dedicación y dinero) da lugar a presiones sobre los empleados, directivos y empresarios para dedicar recursos crecientes para conseguir los resultados, tomar decisiones, cambiar para innovar, etc. </a:t>
            </a:r>
          </a:p>
        </p:txBody>
      </p:sp>
      <p:cxnSp>
        <p:nvCxnSpPr>
          <p:cNvPr id="5" name="4 Conector recto de flecha"/>
          <p:cNvCxnSpPr/>
          <p:nvPr/>
        </p:nvCxnSpPr>
        <p:spPr>
          <a:xfrm>
            <a:off x="3995936" y="908720"/>
            <a:ext cx="38884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8172400" y="1268760"/>
            <a:ext cx="0"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1187624" y="5733256"/>
            <a:ext cx="38884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899592" y="3035152"/>
            <a:ext cx="0"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7356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solidFill>
                  <a:srgbClr val="7030A0"/>
                </a:solidFill>
                <a:latin typeface="Comic Sans MS" pitchFamily="66" charset="0"/>
              </a:rPr>
              <a:t>LA QUINTA DISCIPLINA </a:t>
            </a:r>
            <a:endParaRPr lang="es-MX" dirty="0">
              <a:solidFill>
                <a:srgbClr val="7030A0"/>
              </a:solidFill>
              <a:latin typeface="Comic Sans MS" pitchFamily="66" charset="0"/>
            </a:endParaRPr>
          </a:p>
        </p:txBody>
      </p:sp>
      <p:sp>
        <p:nvSpPr>
          <p:cNvPr id="3" name="2 Subtítulo"/>
          <p:cNvSpPr>
            <a:spLocks noGrp="1"/>
          </p:cNvSpPr>
          <p:nvPr>
            <p:ph type="subTitle" idx="1"/>
          </p:nvPr>
        </p:nvSpPr>
        <p:spPr>
          <a:xfrm rot="360000">
            <a:off x="2789208" y="641379"/>
            <a:ext cx="6013134" cy="2025999"/>
          </a:xfrm>
        </p:spPr>
        <p:txBody>
          <a:bodyPr>
            <a:normAutofit fontScale="55000" lnSpcReduction="20000"/>
          </a:bodyPr>
          <a:lstStyle/>
          <a:p>
            <a:r>
              <a:rPr lang="es-MX" sz="4000" b="1" dirty="0">
                <a:solidFill>
                  <a:schemeClr val="bg2">
                    <a:lumMod val="75000"/>
                  </a:schemeClr>
                </a:solidFill>
              </a:rPr>
              <a:t>" </a:t>
            </a:r>
            <a:r>
              <a:rPr lang="es-MX" sz="4400" b="1" dirty="0">
                <a:solidFill>
                  <a:schemeClr val="bg2">
                    <a:lumMod val="75000"/>
                  </a:schemeClr>
                </a:solidFill>
              </a:rPr>
              <a:t>Sabiendo donde tocar ( apalancar ) la tarea se desarrolla más simplemente, y un toque puede </a:t>
            </a:r>
            <a:r>
              <a:rPr lang="es-MX" sz="4400" b="1" dirty="0" err="1">
                <a:solidFill>
                  <a:schemeClr val="bg2">
                    <a:lumMod val="75000"/>
                  </a:schemeClr>
                </a:solidFill>
              </a:rPr>
              <a:t>reestablecer</a:t>
            </a:r>
            <a:r>
              <a:rPr lang="es-MX" sz="4400" b="1" dirty="0">
                <a:solidFill>
                  <a:schemeClr val="bg2">
                    <a:lumMod val="75000"/>
                  </a:schemeClr>
                </a:solidFill>
              </a:rPr>
              <a:t> el </a:t>
            </a:r>
            <a:r>
              <a:rPr lang="es-MX" sz="4400" b="1" dirty="0" smtClean="0">
                <a:solidFill>
                  <a:schemeClr val="bg1"/>
                </a:solidFill>
                <a:hlinkClick r:id="rId2"/>
              </a:rPr>
              <a:t>equilibrio</a:t>
            </a:r>
            <a:r>
              <a:rPr lang="es-MX" sz="4400" b="1" dirty="0" smtClean="0">
                <a:solidFill>
                  <a:schemeClr val="bg1"/>
                </a:solidFill>
              </a:rPr>
              <a:t> </a:t>
            </a:r>
            <a:r>
              <a:rPr lang="es-MX" sz="4400" b="1" dirty="0">
                <a:solidFill>
                  <a:schemeClr val="bg2">
                    <a:lumMod val="75000"/>
                  </a:schemeClr>
                </a:solidFill>
              </a:rPr>
              <a:t> </a:t>
            </a:r>
            <a:r>
              <a:rPr lang="es-MX" sz="4400" b="1" dirty="0" smtClean="0">
                <a:solidFill>
                  <a:schemeClr val="bg2">
                    <a:lumMod val="75000"/>
                  </a:schemeClr>
                </a:solidFill>
              </a:rPr>
              <a:t>de </a:t>
            </a:r>
            <a:r>
              <a:rPr lang="es-MX" sz="4400" b="1" dirty="0" smtClean="0">
                <a:solidFill>
                  <a:schemeClr val="bg2">
                    <a:lumMod val="75000"/>
                  </a:schemeClr>
                </a:solidFill>
                <a:hlinkClick r:id="rId3"/>
              </a:rPr>
              <a:t>sistemas</a:t>
            </a:r>
            <a:r>
              <a:rPr lang="es-MX" sz="4400" b="1" dirty="0">
                <a:solidFill>
                  <a:schemeClr val="bg2">
                    <a:lumMod val="75000"/>
                  </a:schemeClr>
                </a:solidFill>
              </a:rPr>
              <a:t> </a:t>
            </a:r>
            <a:r>
              <a:rPr lang="es-MX" sz="4400" b="1" dirty="0" smtClean="0">
                <a:solidFill>
                  <a:schemeClr val="bg2">
                    <a:lumMod val="75000"/>
                  </a:schemeClr>
                </a:solidFill>
              </a:rPr>
              <a:t> complejos</a:t>
            </a:r>
            <a:r>
              <a:rPr lang="es-MX" sz="4400" b="1" dirty="0">
                <a:solidFill>
                  <a:schemeClr val="bg2">
                    <a:lumMod val="75000"/>
                  </a:schemeClr>
                </a:solidFill>
              </a:rPr>
              <a:t>". </a:t>
            </a:r>
            <a:r>
              <a:rPr lang="es-MX" sz="4400" b="1" dirty="0">
                <a:solidFill>
                  <a:schemeClr val="bg1"/>
                </a:solidFill>
              </a:rPr>
              <a:t>Peter </a:t>
            </a:r>
            <a:r>
              <a:rPr lang="es-MX" sz="4400" b="1" dirty="0" err="1">
                <a:solidFill>
                  <a:schemeClr val="bg1"/>
                </a:solidFill>
              </a:rPr>
              <a:t>Senge</a:t>
            </a:r>
            <a:endParaRPr lang="es-MX" sz="4400" dirty="0">
              <a:solidFill>
                <a:schemeClr val="bg1"/>
              </a:solidFill>
            </a:endParaRPr>
          </a:p>
          <a:p>
            <a:r>
              <a:rPr lang="es-MX" dirty="0"/>
              <a:t/>
            </a:r>
            <a:br>
              <a:rPr lang="es-MX" dirty="0"/>
            </a:br>
            <a:endParaRPr lang="es-MX" dirty="0"/>
          </a:p>
        </p:txBody>
      </p:sp>
      <p:pic>
        <p:nvPicPr>
          <p:cNvPr id="15362" name="Picture 2" descr="http://www.monografias.com/trabajos27/quinta-disciplina/Image931.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218467">
            <a:off x="-60580" y="2971849"/>
            <a:ext cx="3538907" cy="3543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5200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52364" y="2463801"/>
            <a:ext cx="7467600" cy="3951337"/>
          </a:xfrm>
        </p:spPr>
        <p:txBody>
          <a:bodyPr>
            <a:normAutofit fontScale="85000" lnSpcReduction="20000"/>
          </a:bodyPr>
          <a:lstStyle/>
          <a:p>
            <a:pPr algn="just">
              <a:buClr>
                <a:srgbClr val="7030A0"/>
              </a:buClr>
              <a:buFont typeface="Kristen ITC" pitchFamily="66" charset="0"/>
              <a:buChar char=""/>
            </a:pPr>
            <a:r>
              <a:rPr lang="es-MX" sz="3000" dirty="0">
                <a:solidFill>
                  <a:srgbClr val="0070C0"/>
                </a:solidFill>
                <a:latin typeface="Times New Roman" pitchFamily="18" charset="0"/>
                <a:cs typeface="Times New Roman" pitchFamily="18" charset="0"/>
              </a:rPr>
              <a:t>Las organizaciones que utilizan prácticas colectivas de aprendizaje – como centro de competencia - están bien preparadas para prosperar en el futuro, porque serán capaces de desarrollar cualquier habilidad que se requiera para triunfar. En otras palabras, la capacidad de ganancia futura de cualquier organización está directa y proporcionalmente relacionada con su habilidad y capacidad para aprender cosas nuevas</a:t>
            </a:r>
            <a:r>
              <a:rPr lang="es-MX" sz="3000" dirty="0" smtClean="0">
                <a:solidFill>
                  <a:srgbClr val="0070C0"/>
                </a:solidFill>
                <a:latin typeface="Times New Roman" pitchFamily="18" charset="0"/>
                <a:cs typeface="Times New Roman" pitchFamily="18" charset="0"/>
              </a:rPr>
              <a:t>.</a:t>
            </a:r>
          </a:p>
          <a:p>
            <a:pPr algn="just">
              <a:buClr>
                <a:srgbClr val="7030A0"/>
              </a:buClr>
              <a:buFont typeface="Kristen ITC" pitchFamily="66" charset="0"/>
              <a:buChar char=""/>
            </a:pPr>
            <a:r>
              <a:rPr lang="es-MX" dirty="0">
                <a:solidFill>
                  <a:srgbClr val="0070C0"/>
                </a:solidFill>
                <a:latin typeface="Comic Sans MS" pitchFamily="66" charset="0"/>
              </a:rPr>
              <a:t> </a:t>
            </a:r>
            <a:br>
              <a:rPr lang="es-MX" dirty="0">
                <a:solidFill>
                  <a:srgbClr val="0070C0"/>
                </a:solidFill>
                <a:latin typeface="Comic Sans MS" pitchFamily="66" charset="0"/>
              </a:rPr>
            </a:br>
            <a:r>
              <a:rPr lang="es-MX" dirty="0"/>
              <a:t/>
            </a:r>
            <a:br>
              <a:rPr lang="es-MX" dirty="0"/>
            </a:br>
            <a:endParaRPr lang="es-MX" dirty="0"/>
          </a:p>
        </p:txBody>
      </p:sp>
      <p:pic>
        <p:nvPicPr>
          <p:cNvPr id="16388" name="Picture 4" descr="http://www.iafi.com.ar/imagenes/tips/5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99757"/>
            <a:ext cx="3238500" cy="2409826"/>
          </a:xfrm>
          <a:prstGeom prst="rect">
            <a:avLst/>
          </a:prstGeom>
          <a:noFill/>
          <a:extLst>
            <a:ext uri="{909E8E84-426E-40DD-AFC4-6F175D3DCCD1}">
              <a14:hiddenFill xmlns:a14="http://schemas.microsoft.com/office/drawing/2010/main" xmlns="">
                <a:solidFill>
                  <a:srgbClr val="FFFFFF"/>
                </a:solidFill>
              </a14:hiddenFill>
            </a:ext>
          </a:extLst>
        </p:spPr>
      </p:pic>
      <p:pic>
        <p:nvPicPr>
          <p:cNvPr id="16390" name="Picture 6" descr="http://outdoorarapacha.files.wordpress.com/2012/03/teamworkx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6113" y="99758"/>
            <a:ext cx="3213102" cy="24098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4140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a:solidFill>
                  <a:srgbClr val="92D050"/>
                </a:solidFill>
                <a:latin typeface="Comic Sans MS" pitchFamily="66" charset="0"/>
              </a:rPr>
              <a:t>DISCIPLINAS DE LA </a:t>
            </a:r>
            <a:r>
              <a:rPr lang="es-MX" sz="3200" dirty="0">
                <a:solidFill>
                  <a:srgbClr val="92D050"/>
                </a:solidFill>
                <a:latin typeface="Comic Sans MS" pitchFamily="66" charset="0"/>
                <a:hlinkClick r:id="rId2"/>
              </a:rPr>
              <a:t>ORGANIZACIÓN</a:t>
            </a:r>
            <a:r>
              <a:rPr lang="es-MX" sz="3200" dirty="0">
                <a:solidFill>
                  <a:srgbClr val="92D050"/>
                </a:solidFill>
                <a:latin typeface="Comic Sans MS" pitchFamily="66" charset="0"/>
              </a:rPr>
              <a:t> INTELIGENTE</a:t>
            </a:r>
          </a:p>
        </p:txBody>
      </p:sp>
      <p:sp>
        <p:nvSpPr>
          <p:cNvPr id="3" name="2 Marcador de contenido"/>
          <p:cNvSpPr>
            <a:spLocks noGrp="1"/>
          </p:cNvSpPr>
          <p:nvPr>
            <p:ph idx="1"/>
          </p:nvPr>
        </p:nvSpPr>
        <p:spPr>
          <a:xfrm>
            <a:off x="1763688" y="2060848"/>
            <a:ext cx="6264696" cy="3951337"/>
          </a:xfrm>
        </p:spPr>
        <p:txBody>
          <a:bodyPr>
            <a:normAutofit fontScale="92500" lnSpcReduction="20000"/>
          </a:bodyPr>
          <a:lstStyle/>
          <a:p>
            <a:pPr algn="just"/>
            <a:r>
              <a:rPr lang="es-MX" b="1" dirty="0">
                <a:solidFill>
                  <a:srgbClr val="FF0066"/>
                </a:solidFill>
                <a:latin typeface="Comic Sans MS" pitchFamily="66" charset="0"/>
              </a:rPr>
              <a:t>Dominio </a:t>
            </a:r>
            <a:r>
              <a:rPr lang="es-MX" dirty="0">
                <a:solidFill>
                  <a:srgbClr val="FF0066"/>
                </a:solidFill>
                <a:latin typeface="Comic Sans MS" pitchFamily="66" charset="0"/>
                <a:hlinkClick r:id="rId3"/>
              </a:rPr>
              <a:t>Personal</a:t>
            </a:r>
            <a:r>
              <a:rPr lang="es-MX" b="1" dirty="0">
                <a:solidFill>
                  <a:srgbClr val="FF0066"/>
                </a:solidFill>
                <a:latin typeface="Comic Sans MS" pitchFamily="66" charset="0"/>
              </a:rPr>
              <a:t>:</a:t>
            </a:r>
            <a:r>
              <a:rPr lang="es-MX" dirty="0">
                <a:latin typeface="Comic Sans MS" pitchFamily="66" charset="0"/>
              </a:rPr>
              <a:t> la gente con alto </a:t>
            </a:r>
            <a:r>
              <a:rPr lang="es-MX" dirty="0">
                <a:latin typeface="Comic Sans MS" pitchFamily="66" charset="0"/>
                <a:hlinkClick r:id="rId4"/>
              </a:rPr>
              <a:t>dominio</a:t>
            </a:r>
            <a:r>
              <a:rPr lang="es-MX" dirty="0">
                <a:latin typeface="Comic Sans MS" pitchFamily="66" charset="0"/>
              </a:rPr>
              <a:t> personal alcanza las metas que se propone</a:t>
            </a:r>
            <a:r>
              <a:rPr lang="es-MX" dirty="0" smtClean="0">
                <a:latin typeface="Comic Sans MS" pitchFamily="66" charset="0"/>
              </a:rPr>
              <a:t>.</a:t>
            </a:r>
          </a:p>
          <a:p>
            <a:pPr algn="just"/>
            <a:r>
              <a:rPr lang="es-MX" b="1" dirty="0">
                <a:solidFill>
                  <a:srgbClr val="FF0066"/>
                </a:solidFill>
                <a:latin typeface="Comic Sans MS" pitchFamily="66" charset="0"/>
              </a:rPr>
              <a:t>Modelos Mentales:</a:t>
            </a:r>
            <a:r>
              <a:rPr lang="es-MX" dirty="0">
                <a:latin typeface="Comic Sans MS" pitchFamily="66" charset="0"/>
              </a:rPr>
              <a:t> supuestos hondamente arraigados, generalizaciones, </a:t>
            </a:r>
            <a:r>
              <a:rPr lang="es-MX" dirty="0">
                <a:latin typeface="Comic Sans MS" pitchFamily="66" charset="0"/>
                <a:hlinkClick r:id="rId5"/>
              </a:rPr>
              <a:t>imágenes</a:t>
            </a:r>
            <a:r>
              <a:rPr lang="es-MX" dirty="0">
                <a:latin typeface="Comic Sans MS" pitchFamily="66" charset="0"/>
              </a:rPr>
              <a:t> que influyen en nuestro modo de percibir el mundo</a:t>
            </a:r>
            <a:r>
              <a:rPr lang="es-MX" dirty="0" smtClean="0">
                <a:latin typeface="Comic Sans MS" pitchFamily="66" charset="0"/>
              </a:rPr>
              <a:t>.</a:t>
            </a:r>
          </a:p>
          <a:p>
            <a:pPr algn="just"/>
            <a:r>
              <a:rPr lang="es-MX" b="1" dirty="0">
                <a:solidFill>
                  <a:srgbClr val="FF0066"/>
                </a:solidFill>
                <a:latin typeface="Comic Sans MS" pitchFamily="66" charset="0"/>
              </a:rPr>
              <a:t>Construcción de una visión compartida</a:t>
            </a:r>
            <a:r>
              <a:rPr lang="es-MX" b="1" dirty="0" smtClean="0">
                <a:solidFill>
                  <a:srgbClr val="FF0066"/>
                </a:solidFill>
                <a:latin typeface="Comic Sans MS" pitchFamily="66" charset="0"/>
              </a:rPr>
              <a:t>.</a:t>
            </a:r>
          </a:p>
          <a:p>
            <a:pPr algn="just"/>
            <a:r>
              <a:rPr lang="es-MX" b="1" dirty="0">
                <a:solidFill>
                  <a:srgbClr val="FF0066"/>
                </a:solidFill>
                <a:latin typeface="Comic Sans MS" pitchFamily="66" charset="0"/>
              </a:rPr>
              <a:t>Aprendizaje en equipo:</a:t>
            </a:r>
            <a:r>
              <a:rPr lang="es-MX" dirty="0">
                <a:latin typeface="Comic Sans MS" pitchFamily="66" charset="0"/>
              </a:rPr>
              <a:t> generar el contexto y desarrollo de aptitudes de </a:t>
            </a:r>
            <a:r>
              <a:rPr lang="es-MX" dirty="0">
                <a:latin typeface="Comic Sans MS" pitchFamily="66" charset="0"/>
                <a:hlinkClick r:id="rId6"/>
              </a:rPr>
              <a:t>trabajo</a:t>
            </a:r>
            <a:r>
              <a:rPr lang="es-MX" dirty="0">
                <a:latin typeface="Comic Sans MS" pitchFamily="66" charset="0"/>
              </a:rPr>
              <a:t> en equipo, logrando el desarrollo de una figura más amplia, superadora de la perspectiva individual.</a:t>
            </a:r>
          </a:p>
        </p:txBody>
      </p:sp>
    </p:spTree>
    <p:extLst>
      <p:ext uri="{BB962C8B-B14F-4D97-AF65-F5344CB8AC3E}">
        <p14:creationId xmlns:p14="http://schemas.microsoft.com/office/powerpoint/2010/main" xmlns="" val="4045786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196752"/>
            <a:ext cx="7467600" cy="3951337"/>
          </a:xfrm>
        </p:spPr>
        <p:txBody>
          <a:bodyPr/>
          <a:lstStyle/>
          <a:p>
            <a:pPr algn="just"/>
            <a:r>
              <a:rPr lang="es-MX" b="1" dirty="0">
                <a:solidFill>
                  <a:srgbClr val="FF0066"/>
                </a:solidFill>
                <a:latin typeface="Comic Sans MS" pitchFamily="66" charset="0"/>
              </a:rPr>
              <a:t>La quinta disciplina - pensamiento sistémico:</a:t>
            </a:r>
            <a:r>
              <a:rPr lang="es-MX" dirty="0">
                <a:latin typeface="Comic Sans MS" pitchFamily="66" charset="0"/>
              </a:rPr>
              <a:t> en las organizaciones, esta presente el </a:t>
            </a:r>
            <a:r>
              <a:rPr lang="es-MX" dirty="0">
                <a:latin typeface="Comic Sans MS" pitchFamily="66" charset="0"/>
                <a:hlinkClick r:id="rId2"/>
              </a:rPr>
              <a:t>paradigma</a:t>
            </a:r>
            <a:r>
              <a:rPr lang="es-MX" dirty="0">
                <a:latin typeface="Comic Sans MS" pitchFamily="66" charset="0"/>
              </a:rPr>
              <a:t> de personas interrelacionadas, como eslabones de una misma cadena, superando las barreras entre las diferentes gerencias o formando equipos interdisciplinarios.</a:t>
            </a:r>
          </a:p>
        </p:txBody>
      </p:sp>
      <p:pic>
        <p:nvPicPr>
          <p:cNvPr id="17410" name="Picture 2" descr="https://encrypted-tbn1.gstatic.com/images?q=tbn:ANd9GcTF8a63f11w2jrhwHT2y1mQw6A_gyn3fRl2ZrfEgkuoauYuqzv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3577317"/>
            <a:ext cx="3672408" cy="25529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4325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ngenierosdemercado.files.wordpress.com/2010/10/ventas_por_internet.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colorTemperature colorTemp="5300"/>
                    </a14:imgEffect>
                  </a14:imgLayer>
                </a14:imgProps>
              </a:ext>
              <a:ext uri="{28A0092B-C50C-407E-A947-70E740481C1C}">
                <a14:useLocalDpi xmlns:a14="http://schemas.microsoft.com/office/drawing/2010/main" xmlns="" val="0"/>
              </a:ext>
            </a:extLst>
          </a:blip>
          <a:srcRect/>
          <a:stretch>
            <a:fillRect/>
          </a:stretch>
        </p:blipFill>
        <p:spPr bwMode="auto">
          <a:xfrm>
            <a:off x="6012159" y="404664"/>
            <a:ext cx="2930153"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324544" y="764704"/>
            <a:ext cx="8041440" cy="1815472"/>
          </a:xfrm>
        </p:spPr>
        <p:txBody>
          <a:bodyPr/>
          <a:lstStyle/>
          <a:p>
            <a:r>
              <a:rPr lang="es-CO" b="1" dirty="0">
                <a:latin typeface="Showcard Gothic" pitchFamily="82" charset="0"/>
              </a:rPr>
              <a:t>CONCLUSIÓN</a:t>
            </a:r>
            <a:r>
              <a:rPr lang="es-CO" dirty="0"/>
              <a:t/>
            </a:r>
            <a:br>
              <a:rPr lang="es-CO" dirty="0"/>
            </a:br>
            <a:r>
              <a:rPr lang="es-CO" b="1" dirty="0"/>
              <a:t> </a:t>
            </a:r>
            <a:r>
              <a:rPr lang="es-CO" dirty="0"/>
              <a:t/>
            </a:r>
            <a:br>
              <a:rPr lang="es-CO" dirty="0"/>
            </a:br>
            <a:endParaRPr lang="es-CO" dirty="0"/>
          </a:p>
        </p:txBody>
      </p:sp>
      <p:sp>
        <p:nvSpPr>
          <p:cNvPr id="3" name="2 Marcador de contenido"/>
          <p:cNvSpPr>
            <a:spLocks noGrp="1"/>
          </p:cNvSpPr>
          <p:nvPr>
            <p:ph idx="1"/>
          </p:nvPr>
        </p:nvSpPr>
        <p:spPr>
          <a:xfrm>
            <a:off x="683568" y="2420888"/>
            <a:ext cx="7467600" cy="3951337"/>
          </a:xfrm>
        </p:spPr>
        <p:txBody>
          <a:bodyPr>
            <a:normAutofit/>
          </a:bodyPr>
          <a:lstStyle/>
          <a:p>
            <a:pPr algn="just"/>
            <a:r>
              <a:rPr lang="es-CO" dirty="0" smtClean="0">
                <a:solidFill>
                  <a:srgbClr val="7030A0"/>
                </a:solidFill>
              </a:rPr>
              <a:t> </a:t>
            </a:r>
            <a:r>
              <a:rPr lang="es-CO" b="1" dirty="0" smtClean="0">
                <a:solidFill>
                  <a:srgbClr val="7030A0"/>
                </a:solidFill>
              </a:rPr>
              <a:t>Las  </a:t>
            </a:r>
            <a:r>
              <a:rPr lang="es-CO" b="1" dirty="0">
                <a:solidFill>
                  <a:srgbClr val="7030A0"/>
                </a:solidFill>
              </a:rPr>
              <a:t>tendencias administrativas básicamente nos ayudan al desarrollo empresarial y nos muestran una salida de la demanda y exigencias del cliente, con cada una de ellas podemos encontrar una variedad de técnicas que influyen tanto laboralmente como personalmente ,exigen cambios en los empleados y empleadores ,exigen cambios en la forma de administrar y sobretodo en la forma de trabajar.</a:t>
            </a:r>
          </a:p>
          <a:p>
            <a:endParaRPr lang="es-CO" dirty="0"/>
          </a:p>
        </p:txBody>
      </p:sp>
    </p:spTree>
    <p:extLst>
      <p:ext uri="{BB962C8B-B14F-4D97-AF65-F5344CB8AC3E}">
        <p14:creationId xmlns:p14="http://schemas.microsoft.com/office/powerpoint/2010/main" xmlns="" val="2422991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1755" y="404664"/>
            <a:ext cx="8041440" cy="1442674"/>
          </a:xfrm>
        </p:spPr>
        <p:txBody>
          <a:bodyPr/>
          <a:lstStyle/>
          <a:p>
            <a:r>
              <a:rPr lang="es-MX" b="1" dirty="0" smtClean="0">
                <a:solidFill>
                  <a:srgbClr val="0070C0"/>
                </a:solidFill>
                <a:latin typeface="Comic Sans MS" pitchFamily="66" charset="0"/>
              </a:rPr>
              <a:t>BENEFICIOS</a:t>
            </a:r>
            <a:endParaRPr lang="es-MX" b="1" dirty="0">
              <a:solidFill>
                <a:srgbClr val="0070C0"/>
              </a:solidFill>
              <a:latin typeface="Comic Sans MS" pitchFamily="66" charset="0"/>
            </a:endParaRPr>
          </a:p>
        </p:txBody>
      </p:sp>
      <p:sp>
        <p:nvSpPr>
          <p:cNvPr id="3" name="2 Marcador de contenido"/>
          <p:cNvSpPr>
            <a:spLocks noGrp="1"/>
          </p:cNvSpPr>
          <p:nvPr>
            <p:ph idx="1"/>
          </p:nvPr>
        </p:nvSpPr>
        <p:spPr>
          <a:xfrm>
            <a:off x="3635896" y="1844824"/>
            <a:ext cx="4680520" cy="4176464"/>
          </a:xfrm>
        </p:spPr>
        <p:txBody>
          <a:bodyPr>
            <a:normAutofit fontScale="85000" lnSpcReduction="20000"/>
          </a:bodyPr>
          <a:lstStyle/>
          <a:p>
            <a:pPr algn="just">
              <a:buClr>
                <a:srgbClr val="7030A0"/>
              </a:buClr>
              <a:buFont typeface="Kristen ITC" pitchFamily="66" charset="0"/>
              <a:buChar char=""/>
            </a:pPr>
            <a:r>
              <a:rPr lang="es-ES" dirty="0">
                <a:latin typeface="Kristen ITC" pitchFamily="66" charset="0"/>
              </a:rPr>
              <a:t>la solución de los problemas detectados o el de la mejora de algún área </a:t>
            </a:r>
            <a:r>
              <a:rPr lang="es-ES" dirty="0" smtClean="0">
                <a:latin typeface="Kristen ITC" pitchFamily="66" charset="0"/>
              </a:rPr>
              <a:t>funcional.</a:t>
            </a:r>
          </a:p>
          <a:p>
            <a:pPr algn="just">
              <a:buClr>
                <a:srgbClr val="7030A0"/>
              </a:buClr>
              <a:buFont typeface="Kristen ITC" pitchFamily="66" charset="0"/>
              <a:buChar char=""/>
            </a:pPr>
            <a:endParaRPr lang="es-ES" dirty="0" smtClean="0">
              <a:latin typeface="Kristen ITC" pitchFamily="66" charset="0"/>
            </a:endParaRPr>
          </a:p>
          <a:p>
            <a:pPr algn="just">
              <a:buClr>
                <a:srgbClr val="7030A0"/>
              </a:buClr>
              <a:buFont typeface="Kristen ITC" pitchFamily="66" charset="0"/>
              <a:buChar char=""/>
            </a:pPr>
            <a:r>
              <a:rPr lang="es-ES" dirty="0">
                <a:latin typeface="Kristen ITC" pitchFamily="66" charset="0"/>
              </a:rPr>
              <a:t>una buena herramienta para aumentar la concienciación, sensibilización, integración y comunicación de los recursos humanos de la empresa</a:t>
            </a:r>
            <a:r>
              <a:rPr lang="es-ES" dirty="0" smtClean="0">
                <a:latin typeface="Kristen ITC" pitchFamily="66" charset="0"/>
              </a:rPr>
              <a:t>.</a:t>
            </a:r>
          </a:p>
          <a:p>
            <a:pPr algn="just">
              <a:buClr>
                <a:srgbClr val="7030A0"/>
              </a:buClr>
              <a:buFont typeface="Kristen ITC" pitchFamily="66" charset="0"/>
              <a:buChar char=""/>
            </a:pPr>
            <a:endParaRPr lang="es-ES" dirty="0" smtClean="0">
              <a:latin typeface="Kristen ITC" pitchFamily="66" charset="0"/>
            </a:endParaRPr>
          </a:p>
          <a:p>
            <a:pPr algn="just">
              <a:buClr>
                <a:srgbClr val="7030A0"/>
              </a:buClr>
              <a:buFont typeface="Kristen ITC" pitchFamily="66" charset="0"/>
              <a:buChar char=""/>
            </a:pPr>
            <a:r>
              <a:rPr lang="es-ES" dirty="0">
                <a:latin typeface="Kristen ITC" pitchFamily="66" charset="0"/>
              </a:rPr>
              <a:t>fomentan la formación continua a través del intercambio de conocimiento que se genera en las reuniones de trabajo desarrolladas y la </a:t>
            </a:r>
            <a:r>
              <a:rPr lang="es-ES" b="1" dirty="0" smtClean="0">
                <a:latin typeface="Kristen ITC" pitchFamily="66" charset="0"/>
              </a:rPr>
              <a:t>motivación.</a:t>
            </a:r>
            <a:endParaRPr lang="es-MX" dirty="0"/>
          </a:p>
        </p:txBody>
      </p:sp>
      <p:pic>
        <p:nvPicPr>
          <p:cNvPr id="5122" name="Picture 2" descr="http://2.bp.blogspot.com/_Hpee_bHvAkQ/S9sggxupHaI/AAAAAAAAAAM/cr6sP04BcSo/s320/circulos+de+calidad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988840"/>
            <a:ext cx="3144806" cy="33894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656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0070C0"/>
                </a:solidFill>
                <a:latin typeface="Kristen ITC" pitchFamily="66" charset="0"/>
              </a:rPr>
              <a:t>Fases para su </a:t>
            </a:r>
            <a:r>
              <a:rPr lang="es-ES" sz="6600" dirty="0" smtClean="0">
                <a:solidFill>
                  <a:schemeClr val="accent2"/>
                </a:solidFill>
                <a:latin typeface="Kristen ITC" pitchFamily="66" charset="0"/>
              </a:rPr>
              <a:t>Implantación</a:t>
            </a:r>
            <a:r>
              <a:rPr lang="es-ES" dirty="0" smtClean="0">
                <a:solidFill>
                  <a:schemeClr val="accent2"/>
                </a:solidFill>
                <a:latin typeface="Kristen ITC" pitchFamily="66" charset="0"/>
              </a:rPr>
              <a:t> </a:t>
            </a:r>
            <a:endParaRPr lang="es-MX" dirty="0">
              <a:solidFill>
                <a:schemeClr val="accent2"/>
              </a:solidFill>
            </a:endParaRPr>
          </a:p>
        </p:txBody>
      </p:sp>
      <p:sp>
        <p:nvSpPr>
          <p:cNvPr id="3" name="2 Marcador de contenido"/>
          <p:cNvSpPr>
            <a:spLocks noGrp="1"/>
          </p:cNvSpPr>
          <p:nvPr>
            <p:ph idx="1"/>
          </p:nvPr>
        </p:nvSpPr>
        <p:spPr>
          <a:xfrm>
            <a:off x="1619672" y="1988840"/>
            <a:ext cx="6038056" cy="4198924"/>
          </a:xfrm>
        </p:spPr>
        <p:txBody>
          <a:bodyPr>
            <a:normAutofit lnSpcReduction="10000"/>
          </a:bodyPr>
          <a:lstStyle/>
          <a:p>
            <a:pPr algn="just"/>
            <a:r>
              <a:rPr lang="es-ES" dirty="0">
                <a:latin typeface="Kristen ITC" pitchFamily="66" charset="0"/>
              </a:rPr>
              <a:t>1. Concienciación y convencimiento de la </a:t>
            </a:r>
            <a:r>
              <a:rPr lang="es-ES" dirty="0" smtClean="0">
                <a:latin typeface="Kristen ITC" pitchFamily="66" charset="0"/>
              </a:rPr>
              <a:t>dirección</a:t>
            </a:r>
          </a:p>
          <a:p>
            <a:pPr algn="just"/>
            <a:r>
              <a:rPr lang="es-ES" dirty="0">
                <a:latin typeface="Kristen ITC" pitchFamily="66" charset="0"/>
              </a:rPr>
              <a:t>2. Diseño de una hoja de ruta para desarrollar el proceso de </a:t>
            </a:r>
            <a:r>
              <a:rPr lang="es-ES" dirty="0" smtClean="0">
                <a:latin typeface="Kristen ITC" pitchFamily="66" charset="0"/>
              </a:rPr>
              <a:t>implantación</a:t>
            </a:r>
          </a:p>
          <a:p>
            <a:pPr algn="just"/>
            <a:r>
              <a:rPr lang="es-ES" dirty="0">
                <a:latin typeface="Kristen ITC" pitchFamily="66" charset="0"/>
              </a:rPr>
              <a:t>3. Formación de la estructura organizativa de </a:t>
            </a:r>
            <a:r>
              <a:rPr lang="es-ES" dirty="0" smtClean="0">
                <a:latin typeface="Kristen ITC" pitchFamily="66" charset="0"/>
              </a:rPr>
              <a:t>apoyo</a:t>
            </a:r>
          </a:p>
          <a:p>
            <a:pPr algn="just"/>
            <a:r>
              <a:rPr lang="es-ES" dirty="0">
                <a:latin typeface="Kristen ITC" pitchFamily="66" charset="0"/>
              </a:rPr>
              <a:t>4. Diseño de la metodología a aplicar y los sistemas de organización</a:t>
            </a:r>
            <a:r>
              <a:rPr lang="es-ES" dirty="0" smtClean="0">
                <a:latin typeface="Kristen ITC" pitchFamily="66" charset="0"/>
              </a:rPr>
              <a:t>.</a:t>
            </a:r>
          </a:p>
          <a:p>
            <a:pPr algn="just"/>
            <a:r>
              <a:rPr lang="es-ES" dirty="0">
                <a:latin typeface="Kristen ITC" pitchFamily="66" charset="0"/>
              </a:rPr>
              <a:t>5. Selección y formación de facilitadores.</a:t>
            </a:r>
            <a:endParaRPr lang="es-MX" dirty="0"/>
          </a:p>
        </p:txBody>
      </p:sp>
    </p:spTree>
    <p:extLst>
      <p:ext uri="{BB962C8B-B14F-4D97-AF65-F5344CB8AC3E}">
        <p14:creationId xmlns:p14="http://schemas.microsoft.com/office/powerpoint/2010/main" xmlns="" val="309240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00B050"/>
                </a:solidFill>
                <a:latin typeface="Kristen ITC" pitchFamily="66" charset="0"/>
              </a:rPr>
              <a:t>Funcionamiento de los círculos </a:t>
            </a:r>
            <a:endParaRPr lang="es-MX" dirty="0">
              <a:solidFill>
                <a:srgbClr val="00B050"/>
              </a:solidFill>
            </a:endParaRPr>
          </a:p>
        </p:txBody>
      </p:sp>
      <p:sp>
        <p:nvSpPr>
          <p:cNvPr id="3" name="2 Marcador de contenido"/>
          <p:cNvSpPr>
            <a:spLocks noGrp="1"/>
          </p:cNvSpPr>
          <p:nvPr>
            <p:ph idx="1"/>
          </p:nvPr>
        </p:nvSpPr>
        <p:spPr>
          <a:xfrm>
            <a:off x="683568" y="2132856"/>
            <a:ext cx="3805808" cy="1534627"/>
          </a:xfrm>
        </p:spPr>
        <p:txBody>
          <a:bodyPr>
            <a:normAutofit fontScale="77500" lnSpcReduction="20000"/>
          </a:bodyPr>
          <a:lstStyle/>
          <a:p>
            <a:pPr algn="just"/>
            <a:r>
              <a:rPr lang="es-ES" dirty="0">
                <a:latin typeface="Comic Sans MS" pitchFamily="66" charset="0"/>
              </a:rPr>
              <a:t>Se recomienda que en los círculos participen entre 4 y 8 personas, aunque este número puede variarse levemente en determinadas situaciones.</a:t>
            </a:r>
          </a:p>
          <a:p>
            <a:endParaRPr lang="es-MX" dirty="0"/>
          </a:p>
        </p:txBody>
      </p:sp>
      <p:sp>
        <p:nvSpPr>
          <p:cNvPr id="4" name="3 CuadroTexto"/>
          <p:cNvSpPr txBox="1"/>
          <p:nvPr/>
        </p:nvSpPr>
        <p:spPr>
          <a:xfrm>
            <a:off x="4355976" y="3968437"/>
            <a:ext cx="4248472" cy="2308324"/>
          </a:xfrm>
          <a:prstGeom prst="rect">
            <a:avLst/>
          </a:prstGeom>
          <a:noFill/>
        </p:spPr>
        <p:txBody>
          <a:bodyPr wrap="square" rtlCol="0">
            <a:spAutoFit/>
          </a:bodyPr>
          <a:lstStyle/>
          <a:p>
            <a:pPr algn="just"/>
            <a:r>
              <a:rPr lang="es-ES" dirty="0">
                <a:latin typeface="Comic Sans MS" pitchFamily="66" charset="0"/>
              </a:rPr>
              <a:t>D</a:t>
            </a:r>
            <a:r>
              <a:rPr lang="es-ES" dirty="0" smtClean="0">
                <a:latin typeface="Comic Sans MS" pitchFamily="66" charset="0"/>
              </a:rPr>
              <a:t>eberá existir un facilitador del proceso que oriente y guíe al grupo, fomentando la participación de sus integrantes y mediando en situaciones de conflicto. En ningún caso ejercerá algún efecto moderador sobre las conclusiones o acuerdos propuestos por el grupo</a:t>
            </a:r>
            <a:endParaRPr lang="es-MX" dirty="0">
              <a:latin typeface="Comic Sans MS" pitchFamily="66" charset="0"/>
            </a:endParaRPr>
          </a:p>
        </p:txBody>
      </p:sp>
      <p:pic>
        <p:nvPicPr>
          <p:cNvPr id="6146" name="Picture 2" descr="http://www.amaliorey.com/wp-content/uploads/2009/03/cantidad-vs-calid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12060" y="1916207"/>
            <a:ext cx="2736304" cy="2052229"/>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secretariafreelance.es/wp-content/uploads/calidad-rosa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3789040"/>
            <a:ext cx="2657180" cy="2362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633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66"/>
                </a:solidFill>
                <a:latin typeface="Kristen ITC" pitchFamily="66" charset="0"/>
              </a:rPr>
              <a:t>Temas </a:t>
            </a:r>
            <a:r>
              <a:rPr lang="es-ES" dirty="0">
                <a:solidFill>
                  <a:srgbClr val="FF0066"/>
                </a:solidFill>
                <a:latin typeface="Kristen ITC" pitchFamily="66" charset="0"/>
              </a:rPr>
              <a:t>a tratar en los círculos de calidad</a:t>
            </a:r>
            <a:endParaRPr lang="es-MX" dirty="0">
              <a:solidFill>
                <a:srgbClr val="FF0066"/>
              </a:solidFill>
            </a:endParaRPr>
          </a:p>
        </p:txBody>
      </p:sp>
      <p:sp>
        <p:nvSpPr>
          <p:cNvPr id="3" name="2 Marcador de contenido"/>
          <p:cNvSpPr>
            <a:spLocks noGrp="1"/>
          </p:cNvSpPr>
          <p:nvPr>
            <p:ph idx="1"/>
          </p:nvPr>
        </p:nvSpPr>
        <p:spPr/>
        <p:txBody>
          <a:bodyPr/>
          <a:lstStyle/>
          <a:p>
            <a:r>
              <a:rPr lang="es-ES" dirty="0">
                <a:latin typeface="Kristen ITC" pitchFamily="66" charset="0"/>
              </a:rPr>
              <a:t>Aumentar la coordinación y la comunicación entre departamentos clientes/proveedores.</a:t>
            </a:r>
          </a:p>
          <a:p>
            <a:r>
              <a:rPr lang="es-ES" dirty="0">
                <a:latin typeface="Kristen ITC" pitchFamily="66" charset="0"/>
              </a:rPr>
              <a:t>Mejorar la calidad del producto o del servicio </a:t>
            </a:r>
            <a:r>
              <a:rPr lang="es-ES" dirty="0" smtClean="0">
                <a:latin typeface="Kristen ITC" pitchFamily="66" charset="0"/>
              </a:rPr>
              <a:t>ofrecido</a:t>
            </a:r>
          </a:p>
          <a:p>
            <a:r>
              <a:rPr lang="es-ES" dirty="0" smtClean="0">
                <a:latin typeface="Kristen ITC" pitchFamily="66" charset="0"/>
              </a:rPr>
              <a:t>Buscar </a:t>
            </a:r>
            <a:r>
              <a:rPr lang="es-ES" dirty="0">
                <a:latin typeface="Kristen ITC" pitchFamily="66" charset="0"/>
              </a:rPr>
              <a:t>ahorros a través de la reducción de costes </a:t>
            </a:r>
            <a:r>
              <a:rPr lang="es-ES" dirty="0" smtClean="0">
                <a:latin typeface="Kristen ITC" pitchFamily="66" charset="0"/>
              </a:rPr>
              <a:t>innecesarios</a:t>
            </a:r>
          </a:p>
          <a:p>
            <a:r>
              <a:rPr lang="es-ES" dirty="0">
                <a:latin typeface="Kristen ITC" pitchFamily="66" charset="0"/>
              </a:rPr>
              <a:t>Mejorar la atención al </a:t>
            </a:r>
            <a:r>
              <a:rPr lang="es-ES" dirty="0" smtClean="0">
                <a:latin typeface="Kristen ITC" pitchFamily="66" charset="0"/>
              </a:rPr>
              <a:t>cliente</a:t>
            </a:r>
          </a:p>
          <a:p>
            <a:r>
              <a:rPr lang="es-ES" dirty="0">
                <a:latin typeface="Kristen ITC" pitchFamily="66" charset="0"/>
              </a:rPr>
              <a:t> Aumentar la comodidad, la higiene, la limpieza y la seguridad </a:t>
            </a:r>
            <a:endParaRPr lang="es-MX" dirty="0"/>
          </a:p>
        </p:txBody>
      </p:sp>
    </p:spTree>
    <p:extLst>
      <p:ext uri="{BB962C8B-B14F-4D97-AF65-F5344CB8AC3E}">
        <p14:creationId xmlns:p14="http://schemas.microsoft.com/office/powerpoint/2010/main" xmlns="" val="404693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360000">
            <a:off x="2933814" y="3083445"/>
            <a:ext cx="5894675" cy="2031050"/>
          </a:xfrm>
        </p:spPr>
        <p:txBody>
          <a:bodyPr/>
          <a:lstStyle/>
          <a:p>
            <a:r>
              <a:rPr lang="es-MX" sz="5400" dirty="0" smtClean="0">
                <a:solidFill>
                  <a:srgbClr val="7030A0"/>
                </a:solidFill>
                <a:latin typeface="Comic Sans MS" pitchFamily="66" charset="0"/>
              </a:rPr>
              <a:t>EL OUTSOURCING</a:t>
            </a:r>
            <a:endParaRPr lang="es-MX" sz="5400" dirty="0">
              <a:solidFill>
                <a:srgbClr val="7030A0"/>
              </a:solidFill>
              <a:latin typeface="Comic Sans MS" pitchFamily="66" charset="0"/>
            </a:endParaRPr>
          </a:p>
        </p:txBody>
      </p:sp>
      <p:pic>
        <p:nvPicPr>
          <p:cNvPr id="7170" name="Picture 2" descr="http://www.castella-bcn.com/wp-content/uploads/2010/03/outsourcing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439307">
            <a:off x="1929013" y="868056"/>
            <a:ext cx="3238525" cy="2585799"/>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ocw.udem.edu.mx/cursos-de-profesional/hu-3110-pensamiento-social-de-la-iglesia/M3/imagenes/outsourc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871839">
            <a:off x="478591" y="3817520"/>
            <a:ext cx="2809251" cy="27762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95565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1879</Words>
  <Application>Microsoft Office PowerPoint</Application>
  <PresentationFormat>Presentación en pantalla (4:3)</PresentationFormat>
  <Paragraphs>124</Paragraphs>
  <Slides>47</Slides>
  <Notes>0</Notes>
  <HiddenSlides>0</HiddenSlides>
  <MMClips>0</MMClips>
  <ScaleCrop>false</ScaleCrop>
  <HeadingPairs>
    <vt:vector size="4" baseType="variant">
      <vt:variant>
        <vt:lpstr>Tema</vt:lpstr>
      </vt:variant>
      <vt:variant>
        <vt:i4>2</vt:i4>
      </vt:variant>
      <vt:variant>
        <vt:lpstr>Títulos de diapositiva</vt:lpstr>
      </vt:variant>
      <vt:variant>
        <vt:i4>47</vt:i4>
      </vt:variant>
    </vt:vector>
  </HeadingPairs>
  <TitlesOfParts>
    <vt:vector size="49" baseType="lpstr">
      <vt:lpstr>Sketchbook</vt:lpstr>
      <vt:lpstr>1_Tema de Office</vt:lpstr>
      <vt:lpstr>TENDENCIAS ADMINISTRATIVAS</vt:lpstr>
      <vt:lpstr>Diapositiva 2</vt:lpstr>
      <vt:lpstr>CIRCULOS DE CALIDAD</vt:lpstr>
      <vt:lpstr>Diapositiva 4</vt:lpstr>
      <vt:lpstr>BENEFICIOS</vt:lpstr>
      <vt:lpstr>Fases para su Implantación </vt:lpstr>
      <vt:lpstr>Funcionamiento de los círculos </vt:lpstr>
      <vt:lpstr>Temas a tratar en los círculos de calidad</vt:lpstr>
      <vt:lpstr>EL OUTSOURCING</vt:lpstr>
      <vt:lpstr>Diapositiva 10</vt:lpstr>
      <vt:lpstr>Diapositiva 11</vt:lpstr>
      <vt:lpstr>Diapositiva 12</vt:lpstr>
      <vt:lpstr>Diapositiva 13</vt:lpstr>
      <vt:lpstr>POR QUÉ UTILIZAR OUTSOURCING?</vt:lpstr>
      <vt:lpstr>VENTAJAS</vt:lpstr>
      <vt:lpstr>EMPODERAMIENTO</vt:lpstr>
      <vt:lpstr>Diapositiva 17</vt:lpstr>
      <vt:lpstr>Proceso De Empoderamiento</vt:lpstr>
      <vt:lpstr>Diapositiva 19</vt:lpstr>
      <vt:lpstr>Diapositiva 20</vt:lpstr>
      <vt:lpstr>Diapositiva 21</vt:lpstr>
      <vt:lpstr>BENCHMARKING</vt:lpstr>
      <vt:lpstr>Diapositiva 23</vt:lpstr>
      <vt:lpstr>Importancia del benchmarking</vt:lpstr>
      <vt:lpstr>Tipos de benchmarking</vt:lpstr>
      <vt:lpstr>Benchmarking interno</vt:lpstr>
      <vt:lpstr>Primario: </vt:lpstr>
      <vt:lpstr>Secundario: </vt:lpstr>
      <vt:lpstr>Cooperativo: </vt:lpstr>
      <vt:lpstr>Cooperativo 2.0: </vt:lpstr>
      <vt:lpstr>¿Que ventajas aporta la aplicación del Benchmarking? </vt:lpstr>
      <vt:lpstr>COACHING </vt:lpstr>
      <vt:lpstr>Diapositiva 33</vt:lpstr>
      <vt:lpstr>Diapositiva 34</vt:lpstr>
      <vt:lpstr>  PROCESO DE COACHING </vt:lpstr>
      <vt:lpstr>Diapositiva 36</vt:lpstr>
      <vt:lpstr>Diapositiva 37</vt:lpstr>
      <vt:lpstr>MODALIDADES DE COACHING </vt:lpstr>
      <vt:lpstr>Diapositiva 39</vt:lpstr>
      <vt:lpstr>Diapositiva 40</vt:lpstr>
      <vt:lpstr>COACHING Y  EL MUNDO EMPRESARIAL </vt:lpstr>
      <vt:lpstr>Diapositiva 42</vt:lpstr>
      <vt:lpstr>LA QUINTA DISCIPLINA </vt:lpstr>
      <vt:lpstr>Diapositiva 44</vt:lpstr>
      <vt:lpstr>DISCIPLINAS DE LA ORGANIZACIÓN INTELIGENTE</vt:lpstr>
      <vt:lpstr>Diapositiva 46</vt:lpstr>
      <vt:lpstr>CONCLUSIÓN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TENDENCIAS ADMINISTRATIVAS</dc:title>
  <dc:creator>TOSHIBA</dc:creator>
  <cp:lastModifiedBy>Produccion</cp:lastModifiedBy>
  <cp:revision>18</cp:revision>
  <dcterms:created xsi:type="dcterms:W3CDTF">2012-10-15T23:15:20Z</dcterms:created>
  <dcterms:modified xsi:type="dcterms:W3CDTF">2014-05-13T14:57:58Z</dcterms:modified>
</cp:coreProperties>
</file>