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A57F22-0861-4D31-BF29-E9B89AE4F824}" type="datetimeFigureOut">
              <a:rPr lang="es-CO" smtClean="0"/>
              <a:pPr/>
              <a:t>30/04/2014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23959E7-16A3-467C-8EB2-7BDC91B74F70}"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4000"/>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57F22-0861-4D31-BF29-E9B89AE4F824}" type="datetimeFigureOut">
              <a:rPr lang="es-CO" smtClean="0"/>
              <a:pPr/>
              <a:t>30/04/2014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959E7-16A3-467C-8EB2-7BDC91B74F70}"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spaciospare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spaciospares.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spaciospares.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0" y="4387867"/>
            <a:ext cx="3643338" cy="1470025"/>
          </a:xfrm>
        </p:spPr>
        <p:txBody>
          <a:bodyPr/>
          <a:lstStyle/>
          <a:p>
            <a:pPr algn="l"/>
            <a:r>
              <a:rPr lang="es-MX" b="1" dirty="0" smtClean="0">
                <a:solidFill>
                  <a:srgbClr val="FFFF00"/>
                </a:solidFill>
              </a:rPr>
              <a:t>Mercadeo</a:t>
            </a:r>
            <a:r>
              <a:rPr lang="es-MX" b="1" dirty="0" smtClean="0"/>
              <a:t/>
            </a:r>
            <a:br>
              <a:rPr lang="es-MX" b="1" dirty="0" smtClean="0"/>
            </a:br>
            <a:r>
              <a:rPr lang="es-MX" b="1" dirty="0" smtClean="0">
                <a:solidFill>
                  <a:schemeClr val="bg1"/>
                </a:solidFill>
              </a:rPr>
              <a:t>Electrónico</a:t>
            </a:r>
            <a:endParaRPr lang="es-CO" b="1" dirty="0">
              <a:solidFill>
                <a:schemeClr val="bg1"/>
              </a:solidFill>
            </a:endParaRPr>
          </a:p>
        </p:txBody>
      </p:sp>
      <p:sp>
        <p:nvSpPr>
          <p:cNvPr id="3" name="2 Subtítulo"/>
          <p:cNvSpPr>
            <a:spLocks noGrp="1"/>
          </p:cNvSpPr>
          <p:nvPr>
            <p:ph type="subTitle" idx="1"/>
          </p:nvPr>
        </p:nvSpPr>
        <p:spPr>
          <a:xfrm>
            <a:off x="19890" y="5715016"/>
            <a:ext cx="2428892" cy="785818"/>
          </a:xfrm>
        </p:spPr>
        <p:txBody>
          <a:bodyPr/>
          <a:lstStyle/>
          <a:p>
            <a:pPr algn="l"/>
            <a:r>
              <a:rPr lang="es-MX" dirty="0" smtClean="0">
                <a:solidFill>
                  <a:srgbClr val="FFC000"/>
                </a:solidFill>
              </a:rPr>
              <a:t>Otra forma…</a:t>
            </a:r>
            <a:endParaRPr lang="es-CO"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¿Qué es el marketing en línea?</a:t>
            </a:r>
          </a:p>
        </p:txBody>
      </p:sp>
      <p:sp>
        <p:nvSpPr>
          <p:cNvPr id="3" name="2 Marcador de contenido"/>
          <p:cNvSpPr>
            <a:spLocks noGrp="1"/>
          </p:cNvSpPr>
          <p:nvPr>
            <p:ph idx="1"/>
          </p:nvPr>
        </p:nvSpPr>
        <p:spPr/>
        <p:txBody>
          <a:bodyPr>
            <a:normAutofit fontScale="92500"/>
          </a:bodyPr>
          <a:lstStyle/>
          <a:p>
            <a:pPr>
              <a:buNone/>
            </a:pPr>
            <a:r>
              <a:rPr lang="es-CO" dirty="0" smtClean="0"/>
              <a:t>Es el proceso de poner su producto, servicio o empresa/organización de cualquier tipo frente a más de 10 millones de personas que usan internet en Colombia o más de 1.500 millones de personas (significa poco más de un 20% de la población mundial) en el planeta.</a:t>
            </a:r>
          </a:p>
          <a:p>
            <a:pPr>
              <a:buNone/>
            </a:pPr>
            <a:r>
              <a:rPr lang="es-CO" dirty="0" smtClean="0"/>
              <a:t>En resumen es el proceso de convertir un simple sitio web en un medio poderoso para maximizar el potencial empresarial y de ventas.  </a:t>
            </a: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Esto es más que comprar anuncios en la red internet o la red de telefonía móvil. Se trata mejor, de cómo comunicarse con sus clientes y potenciales clientes usando herramientas en Internet.</a:t>
            </a:r>
          </a:p>
          <a:p>
            <a:pPr>
              <a:buNone/>
            </a:pPr>
            <a:endPar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¿Qué necesita para ello?</a:t>
            </a:r>
          </a:p>
          <a:p>
            <a:pPr>
              <a:buNone/>
            </a:pP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rmAutofit fontScale="92500" lnSpcReduction="10000"/>
          </a:bodyPr>
          <a:lstStyle/>
          <a:p>
            <a:pPr>
              <a:buNone/>
            </a:pPr>
            <a:r>
              <a:rPr lang="es-CO" u="sng" dirty="0" smtClean="0"/>
              <a:t>Recursos Humanos</a:t>
            </a:r>
            <a:r>
              <a:rPr lang="es-CO" dirty="0" smtClean="0"/>
              <a:t>: personas apoyando su sitio web, ningún sitio se administra sólo, estas personas entregando respuestas veloces a los problemas son las encargadas de convertir a los visitantes en clientes.</a:t>
            </a:r>
          </a:p>
          <a:p>
            <a:pPr>
              <a:buNone/>
            </a:pPr>
            <a:r>
              <a:rPr lang="es-CO" dirty="0" smtClean="0"/>
              <a:t>El tiempo aceptable para responder un correo es de 48 a 72 horas. Si no se puede responder en este lapso, hay que replantear su estrategia, si las respuestas son genéricas, se debe tratar de utilizar programas de automatización de correo.</a:t>
            </a:r>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Autofit/>
          </a:bodyPr>
          <a:lstStyle/>
          <a:p>
            <a:pPr>
              <a:buNone/>
            </a:pPr>
            <a:r>
              <a:rPr lang="es-CO" sz="2600" u="sng" dirty="0" smtClean="0"/>
              <a:t>Comunicación Consistente</a:t>
            </a:r>
            <a:r>
              <a:rPr lang="es-CO" sz="2600" dirty="0" smtClean="0"/>
              <a:t>: hay que hacer que los correos electrónicos tengan el mismo tono que su sitio, si el sitio es divertido, los correos también deben serlo. </a:t>
            </a:r>
          </a:p>
          <a:p>
            <a:pPr>
              <a:buNone/>
            </a:pPr>
            <a:r>
              <a:rPr lang="es-CO" sz="2600" dirty="0" smtClean="0"/>
              <a:t>La marca debería extenderse a todas las comunicaciones en línea, incluso hasta la firma de correo, hoy casi todos los programas de correo permiten tener una firma. Esta debe contener al menos nombre completo, cargo, información de contacto, URL y algunas palabras que indiquen a que se dedica.</a:t>
            </a:r>
          </a:p>
          <a:p>
            <a:pPr>
              <a:buNone/>
            </a:pPr>
            <a:r>
              <a:rPr lang="es-CO" sz="2600" dirty="0" smtClean="0"/>
              <a:t>También se puede usar para promoción en los últimos renglones de la firma. “Suscríbase al boletín informativo y obtenga consejos sobre como …..”</a:t>
            </a:r>
            <a:endParaRPr lang="es-CO"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rmAutofit fontScale="92500" lnSpcReduction="10000"/>
          </a:bodyPr>
          <a:lstStyle/>
          <a:p>
            <a:pPr>
              <a:buNone/>
            </a:pPr>
            <a:r>
              <a:rPr lang="es-CO" u="sng" dirty="0" smtClean="0"/>
              <a:t>Comunicación Consistente</a:t>
            </a:r>
            <a:r>
              <a:rPr lang="es-CO" dirty="0" smtClean="0"/>
              <a:t>: Ejemplo de firma de correo electrónico:</a:t>
            </a:r>
          </a:p>
          <a:p>
            <a:pPr>
              <a:buNone/>
            </a:pPr>
            <a:endParaRPr lang="es-CO" dirty="0" smtClean="0"/>
          </a:p>
          <a:p>
            <a:pPr lvl="2">
              <a:buNone/>
            </a:pPr>
            <a:r>
              <a:rPr lang="es-CO" sz="2600" b="1" dirty="0" smtClean="0"/>
              <a:t>Claudio Moreno</a:t>
            </a:r>
          </a:p>
          <a:p>
            <a:pPr lvl="2">
              <a:buNone/>
            </a:pPr>
            <a:r>
              <a:rPr lang="es-CO" sz="2600" b="1" dirty="0" smtClean="0"/>
              <a:t>Organización Espacios Pares</a:t>
            </a:r>
          </a:p>
          <a:p>
            <a:pPr lvl="2">
              <a:buNone/>
            </a:pPr>
            <a:r>
              <a:rPr lang="es-CO" sz="2600" b="1" dirty="0" smtClean="0"/>
              <a:t>Miembro fundador - Especialista en E-</a:t>
            </a:r>
            <a:r>
              <a:rPr lang="es-CO" sz="2600" b="1" dirty="0" err="1" smtClean="0"/>
              <a:t>business</a:t>
            </a:r>
            <a:endParaRPr lang="es-CO" sz="2600" b="1" dirty="0" smtClean="0"/>
          </a:p>
          <a:p>
            <a:pPr lvl="2">
              <a:buNone/>
            </a:pPr>
            <a:r>
              <a:rPr lang="es-CO" sz="2600" b="1" dirty="0" smtClean="0">
                <a:hlinkClick r:id="rId2"/>
              </a:rPr>
              <a:t>www.espaciospares.org</a:t>
            </a:r>
            <a:endParaRPr lang="es-CO" sz="2600" b="1" dirty="0" smtClean="0"/>
          </a:p>
          <a:p>
            <a:pPr lvl="2">
              <a:buNone/>
            </a:pPr>
            <a:r>
              <a:rPr lang="es-CO" sz="2600" b="1" dirty="0" smtClean="0"/>
              <a:t>57 311 531 2075</a:t>
            </a:r>
          </a:p>
          <a:p>
            <a:pPr lvl="1" indent="0">
              <a:buNone/>
            </a:pPr>
            <a:r>
              <a:rPr lang="es-CO" sz="2600" dirty="0" smtClean="0"/>
              <a:t>Espacios Pares contribuye a la creación de una sociedad justa y equitativa, en la que todas las personas tengan acceso al ejercicio pleno de sus derechos</a:t>
            </a:r>
          </a:p>
          <a:p>
            <a:pPr lvl="2">
              <a:buNone/>
            </a:pPr>
            <a:endParaRPr lang="es-C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rmAutofit/>
          </a:bodyPr>
          <a:lstStyle/>
          <a:p>
            <a:pPr>
              <a:buNone/>
            </a:pPr>
            <a:r>
              <a:rPr lang="es-CO" u="sng" dirty="0" smtClean="0"/>
              <a:t>Comunicación Consistente</a:t>
            </a:r>
            <a:r>
              <a:rPr lang="es-CO" dirty="0" smtClean="0"/>
              <a:t>: Ejemplo de firma de correo electrónico:</a:t>
            </a:r>
          </a:p>
          <a:p>
            <a:pPr>
              <a:buNone/>
            </a:pPr>
            <a:endParaRPr lang="es-CO" dirty="0" smtClean="0"/>
          </a:p>
          <a:p>
            <a:pPr lvl="2">
              <a:buNone/>
            </a:pPr>
            <a:r>
              <a:rPr lang="es-CO" sz="2600" b="1" dirty="0" smtClean="0"/>
              <a:t>Claudio Moreno</a:t>
            </a:r>
          </a:p>
          <a:p>
            <a:pPr lvl="2">
              <a:buNone/>
            </a:pPr>
            <a:r>
              <a:rPr lang="es-CO" sz="2600" b="1" dirty="0" smtClean="0"/>
              <a:t>Grupo Laeroteca.com - Dirección</a:t>
            </a:r>
          </a:p>
          <a:p>
            <a:pPr lvl="2">
              <a:buNone/>
            </a:pPr>
            <a:r>
              <a:rPr lang="es-CO" sz="2600" b="1" dirty="0" smtClean="0">
                <a:hlinkClick r:id="rId2"/>
              </a:rPr>
              <a:t>www.laeroteca.com</a:t>
            </a:r>
            <a:endParaRPr lang="es-CO" sz="2600" b="1" dirty="0" smtClean="0"/>
          </a:p>
          <a:p>
            <a:pPr lvl="2">
              <a:buNone/>
            </a:pPr>
            <a:r>
              <a:rPr lang="es-CO" sz="2600" b="1" dirty="0" smtClean="0"/>
              <a:t>57 300 280 0371</a:t>
            </a:r>
          </a:p>
          <a:p>
            <a:pPr lvl="1" indent="0">
              <a:buNone/>
            </a:pPr>
            <a:r>
              <a:rPr lang="es-CO" sz="2600" dirty="0" smtClean="0"/>
              <a:t>El portal colombiano de acompañantes y strippers independientes.</a:t>
            </a:r>
            <a:endParaRPr lang="es-CO"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rmAutofit/>
          </a:bodyPr>
          <a:lstStyle/>
          <a:p>
            <a:pPr>
              <a:buNone/>
            </a:pPr>
            <a:r>
              <a:rPr lang="es-CO" u="sng" dirty="0" smtClean="0"/>
              <a:t>Comunicación Consistente</a:t>
            </a:r>
            <a:r>
              <a:rPr lang="es-CO" dirty="0" smtClean="0"/>
              <a:t>: Ejemplo de firma de correo electrónico:</a:t>
            </a:r>
          </a:p>
          <a:p>
            <a:pPr>
              <a:buNone/>
            </a:pPr>
            <a:endParaRPr lang="es-CO" dirty="0" smtClean="0"/>
          </a:p>
          <a:p>
            <a:pPr lvl="2">
              <a:buNone/>
            </a:pPr>
            <a:r>
              <a:rPr lang="es-CO" sz="2600" b="1" dirty="0" smtClean="0"/>
              <a:t>Claudio Moreno</a:t>
            </a:r>
          </a:p>
          <a:p>
            <a:pPr lvl="2">
              <a:buNone/>
            </a:pPr>
            <a:r>
              <a:rPr lang="es-CO" sz="2600" b="1" dirty="0" smtClean="0"/>
              <a:t>Grupo Laeroteca.com - Dirección</a:t>
            </a:r>
          </a:p>
          <a:p>
            <a:pPr lvl="2">
              <a:buNone/>
            </a:pPr>
            <a:r>
              <a:rPr lang="es-CO" sz="2600" b="1" dirty="0" smtClean="0">
                <a:hlinkClick r:id="rId2"/>
              </a:rPr>
              <a:t>www.laeroteca.com</a:t>
            </a:r>
            <a:endParaRPr lang="es-CO" sz="2600" b="1" dirty="0" smtClean="0"/>
          </a:p>
          <a:p>
            <a:pPr lvl="2">
              <a:buNone/>
            </a:pPr>
            <a:r>
              <a:rPr lang="es-CO" sz="2600" b="1" dirty="0" smtClean="0"/>
              <a:t>57 300 280 0371</a:t>
            </a:r>
          </a:p>
          <a:p>
            <a:pPr lvl="1" indent="0">
              <a:buNone/>
            </a:pPr>
            <a:r>
              <a:rPr lang="es-CO" sz="2600" dirty="0" smtClean="0"/>
              <a:t>El portal colombiano de acompañantes y strippers independientes.</a:t>
            </a:r>
            <a:endParaRPr lang="es-CO"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p>
        </p:txBody>
      </p:sp>
      <p:sp>
        <p:nvSpPr>
          <p:cNvPr id="3" name="2 Marcador de contenido"/>
          <p:cNvSpPr>
            <a:spLocks noGrp="1"/>
          </p:cNvSpPr>
          <p:nvPr>
            <p:ph idx="1"/>
          </p:nvPr>
        </p:nvSpPr>
        <p:spPr/>
        <p:txBody>
          <a:bodyPr>
            <a:normAutofit fontScale="92500" lnSpcReduction="10000"/>
          </a:bodyPr>
          <a:lstStyle/>
          <a:p>
            <a:pPr>
              <a:buNone/>
            </a:pPr>
            <a:r>
              <a:rPr lang="es-CO" u="sng" dirty="0" smtClean="0"/>
              <a:t>Conveniencia/Costo</a:t>
            </a:r>
            <a:r>
              <a:rPr lang="es-CO" dirty="0" smtClean="0"/>
              <a:t>: antes de iniciar una campaña se debe considerar si existe una necesidad razonable para que su producto o servicio se encuentre en línea.</a:t>
            </a:r>
          </a:p>
          <a:p>
            <a:pPr>
              <a:buNone/>
            </a:pPr>
            <a:r>
              <a:rPr lang="es-CO" dirty="0" smtClean="0"/>
              <a:t>¿Su producto o servicio es inusual o difícil de encontrar en su área?</a:t>
            </a:r>
          </a:p>
          <a:p>
            <a:pPr>
              <a:buNone/>
            </a:pPr>
            <a:r>
              <a:rPr lang="es-CO" dirty="0" smtClean="0"/>
              <a:t>¿es más fácil que sus clientes compren su producto en línea en vez de conducir hasta su tienda?</a:t>
            </a:r>
          </a:p>
          <a:p>
            <a:pPr>
              <a:buNone/>
            </a:pPr>
            <a:r>
              <a:rPr lang="es-CO" dirty="0" smtClean="0"/>
              <a:t>¿ Es más barato vender el producto por internet que en una tienda ?</a:t>
            </a:r>
          </a:p>
          <a:p>
            <a:pPr>
              <a:buNone/>
            </a:pPr>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endParaRPr lang="es-CO" dirty="0"/>
          </a:p>
        </p:txBody>
      </p:sp>
      <p:sp>
        <p:nvSpPr>
          <p:cNvPr id="3" name="2 Marcador de contenido"/>
          <p:cNvSpPr>
            <a:spLocks noGrp="1"/>
          </p:cNvSpPr>
          <p:nvPr>
            <p:ph idx="1"/>
          </p:nvPr>
        </p:nvSpPr>
        <p:spPr/>
        <p:txBody>
          <a:bodyPr>
            <a:normAutofit lnSpcReduction="10000"/>
          </a:bodyPr>
          <a:lstStyle/>
          <a:p>
            <a:pPr>
              <a:buNone/>
            </a:pPr>
            <a:r>
              <a:rPr lang="es-CO" u="sng" dirty="0" smtClean="0"/>
              <a:t>Conveniencia/Costo</a:t>
            </a:r>
            <a:r>
              <a:rPr lang="es-CO" dirty="0" smtClean="0"/>
              <a:t>: cuando se aprobó el nuevo impuesto al tabaco en N.Y. en el 2002, el precio de los cigarrillos aumentó, de forma que N.Y. era el lugar más caro de los Estados Unidos para comprar un cigarrillo y teniendo en cuenta que el 78% de los habitantes de N.Y. no poseen automóvil, la red y la venta de cigarrillos a través de la misma movieron más de 15millones de cajetillas durante el primer mes luego de promulgado el impuesto.</a:t>
            </a:r>
            <a:endParaRPr lang="es-CO"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endParaRPr lang="es-CO" dirty="0"/>
          </a:p>
        </p:txBody>
      </p:sp>
      <p:sp>
        <p:nvSpPr>
          <p:cNvPr id="3" name="2 Marcador de contenido"/>
          <p:cNvSpPr>
            <a:spLocks noGrp="1"/>
          </p:cNvSpPr>
          <p:nvPr>
            <p:ph idx="1"/>
          </p:nvPr>
        </p:nvSpPr>
        <p:spPr/>
        <p:txBody>
          <a:bodyPr>
            <a:normAutofit fontScale="92500" lnSpcReduction="10000"/>
          </a:bodyPr>
          <a:lstStyle/>
          <a:p>
            <a:pPr>
              <a:buNone/>
            </a:pPr>
            <a:r>
              <a:rPr lang="es-CO" dirty="0" smtClean="0"/>
              <a:t>¿ Qué se vende y que no?</a:t>
            </a:r>
          </a:p>
          <a:p>
            <a:pPr>
              <a:buNone/>
            </a:pPr>
            <a:r>
              <a:rPr lang="es-CO" dirty="0" smtClean="0"/>
              <a:t>Artículos para mascotas, ropa de diseñador (diferente de la personalización) y artículos de gran tamaño como muebles, las razones, es que además de los altos costos del flete de productos pesados, los clientes prefieren palpar el producto antes de decidirse a hacer una compra importante. Estudios* indican que los usuarios estadounidenses se siente más cómodos gastando su dinero en productos de bajo precio</a:t>
            </a:r>
            <a:endParaRPr lang="es-CO" dirty="0"/>
          </a:p>
        </p:txBody>
      </p:sp>
      <p:sp>
        <p:nvSpPr>
          <p:cNvPr id="4" name="3 CuadroTexto"/>
          <p:cNvSpPr txBox="1"/>
          <p:nvPr/>
        </p:nvSpPr>
        <p:spPr>
          <a:xfrm>
            <a:off x="3500430" y="5929330"/>
            <a:ext cx="4794518" cy="276999"/>
          </a:xfrm>
          <a:prstGeom prst="rect">
            <a:avLst/>
          </a:prstGeom>
          <a:noFill/>
        </p:spPr>
        <p:txBody>
          <a:bodyPr wrap="none" rtlCol="0">
            <a:spAutoFit/>
          </a:bodyPr>
          <a:lstStyle/>
          <a:p>
            <a:r>
              <a:rPr lang="es-CO" sz="1200" dirty="0" smtClean="0"/>
              <a:t>*Estudio realizado por </a:t>
            </a:r>
            <a:r>
              <a:rPr lang="es-CO" sz="1200" dirty="0" err="1" smtClean="0"/>
              <a:t>Forrester</a:t>
            </a:r>
            <a:r>
              <a:rPr lang="es-CO" sz="1200" dirty="0" smtClean="0"/>
              <a:t> </a:t>
            </a:r>
            <a:r>
              <a:rPr lang="es-CO" sz="1200" dirty="0" err="1" smtClean="0"/>
              <a:t>Research</a:t>
            </a:r>
            <a:r>
              <a:rPr lang="es-CO" sz="1200" dirty="0" smtClean="0"/>
              <a:t> y por </a:t>
            </a:r>
            <a:r>
              <a:rPr lang="es-CO" sz="1200" dirty="0" err="1" smtClean="0"/>
              <a:t>National</a:t>
            </a:r>
            <a:r>
              <a:rPr lang="es-CO" sz="1200" dirty="0" smtClean="0"/>
              <a:t> </a:t>
            </a:r>
            <a:r>
              <a:rPr lang="es-CO" sz="1200" dirty="0" err="1" smtClean="0"/>
              <a:t>Retail</a:t>
            </a:r>
            <a:r>
              <a:rPr lang="es-CO" sz="1200" dirty="0" smtClean="0"/>
              <a:t> </a:t>
            </a:r>
            <a:r>
              <a:rPr lang="es-CO" sz="1200" dirty="0" err="1" smtClean="0"/>
              <a:t>Federation</a:t>
            </a:r>
            <a:endParaRPr lang="es-CO"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a:t>
            </a:r>
            <a:endParaRPr lang="es-CO" dirty="0"/>
          </a:p>
        </p:txBody>
      </p:sp>
      <p:sp>
        <p:nvSpPr>
          <p:cNvPr id="3" name="2 Marcador de contenido"/>
          <p:cNvSpPr>
            <a:spLocks noGrp="1"/>
          </p:cNvSpPr>
          <p:nvPr>
            <p:ph idx="1"/>
          </p:nvPr>
        </p:nvSpPr>
        <p:spPr/>
        <p:txBody>
          <a:bodyPr>
            <a:normAutofit/>
          </a:bodyPr>
          <a:lstStyle/>
          <a:p>
            <a:pPr>
              <a:lnSpc>
                <a:spcPct val="80000"/>
              </a:lnSpc>
              <a:buFontTx/>
              <a:buNone/>
            </a:pPr>
            <a:r>
              <a:rPr lang="es-MX" dirty="0" smtClean="0"/>
              <a:t>El mundo del mercadeo cambia de la mano con los cambios de la humanidad y sus estilos de vida.  Cada día son mas las herramientas tecnológicas que ingresan a  la cotidianidad de los seres humanos.  </a:t>
            </a:r>
          </a:p>
          <a:p>
            <a:pPr>
              <a:lnSpc>
                <a:spcPct val="80000"/>
              </a:lnSpc>
              <a:buFontTx/>
              <a:buNone/>
            </a:pPr>
            <a:endParaRPr lang="es-MX" dirty="0" smtClean="0"/>
          </a:p>
          <a:p>
            <a:pPr>
              <a:lnSpc>
                <a:spcPct val="80000"/>
              </a:lnSpc>
              <a:buFontTx/>
              <a:buNone/>
            </a:pPr>
            <a:r>
              <a:rPr lang="es-MX" dirty="0" smtClean="0"/>
              <a:t>Elementos como los teléfonos móviles y la Internet, hacen que los medios para acceder a nuevos clientes también cambien y por ende las estrategias.</a:t>
            </a:r>
          </a:p>
          <a:p>
            <a:pPr>
              <a:lnSpc>
                <a:spcPct val="80000"/>
              </a:lnSpc>
              <a:buFontTx/>
              <a:buNone/>
            </a:pPr>
            <a:endParaRPr lang="es-MX" dirty="0" smtClean="0"/>
          </a:p>
          <a:p>
            <a:pPr>
              <a:buNone/>
            </a:pPr>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Prerrequisitos</a:t>
            </a:r>
            <a:endParaRPr lang="es-CO" dirty="0"/>
          </a:p>
        </p:txBody>
      </p:sp>
      <p:sp>
        <p:nvSpPr>
          <p:cNvPr id="3" name="2 Marcador de contenido"/>
          <p:cNvSpPr>
            <a:spLocks noGrp="1"/>
          </p:cNvSpPr>
          <p:nvPr>
            <p:ph idx="1"/>
          </p:nvPr>
        </p:nvSpPr>
        <p:spPr/>
        <p:txBody>
          <a:bodyPr>
            <a:normAutofit fontScale="92500" lnSpcReduction="10000"/>
          </a:bodyPr>
          <a:lstStyle/>
          <a:p>
            <a:pPr>
              <a:buNone/>
            </a:pPr>
            <a:r>
              <a:rPr lang="es-CO" dirty="0" smtClean="0"/>
              <a:t>¿ Qué se vende y que no?</a:t>
            </a:r>
          </a:p>
          <a:p>
            <a:pPr>
              <a:buNone/>
            </a:pPr>
            <a:r>
              <a:rPr lang="es-CO" dirty="0" smtClean="0"/>
              <a:t>Banana </a:t>
            </a:r>
            <a:r>
              <a:rPr lang="es-CO" dirty="0" err="1" smtClean="0"/>
              <a:t>Republic</a:t>
            </a:r>
            <a:r>
              <a:rPr lang="es-CO" dirty="0" smtClean="0"/>
              <a:t>, llevó sus tallas especiales (</a:t>
            </a:r>
            <a:r>
              <a:rPr lang="es-CO" dirty="0" err="1" smtClean="0"/>
              <a:t>Petite</a:t>
            </a:r>
            <a:r>
              <a:rPr lang="es-CO" dirty="0" smtClean="0"/>
              <a:t> y </a:t>
            </a:r>
            <a:r>
              <a:rPr lang="es-CO" dirty="0" err="1" smtClean="0"/>
              <a:t>extralargas</a:t>
            </a:r>
            <a:r>
              <a:rPr lang="es-CO" dirty="0" smtClean="0"/>
              <a:t>) a Internet y sólo están disponibles allí. </a:t>
            </a:r>
          </a:p>
          <a:p>
            <a:pPr>
              <a:buNone/>
            </a:pPr>
            <a:r>
              <a:rPr lang="es-CO" dirty="0" smtClean="0"/>
              <a:t>Ropa costosa como esta no se compraría en línea sin tocarla a menos que sea absolutamente necesario, pero si se está fuera del promedio, se conoce la marca, se es fan y  se sabe como es que la ropa se ajusta…</a:t>
            </a:r>
          </a:p>
          <a:p>
            <a:pPr>
              <a:buNone/>
            </a:pPr>
            <a:r>
              <a:rPr lang="es-CO" dirty="0" smtClean="0"/>
              <a:t>*Recuerden, es Banana </a:t>
            </a:r>
            <a:r>
              <a:rPr lang="es-CO" dirty="0" err="1" smtClean="0"/>
              <a:t>Republic</a:t>
            </a:r>
            <a:r>
              <a:rPr lang="es-CO"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a:t>
            </a:r>
            <a:endParaRPr lang="es-CO" dirty="0"/>
          </a:p>
        </p:txBody>
      </p:sp>
      <p:sp>
        <p:nvSpPr>
          <p:cNvPr id="3" name="2 Marcador de contenido"/>
          <p:cNvSpPr>
            <a:spLocks noGrp="1"/>
          </p:cNvSpPr>
          <p:nvPr>
            <p:ph idx="1"/>
          </p:nvPr>
        </p:nvSpPr>
        <p:spPr/>
        <p:txBody>
          <a:bodyPr>
            <a:normAutofit fontScale="92500" lnSpcReduction="20000"/>
          </a:bodyPr>
          <a:lstStyle/>
          <a:p>
            <a:pPr>
              <a:lnSpc>
                <a:spcPct val="80000"/>
              </a:lnSpc>
              <a:buFontTx/>
              <a:buNone/>
            </a:pPr>
            <a:r>
              <a:rPr lang="es-MX" dirty="0" smtClean="0"/>
              <a:t>La forma de hacer mercadeo también cambia y los medios para hacerlo de igual manera cambia.  Los jóvenes cada día están mas con la tecnología que con los medios tradicionales.</a:t>
            </a:r>
          </a:p>
          <a:p>
            <a:pPr>
              <a:lnSpc>
                <a:spcPct val="80000"/>
              </a:lnSpc>
              <a:buFontTx/>
              <a:buNone/>
            </a:pPr>
            <a:endParaRPr lang="es-MX" dirty="0" smtClean="0"/>
          </a:p>
          <a:p>
            <a:pPr>
              <a:lnSpc>
                <a:spcPct val="80000"/>
              </a:lnSpc>
              <a:buFontTx/>
              <a:buNone/>
            </a:pPr>
            <a:r>
              <a:rPr lang="es-MX" dirty="0" smtClean="0"/>
              <a:t>Las nuevas generaciones prefieren buscar solo lo que desean en internet, se prefiere leer un libro en Internet o “perder el tiempo en aplicaciones de mensajería instantánea” que leer un libro físico.</a:t>
            </a:r>
          </a:p>
          <a:p>
            <a:pPr>
              <a:lnSpc>
                <a:spcPct val="80000"/>
              </a:lnSpc>
              <a:buFontTx/>
              <a:buNone/>
            </a:pPr>
            <a:endParaRPr lang="es-MX" dirty="0" smtClean="0"/>
          </a:p>
          <a:p>
            <a:pPr>
              <a:lnSpc>
                <a:spcPct val="80000"/>
              </a:lnSpc>
              <a:buFontTx/>
              <a:buNone/>
            </a:pPr>
            <a:r>
              <a:rPr lang="es-MX" dirty="0" smtClean="0"/>
              <a:t>¿Dónde están ahora los consumidores?  Las empresas tienen que entenderlo, cada año hay más y más gente está conectada.</a:t>
            </a:r>
          </a:p>
          <a:p>
            <a:pPr>
              <a:buNone/>
            </a:pPr>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Beneficios</a:t>
            </a:r>
            <a:endParaRPr lang="es-CO" dirty="0"/>
          </a:p>
        </p:txBody>
      </p:sp>
      <p:sp>
        <p:nvSpPr>
          <p:cNvPr id="3" name="2 Marcador de contenido"/>
          <p:cNvSpPr>
            <a:spLocks noGrp="1"/>
          </p:cNvSpPr>
          <p:nvPr>
            <p:ph idx="1"/>
          </p:nvPr>
        </p:nvSpPr>
        <p:spPr>
          <a:xfrm>
            <a:off x="457200" y="1600200"/>
            <a:ext cx="8258204" cy="4972072"/>
          </a:xfrm>
        </p:spPr>
        <p:txBody>
          <a:bodyPr>
            <a:normAutofit fontScale="92500" lnSpcReduction="10000"/>
          </a:bodyPr>
          <a:lstStyle/>
          <a:p>
            <a:pPr>
              <a:lnSpc>
                <a:spcPct val="80000"/>
              </a:lnSpc>
            </a:pPr>
            <a:r>
              <a:rPr lang="es-CO" sz="2700" dirty="0" smtClean="0"/>
              <a:t>Más Rápido</a:t>
            </a:r>
          </a:p>
          <a:p>
            <a:pPr>
              <a:lnSpc>
                <a:spcPct val="80000"/>
              </a:lnSpc>
            </a:pPr>
            <a:r>
              <a:rPr lang="es-CO" sz="2700" dirty="0" smtClean="0"/>
              <a:t>Flexible</a:t>
            </a:r>
          </a:p>
          <a:p>
            <a:pPr>
              <a:lnSpc>
                <a:spcPct val="80000"/>
              </a:lnSpc>
            </a:pPr>
            <a:r>
              <a:rPr lang="es-CO" sz="2700" dirty="0" smtClean="0"/>
              <a:t>Costos de Producción </a:t>
            </a:r>
          </a:p>
          <a:p>
            <a:pPr>
              <a:lnSpc>
                <a:spcPct val="80000"/>
              </a:lnSpc>
            </a:pPr>
            <a:r>
              <a:rPr lang="es-CO" sz="2700" dirty="0" smtClean="0"/>
              <a:t>Objetivos múltiples logrados con una sola inversión</a:t>
            </a:r>
          </a:p>
          <a:p>
            <a:pPr>
              <a:lnSpc>
                <a:spcPct val="80000"/>
              </a:lnSpc>
            </a:pPr>
            <a:r>
              <a:rPr lang="es-CO" sz="2700" dirty="0" smtClean="0"/>
              <a:t>Avanzada segmentación de la audiencia.</a:t>
            </a:r>
          </a:p>
          <a:p>
            <a:pPr>
              <a:lnSpc>
                <a:spcPct val="80000"/>
              </a:lnSpc>
            </a:pPr>
            <a:r>
              <a:rPr lang="es-CO" sz="2700" dirty="0" smtClean="0"/>
              <a:t>Hábitos y Datos Demográficos.</a:t>
            </a:r>
          </a:p>
          <a:p>
            <a:pPr>
              <a:lnSpc>
                <a:spcPct val="80000"/>
              </a:lnSpc>
            </a:pPr>
            <a:r>
              <a:rPr lang="es-CO" sz="2700" dirty="0" smtClean="0"/>
              <a:t>Transaccional.</a:t>
            </a:r>
          </a:p>
          <a:p>
            <a:pPr>
              <a:lnSpc>
                <a:spcPct val="80000"/>
              </a:lnSpc>
            </a:pPr>
            <a:r>
              <a:rPr lang="es-CO" sz="2700" dirty="0" smtClean="0"/>
              <a:t>Consumidor Activo</a:t>
            </a:r>
          </a:p>
          <a:p>
            <a:pPr>
              <a:lnSpc>
                <a:spcPct val="80000"/>
              </a:lnSpc>
            </a:pPr>
            <a:r>
              <a:rPr lang="es-CO" sz="2700" dirty="0" smtClean="0"/>
              <a:t>Obtención de datos en tiempo real. </a:t>
            </a:r>
          </a:p>
          <a:p>
            <a:pPr>
              <a:lnSpc>
                <a:spcPct val="80000"/>
              </a:lnSpc>
            </a:pPr>
            <a:r>
              <a:rPr lang="es-CO" sz="2700" dirty="0" smtClean="0"/>
              <a:t>Atiende todas las necesidades de marketing.</a:t>
            </a:r>
          </a:p>
          <a:p>
            <a:pPr lvl="1">
              <a:lnSpc>
                <a:spcPct val="80000"/>
              </a:lnSpc>
            </a:pPr>
            <a:r>
              <a:rPr lang="es-CO" sz="2700" dirty="0" smtClean="0"/>
              <a:t>Ventas</a:t>
            </a:r>
          </a:p>
          <a:p>
            <a:pPr lvl="1">
              <a:lnSpc>
                <a:spcPct val="80000"/>
              </a:lnSpc>
            </a:pPr>
            <a:r>
              <a:rPr lang="es-CO" sz="2700" dirty="0" smtClean="0"/>
              <a:t>Investigación</a:t>
            </a:r>
          </a:p>
          <a:p>
            <a:pPr lvl="1">
              <a:lnSpc>
                <a:spcPct val="80000"/>
              </a:lnSpc>
            </a:pPr>
            <a:r>
              <a:rPr lang="es-CO" sz="2700" dirty="0" smtClean="0"/>
              <a:t>Obtención de datos</a:t>
            </a:r>
          </a:p>
          <a:p>
            <a:pPr lvl="1">
              <a:lnSpc>
                <a:spcPct val="80000"/>
              </a:lnSpc>
            </a:pPr>
            <a:r>
              <a:rPr lang="es-CO" sz="2700" dirty="0" smtClean="0"/>
              <a:t>Posicionamiento de marca.</a:t>
            </a:r>
          </a:p>
          <a:p>
            <a:pPr>
              <a:buNone/>
            </a:pPr>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Beneficios</a:t>
            </a:r>
            <a:endParaRPr lang="es-CO" b="1" dirty="0"/>
          </a:p>
        </p:txBody>
      </p:sp>
      <p:sp>
        <p:nvSpPr>
          <p:cNvPr id="3" name="2 Marcador de contenido"/>
          <p:cNvSpPr>
            <a:spLocks noGrp="1"/>
          </p:cNvSpPr>
          <p:nvPr>
            <p:ph idx="1"/>
          </p:nvPr>
        </p:nvSpPr>
        <p:spPr/>
        <p:txBody>
          <a:bodyPr>
            <a:normAutofit fontScale="85000" lnSpcReduction="20000"/>
          </a:bodyPr>
          <a:lstStyle/>
          <a:p>
            <a:pPr>
              <a:buNone/>
            </a:pPr>
            <a:r>
              <a:rPr lang="es-CO" dirty="0" smtClean="0"/>
              <a:t>Cual es la diferencia entre una campaña de $15.000.000 y otra de $1.000.000 ?</a:t>
            </a:r>
          </a:p>
          <a:p>
            <a:pPr>
              <a:buNone/>
            </a:pPr>
            <a:r>
              <a:rPr lang="es-CO" dirty="0" smtClean="0"/>
              <a:t>No mucho , tal vez la campaña millonaria tenga mejores gráficos y una base de datos más sofisticada pero… los conceptos subyacentes para ambas son casi idénticos</a:t>
            </a:r>
          </a:p>
          <a:p>
            <a:pPr>
              <a:buNone/>
            </a:pPr>
            <a:r>
              <a:rPr lang="es-CO" dirty="0" smtClean="0"/>
              <a:t>Las reglas del marketing son las mismas para una empresa de cualquier tamaño. </a:t>
            </a:r>
          </a:p>
          <a:p>
            <a:pPr>
              <a:buNone/>
            </a:pPr>
            <a:r>
              <a:rPr lang="es-CO" dirty="0" smtClean="0"/>
              <a:t>Establezca su marca, encuentre su público objetivo, genere ventas y promueva los negocios a futuro.</a:t>
            </a:r>
          </a:p>
          <a:p>
            <a:pPr>
              <a:buNone/>
            </a:pPr>
            <a:r>
              <a:rPr lang="es-CO" dirty="0" smtClean="0"/>
              <a:t>La red le permite hacer esto a costos mucho menores que los de los medios impresos y </a:t>
            </a:r>
            <a:r>
              <a:rPr lang="es-CO" dirty="0" smtClean="0"/>
              <a:t>a un </a:t>
            </a:r>
            <a:r>
              <a:rPr lang="es-CO" dirty="0" smtClean="0"/>
              <a:t>mucho menores que los de los medios como la TV.</a:t>
            </a: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Plan de marketing</a:t>
            </a:r>
            <a:endParaRPr lang="es-CO" b="1" dirty="0"/>
          </a:p>
        </p:txBody>
      </p:sp>
      <p:sp>
        <p:nvSpPr>
          <p:cNvPr id="3" name="2 Marcador de contenido"/>
          <p:cNvSpPr>
            <a:spLocks noGrp="1"/>
          </p:cNvSpPr>
          <p:nvPr>
            <p:ph idx="1"/>
          </p:nvPr>
        </p:nvSpPr>
        <p:spPr>
          <a:xfrm>
            <a:off x="457200" y="1600200"/>
            <a:ext cx="8229600" cy="4829196"/>
          </a:xfrm>
        </p:spPr>
        <p:txBody>
          <a:bodyPr>
            <a:normAutofit/>
          </a:bodyPr>
          <a:lstStyle/>
          <a:p>
            <a:pPr>
              <a:buNone/>
            </a:pPr>
            <a:r>
              <a:rPr lang="es-MX" sz="2600" u="sng" dirty="0" smtClean="0"/>
              <a:t>Análisis de la situación</a:t>
            </a:r>
          </a:p>
          <a:p>
            <a:pPr>
              <a:buNone/>
            </a:pPr>
            <a:r>
              <a:rPr lang="es-MX" sz="2600" dirty="0" smtClean="0"/>
              <a:t>Definir la posición en el mercado, revisando las características del producto o servicio determinar la forma en que el cliente reconoce nuestro producto o servicio (Donde estamos y como hemos llegado).</a:t>
            </a:r>
            <a:br>
              <a:rPr lang="es-MX" sz="2600" dirty="0" smtClean="0"/>
            </a:br>
            <a:r>
              <a:rPr lang="es-MX" sz="2600" dirty="0" smtClean="0"/>
              <a:t/>
            </a:r>
            <a:br>
              <a:rPr lang="es-MX" sz="2600" dirty="0" smtClean="0"/>
            </a:br>
            <a:r>
              <a:rPr lang="es-MX" sz="2600" dirty="0" smtClean="0"/>
              <a:t>A donde se quiere llegar en términos generales.</a:t>
            </a:r>
            <a:br>
              <a:rPr lang="es-MX" sz="2600" dirty="0" smtClean="0"/>
            </a:br>
            <a:r>
              <a:rPr lang="es-MX" sz="2600" dirty="0" smtClean="0"/>
              <a:t>¿Se va a mantener la posición en el mercado, se va a salir del mismo o a potenciar el consumo?</a:t>
            </a:r>
            <a:br>
              <a:rPr lang="es-MX" sz="2600" dirty="0" smtClean="0"/>
            </a:br>
            <a:r>
              <a:rPr lang="es-MX" sz="2600" dirty="0" smtClean="0"/>
              <a:t>¿Se va a reforzará la propuesta de valor o sólo se generarán ventas en el corto plazo?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Plan de Marketing</a:t>
            </a:r>
            <a:endParaRPr lang="es-CO" b="1" dirty="0"/>
          </a:p>
        </p:txBody>
      </p:sp>
      <p:sp>
        <p:nvSpPr>
          <p:cNvPr id="3" name="2 Marcador de contenido"/>
          <p:cNvSpPr>
            <a:spLocks noGrp="1"/>
          </p:cNvSpPr>
          <p:nvPr>
            <p:ph idx="1"/>
          </p:nvPr>
        </p:nvSpPr>
        <p:spPr>
          <a:xfrm>
            <a:off x="457200" y="1600200"/>
            <a:ext cx="8229600" cy="4757758"/>
          </a:xfrm>
        </p:spPr>
        <p:txBody>
          <a:bodyPr>
            <a:normAutofit fontScale="92500" lnSpcReduction="20000"/>
          </a:bodyPr>
          <a:lstStyle/>
          <a:p>
            <a:pPr>
              <a:buNone/>
            </a:pPr>
            <a:r>
              <a:rPr lang="es-MX" u="sng" dirty="0" smtClean="0"/>
              <a:t>Definir objetivos</a:t>
            </a:r>
          </a:p>
          <a:p>
            <a:pPr>
              <a:buNone/>
            </a:pPr>
            <a:r>
              <a:rPr lang="es-MX" dirty="0" smtClean="0"/>
              <a:t> Estos deben ser definidos en el tiempo , cuantificables, alcanzables, motivadores y por sobre todo precisos.</a:t>
            </a:r>
          </a:p>
          <a:p>
            <a:pPr>
              <a:buNone/>
            </a:pPr>
            <a:r>
              <a:rPr lang="es-MX" dirty="0" smtClean="0"/>
              <a:t> “Lo que no se puede medir, no se puede evaluar y por tanto no es susceptible de ser mejorado”</a:t>
            </a:r>
            <a:br>
              <a:rPr lang="es-MX" dirty="0" smtClean="0"/>
            </a:br>
            <a:r>
              <a:rPr lang="es-MX" dirty="0" smtClean="0"/>
              <a:t/>
            </a:r>
            <a:br>
              <a:rPr lang="es-MX" dirty="0" smtClean="0"/>
            </a:br>
            <a:r>
              <a:rPr lang="es-MX" dirty="0" smtClean="0"/>
              <a:t>Ejemplos: Una meta en términos de ventas (unidades vendidas o dinero  al terminar el periodo), alcanzar nuevas metas en participación del mercado, rentabilidad, objetivos de imagen entre otros.</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Plan de marketing</a:t>
            </a:r>
            <a:endParaRPr lang="es-CO" dirty="0"/>
          </a:p>
        </p:txBody>
      </p:sp>
      <p:sp>
        <p:nvSpPr>
          <p:cNvPr id="3" name="2 Marcador de contenido"/>
          <p:cNvSpPr>
            <a:spLocks noGrp="1"/>
          </p:cNvSpPr>
          <p:nvPr>
            <p:ph idx="1"/>
          </p:nvPr>
        </p:nvSpPr>
        <p:spPr>
          <a:xfrm>
            <a:off x="457200" y="1600200"/>
            <a:ext cx="8229600" cy="4829196"/>
          </a:xfrm>
        </p:spPr>
        <p:txBody>
          <a:bodyPr>
            <a:normAutofit fontScale="85000" lnSpcReduction="20000"/>
          </a:bodyPr>
          <a:lstStyle/>
          <a:p>
            <a:pPr>
              <a:buNone/>
            </a:pPr>
            <a:r>
              <a:rPr lang="es-MX" u="sng" dirty="0" smtClean="0"/>
              <a:t>Estrategias</a:t>
            </a:r>
          </a:p>
          <a:p>
            <a:pPr>
              <a:buNone/>
            </a:pPr>
            <a:r>
              <a:rPr lang="es-MX" dirty="0" smtClean="0"/>
              <a:t>Con los objetivos generales definidos, se deben plantear estrategias para cumplirlos, además de especificar las tácticas a través de las herramientas disponibles como publicidad gratuita, a través de e-mail, posicionamiento SEO, posicionamiento SEM, compra de publicidad, social media, </a:t>
            </a:r>
            <a:r>
              <a:rPr lang="es-MX" dirty="0" err="1" smtClean="0"/>
              <a:t>sms</a:t>
            </a:r>
            <a:r>
              <a:rPr lang="es-MX" dirty="0" smtClean="0"/>
              <a:t> o una combinación de todos)</a:t>
            </a:r>
            <a:br>
              <a:rPr lang="es-MX" dirty="0" smtClean="0"/>
            </a:br>
            <a:r>
              <a:rPr lang="es-MX" dirty="0" smtClean="0"/>
              <a:t/>
            </a:r>
            <a:br>
              <a:rPr lang="es-MX" dirty="0" smtClean="0"/>
            </a:br>
            <a:r>
              <a:rPr lang="es-MX" dirty="0" smtClean="0"/>
              <a:t>Cada táctica tendrá un objetivo especifico dentro de la estrategia que tiene la misma característica de los objetivos de arriba, el cumplimiento de estos determinará el cumplimiento de los objetivos generales.</a:t>
            </a:r>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Plan de Marketing</a:t>
            </a:r>
            <a:endParaRPr lang="es-CO" b="1" dirty="0"/>
          </a:p>
        </p:txBody>
      </p:sp>
      <p:sp>
        <p:nvSpPr>
          <p:cNvPr id="3" name="2 Marcador de contenido"/>
          <p:cNvSpPr>
            <a:spLocks noGrp="1"/>
          </p:cNvSpPr>
          <p:nvPr>
            <p:ph idx="1"/>
          </p:nvPr>
        </p:nvSpPr>
        <p:spPr/>
        <p:txBody>
          <a:bodyPr>
            <a:normAutofit fontScale="92500" lnSpcReduction="10000"/>
          </a:bodyPr>
          <a:lstStyle/>
          <a:p>
            <a:pPr>
              <a:buNone/>
            </a:pPr>
            <a:r>
              <a:rPr lang="es-CO" dirty="0" smtClean="0"/>
              <a:t>Asignación de responsables y control.</a:t>
            </a:r>
          </a:p>
          <a:p>
            <a:pPr>
              <a:buNone/>
            </a:pPr>
            <a:r>
              <a:rPr lang="es-CO" dirty="0" smtClean="0"/>
              <a:t>Se puede tener el mejor Plan de Marketing, pero debe elegir las personas que se harán cargo.</a:t>
            </a:r>
          </a:p>
          <a:p>
            <a:pPr>
              <a:buNone/>
            </a:pPr>
            <a:r>
              <a:rPr lang="es-CO" dirty="0" smtClean="0"/>
              <a:t>Las grandes empresas por lo general dejan sus estrategias a terceros que pueden pagar sin preocupación, sin embargo, las pequeñas y medianas en general no lo hacen, muchas podrían hacerlo solas, un plan de marketing con orientación a la Red internet  puede hacerse en “casa” con ventajas que veremos a continuación.    </a:t>
            </a:r>
            <a:endParaRPr lang="es-C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1320</Words>
  <Application>Microsoft Office PowerPoint</Application>
  <PresentationFormat>Presentación en pantalla (4:3)</PresentationFormat>
  <Paragraphs>101</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Mercadeo Electrónico</vt:lpstr>
      <vt:lpstr>Justificación</vt:lpstr>
      <vt:lpstr>Justificación</vt:lpstr>
      <vt:lpstr>Beneficios</vt:lpstr>
      <vt:lpstr>Beneficios</vt:lpstr>
      <vt:lpstr>Plan de marketing</vt:lpstr>
      <vt:lpstr>Plan de Marketing</vt:lpstr>
      <vt:lpstr>Plan de marketing</vt:lpstr>
      <vt:lpstr>Plan de Marketing</vt:lpstr>
      <vt:lpstr>¿Qué es el marketing en línea?</vt:lpstr>
      <vt:lpstr>Diapositiva 11</vt:lpstr>
      <vt:lpstr>Prerrequisitos</vt:lpstr>
      <vt:lpstr>Prerrequisitos</vt:lpstr>
      <vt:lpstr>Prerrequisitos</vt:lpstr>
      <vt:lpstr>Prerrequisitos</vt:lpstr>
      <vt:lpstr>Prerrequisitos</vt:lpstr>
      <vt:lpstr>Prerrequisitos</vt:lpstr>
      <vt:lpstr>Prerrequisitos</vt:lpstr>
      <vt:lpstr>Prerrequisitos</vt:lpstr>
      <vt:lpstr>Prerrequisitos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Electrónico</dc:title>
  <dc:creator>Ciudadan@ SOY</dc:creator>
  <cp:lastModifiedBy>Produccion</cp:lastModifiedBy>
  <cp:revision>2</cp:revision>
  <dcterms:created xsi:type="dcterms:W3CDTF">2009-09-03T20:51:59Z</dcterms:created>
  <dcterms:modified xsi:type="dcterms:W3CDTF">2014-04-30T12:51:07Z</dcterms:modified>
</cp:coreProperties>
</file>