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67" r:id="rId4"/>
    <p:sldId id="278" r:id="rId5"/>
    <p:sldId id="257" r:id="rId6"/>
    <p:sldId id="259" r:id="rId7"/>
    <p:sldId id="269" r:id="rId8"/>
    <p:sldId id="262" r:id="rId9"/>
    <p:sldId id="260" r:id="rId10"/>
    <p:sldId id="275" r:id="rId11"/>
    <p:sldId id="261" r:id="rId12"/>
    <p:sldId id="270" r:id="rId13"/>
    <p:sldId id="266" r:id="rId14"/>
    <p:sldId id="271" r:id="rId15"/>
    <p:sldId id="272" r:id="rId16"/>
    <p:sldId id="273" r:id="rId17"/>
    <p:sldId id="276" r:id="rId18"/>
    <p:sldId id="277"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8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E096F1-528A-4C6A-9C5A-CDE6937A5FC4}" type="slidenum">
              <a:rPr lang="es-MX" smtClean="0"/>
              <a:pPr/>
              <a:t>‹Nº›</a:t>
            </a:fld>
            <a:endParaRPr lang="es-MX"/>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4463568"/>
            <a:ext cx="8305800" cy="1143000"/>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91" name="Footer Placeholder 90"/>
          <p:cNvSpPr>
            <a:spLocks noGrp="1"/>
          </p:cNvSpPr>
          <p:nvPr>
            <p:ph type="ftr" sz="quarter" idx="11"/>
          </p:nvPr>
        </p:nvSpPr>
        <p:spPr/>
        <p:txBody>
          <a:bodyPr/>
          <a:lstStyle/>
          <a:p>
            <a:endParaRPr lang="es-MX"/>
          </a:p>
        </p:txBody>
      </p:sp>
      <p:sp>
        <p:nvSpPr>
          <p:cNvPr id="92" name="Slide Number Placeholder 91"/>
          <p:cNvSpPr>
            <a:spLocks noGrp="1"/>
          </p:cNvSpPr>
          <p:nvPr>
            <p:ph type="sldNum" sz="quarter" idx="12"/>
          </p:nvPr>
        </p:nvSpPr>
        <p:spPr/>
        <p:txBody>
          <a:bodyPr/>
          <a:lstStyle/>
          <a:p>
            <a:fld id="{30E096F1-528A-4C6A-9C5A-CDE6937A5FC4}"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0E096F1-528A-4C6A-9C5A-CDE6937A5FC4}"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E096F1-528A-4C6A-9C5A-CDE6937A5FC4}" type="slidenum">
              <a:rPr lang="es-MX" smtClean="0"/>
              <a:pPr/>
              <a:t>‹Nº›</a:t>
            </a:fld>
            <a:endParaRPr lang="es-MX"/>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65AFE604-20C6-43F2-AE7F-BA95F38C378F}" type="datetimeFigureOut">
              <a:rPr lang="es-MX" smtClean="0"/>
              <a:pPr/>
              <a:t>21/02/2014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0E096F1-528A-4C6A-9C5A-CDE6937A5FC4}" type="slidenum">
              <a:rPr lang="es-MX" smtClean="0"/>
              <a:pPr/>
              <a:t>‹Nº›</a:t>
            </a:fld>
            <a:endParaRPr lang="es-MX"/>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5AFE604-20C6-43F2-AE7F-BA95F38C378F}" type="datetimeFigureOut">
              <a:rPr lang="es-MX" smtClean="0"/>
              <a:pPr/>
              <a:t>21/02/2014</a:t>
            </a:fld>
            <a:endParaRPr lang="es-MX"/>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0E096F1-528A-4C6A-9C5A-CDE6937A5FC4}"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149080"/>
            <a:ext cx="8763000" cy="1512168"/>
          </a:xfrm>
        </p:spPr>
        <p:txBody>
          <a:bodyPr>
            <a:noAutofit/>
          </a:bodyPr>
          <a:lstStyle/>
          <a:p>
            <a:r>
              <a:rPr lang="es-MX" sz="9600" spc="0" dirty="0" smtClean="0">
                <a:ln w="10160">
                  <a:solidFill>
                    <a:schemeClr val="accent1"/>
                  </a:solidFill>
                  <a:prstDash val="solid"/>
                </a:ln>
                <a:solidFill>
                  <a:srgbClr val="FFFFFF"/>
                </a:solidFill>
                <a:effectLst>
                  <a:outerShdw blurRad="38100" dist="32000" dir="5400000" algn="tl">
                    <a:srgbClr val="000000">
                      <a:alpha val="30000"/>
                    </a:srgbClr>
                  </a:outerShdw>
                </a:effectLst>
              </a:rPr>
              <a:t>PRODUCTO</a:t>
            </a:r>
            <a:endParaRPr lang="es-MX" sz="8000"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xmlns="" val="160185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39952" y="620688"/>
            <a:ext cx="4608512" cy="4320480"/>
          </a:xfrm>
        </p:spPr>
        <p:txBody>
          <a:bodyPr>
            <a:normAutofit/>
          </a:bodyPr>
          <a:lstStyle/>
          <a:p>
            <a:r>
              <a:rPr lang="es-MX" sz="1800" b="1" u="sng" dirty="0" smtClean="0">
                <a:solidFill>
                  <a:schemeClr val="accent1">
                    <a:lumMod val="75000"/>
                  </a:schemeClr>
                </a:solidFill>
              </a:rPr>
              <a:t>DISEÑO PRELIMINAR DEL PRODUCTO .- </a:t>
            </a:r>
            <a:r>
              <a:rPr lang="es-MX" sz="1800" b="1" dirty="0" smtClean="0">
                <a:solidFill>
                  <a:schemeClr val="tx1">
                    <a:lumMod val="10000"/>
                    <a:lumOff val="90000"/>
                  </a:schemeClr>
                </a:solidFill>
              </a:rPr>
              <a:t>En esta etapa se tiene en cuenta compensaciones entre costo, calidad y rendimiento del producto. Buscando un resultado competitivo para el mercado y que pueda producir operaciones. </a:t>
            </a:r>
          </a:p>
          <a:p>
            <a:endParaRPr lang="es-MX" sz="1800" b="1" dirty="0" smtClean="0">
              <a:solidFill>
                <a:schemeClr val="tx1">
                  <a:lumMod val="10000"/>
                  <a:lumOff val="90000"/>
                </a:schemeClr>
              </a:solidFill>
            </a:endParaRPr>
          </a:p>
          <a:p>
            <a:r>
              <a:rPr lang="es-MX" sz="1800" b="1" u="sng" dirty="0" smtClean="0">
                <a:solidFill>
                  <a:schemeClr val="accent1">
                    <a:lumMod val="75000"/>
                  </a:schemeClr>
                </a:solidFill>
              </a:rPr>
              <a:t>CONSTRUCCIÓN DEL PROTOTIPO .- </a:t>
            </a:r>
            <a:r>
              <a:rPr lang="es-MX" sz="1800" b="1" dirty="0" smtClean="0">
                <a:solidFill>
                  <a:schemeClr val="tx1">
                    <a:lumMod val="10000"/>
                    <a:lumOff val="90000"/>
                  </a:schemeClr>
                </a:solidFill>
              </a:rPr>
              <a:t>Se salta del papel hasta crear un prototipo (diseño tridimensional) que se parezcan a producto final para someterlos a diversas pruebas. </a:t>
            </a:r>
          </a:p>
          <a:p>
            <a:endParaRPr lang="es-MX" sz="1800" b="1" dirty="0" smtClean="0"/>
          </a:p>
          <a:p>
            <a:endParaRPr lang="es-MX" sz="1800" b="1" dirty="0"/>
          </a:p>
        </p:txBody>
      </p:sp>
      <p:pic>
        <p:nvPicPr>
          <p:cNvPr id="28674" name="Picture 2" descr="http://th07.deviantart.net/fs71/PRE/f/2011/119/b/5/b545447037837ea498c19ecda2987a48-d3exb2e.jpg"/>
          <p:cNvPicPr>
            <a:picLocks noChangeAspect="1" noChangeArrowheads="1"/>
          </p:cNvPicPr>
          <p:nvPr/>
        </p:nvPicPr>
        <p:blipFill>
          <a:blip r:embed="rId2" cstate="print"/>
          <a:srcRect/>
          <a:stretch>
            <a:fillRect/>
          </a:stretch>
        </p:blipFill>
        <p:spPr bwMode="auto">
          <a:xfrm>
            <a:off x="251520" y="1844824"/>
            <a:ext cx="4157945" cy="4608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4032448" cy="6480720"/>
          </a:xfrm>
        </p:spPr>
        <p:txBody>
          <a:bodyPr>
            <a:normAutofit fontScale="85000" lnSpcReduction="20000"/>
          </a:bodyPr>
          <a:lstStyle/>
          <a:p>
            <a:r>
              <a:rPr lang="es-MX" b="1" u="sng" dirty="0" smtClean="0">
                <a:solidFill>
                  <a:schemeClr val="accent1">
                    <a:lumMod val="75000"/>
                  </a:schemeClr>
                </a:solidFill>
              </a:rPr>
              <a:t>PRUEBAS .- </a:t>
            </a:r>
            <a:r>
              <a:rPr lang="es-MX" b="1" dirty="0" smtClean="0">
                <a:solidFill>
                  <a:schemeClr val="tx1">
                    <a:lumMod val="10000"/>
                    <a:lumOff val="90000"/>
                  </a:schemeClr>
                </a:solidFill>
              </a:rPr>
              <a:t>El </a:t>
            </a:r>
            <a:r>
              <a:rPr lang="es-MX" b="1" dirty="0">
                <a:solidFill>
                  <a:schemeClr val="tx1">
                    <a:lumMod val="10000"/>
                    <a:lumOff val="90000"/>
                  </a:schemeClr>
                </a:solidFill>
              </a:rPr>
              <a:t>propósito de la prueba técnica es obtener datos sobre el comportamiento del producto ante diversas condiciones. </a:t>
            </a:r>
            <a:endParaRPr lang="es-MX" b="1" dirty="0" smtClean="0">
              <a:solidFill>
                <a:schemeClr val="tx1">
                  <a:lumMod val="10000"/>
                  <a:lumOff val="90000"/>
                </a:schemeClr>
              </a:solidFill>
            </a:endParaRPr>
          </a:p>
          <a:p>
            <a:endParaRPr lang="es-MX" b="1" dirty="0" smtClean="0">
              <a:solidFill>
                <a:schemeClr val="tx1">
                  <a:lumMod val="10000"/>
                  <a:lumOff val="90000"/>
                </a:schemeClr>
              </a:solidFill>
            </a:endParaRPr>
          </a:p>
          <a:p>
            <a:r>
              <a:rPr lang="es-MX" b="1" u="sng" dirty="0" smtClean="0">
                <a:solidFill>
                  <a:schemeClr val="accent1">
                    <a:lumMod val="75000"/>
                  </a:schemeClr>
                </a:solidFill>
              </a:rPr>
              <a:t>DISEÑO DEFINITIVO DEL PRODUCTO.- </a:t>
            </a:r>
            <a:r>
              <a:rPr lang="es-MX" b="1" dirty="0" smtClean="0">
                <a:solidFill>
                  <a:schemeClr val="tx1">
                    <a:lumMod val="10000"/>
                    <a:lumOff val="90000"/>
                  </a:schemeClr>
                </a:solidFill>
              </a:rPr>
              <a:t>En </a:t>
            </a:r>
            <a:r>
              <a:rPr lang="es-MX" b="1" dirty="0">
                <a:solidFill>
                  <a:schemeClr val="tx1">
                    <a:lumMod val="10000"/>
                    <a:lumOff val="90000"/>
                  </a:schemeClr>
                </a:solidFill>
              </a:rPr>
              <a:t>el diseño definitivo se muestran los dibujos y especificaciones del producto. </a:t>
            </a:r>
            <a:r>
              <a:rPr lang="es-MX" b="1" dirty="0" smtClean="0">
                <a:solidFill>
                  <a:schemeClr val="tx1">
                    <a:lumMod val="10000"/>
                    <a:lumOff val="90000"/>
                  </a:schemeClr>
                </a:solidFill>
              </a:rPr>
              <a:t>Las </a:t>
            </a:r>
            <a:r>
              <a:rPr lang="es-MX" b="1" dirty="0">
                <a:solidFill>
                  <a:schemeClr val="tx1">
                    <a:lumMod val="10000"/>
                    <a:lumOff val="90000"/>
                  </a:schemeClr>
                </a:solidFill>
              </a:rPr>
              <a:t>especificaciones (deben contener información relacionada con la tecnología del proceso, los datos de control de calidad y los procedimientos de prueba de rendimiento, etc.), no sólo se utilizan para operaciones, sino también, para asegurar la factibilidad de producir el producto. </a:t>
            </a:r>
          </a:p>
        </p:txBody>
      </p:sp>
      <p:pic>
        <p:nvPicPr>
          <p:cNvPr id="5" name="4 Imagen" descr="Mouse_Factory_by_davidsmit.jpg"/>
          <p:cNvPicPr>
            <a:picLocks noChangeAspect="1"/>
          </p:cNvPicPr>
          <p:nvPr/>
        </p:nvPicPr>
        <p:blipFill>
          <a:blip r:embed="rId2" cstate="print"/>
          <a:stretch>
            <a:fillRect/>
          </a:stretch>
        </p:blipFill>
        <p:spPr>
          <a:xfrm>
            <a:off x="4211960" y="2276872"/>
            <a:ext cx="4474839" cy="2868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66791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484784"/>
            <a:ext cx="7992888" cy="2592288"/>
          </a:xfrm>
        </p:spPr>
        <p:txBody>
          <a:bodyPr>
            <a:normAutofit fontScale="77500" lnSpcReduction="20000"/>
          </a:bodyPr>
          <a:lstStyle/>
          <a:p>
            <a:r>
              <a:rPr lang="es-MX" sz="3100" b="1" dirty="0" smtClean="0">
                <a:solidFill>
                  <a:schemeClr val="accent1">
                    <a:lumMod val="75000"/>
                  </a:schemeClr>
                </a:solidFill>
              </a:rPr>
              <a:t>DISEÑO DEL PRODUCTO.- </a:t>
            </a:r>
            <a:r>
              <a:rPr lang="es-MX" sz="2800" b="1" dirty="0" smtClean="0">
                <a:solidFill>
                  <a:schemeClr val="tx1">
                    <a:lumMod val="10000"/>
                    <a:lumOff val="90000"/>
                  </a:schemeClr>
                </a:solidFill>
              </a:rPr>
              <a:t>especificaciones </a:t>
            </a:r>
            <a:r>
              <a:rPr lang="es-MX" sz="2800" b="1" dirty="0">
                <a:solidFill>
                  <a:schemeClr val="tx1">
                    <a:lumMod val="10000"/>
                    <a:lumOff val="90000"/>
                  </a:schemeClr>
                </a:solidFill>
              </a:rPr>
              <a:t>del producto, debe considerar compromisos entre el costo, su calidad y la programación para su </a:t>
            </a:r>
            <a:r>
              <a:rPr lang="es-MX" sz="2800" b="1" dirty="0" smtClean="0">
                <a:solidFill>
                  <a:schemeClr val="tx1">
                    <a:lumMod val="10000"/>
                    <a:lumOff val="90000"/>
                  </a:schemeClr>
                </a:solidFill>
              </a:rPr>
              <a:t>introducción.</a:t>
            </a:r>
          </a:p>
          <a:p>
            <a:endParaRPr lang="es-MX" sz="2800" b="1" dirty="0" smtClean="0"/>
          </a:p>
          <a:p>
            <a:r>
              <a:rPr lang="es-MX" sz="2800" b="1" dirty="0" smtClean="0">
                <a:solidFill>
                  <a:schemeClr val="accent1">
                    <a:lumMod val="75000"/>
                  </a:schemeClr>
                </a:solidFill>
              </a:rPr>
              <a:t>PRODUCCIÓN/PRUEBAS CON PILOTO</a:t>
            </a:r>
          </a:p>
          <a:p>
            <a:pPr marL="0" indent="0">
              <a:buNone/>
            </a:pPr>
            <a:r>
              <a:rPr lang="es-MX" sz="2800" b="1" dirty="0" smtClean="0">
                <a:solidFill>
                  <a:schemeClr val="tx1">
                    <a:lumMod val="10000"/>
                    <a:lumOff val="90000"/>
                  </a:schemeClr>
                </a:solidFill>
              </a:rPr>
              <a:t>Se </a:t>
            </a:r>
            <a:r>
              <a:rPr lang="es-MX" sz="2800" b="1" dirty="0">
                <a:solidFill>
                  <a:schemeClr val="tx1">
                    <a:lumMod val="10000"/>
                    <a:lumOff val="90000"/>
                  </a:schemeClr>
                </a:solidFill>
              </a:rPr>
              <a:t>usa para los productos complejos, para comprobar el cumplimiento de las especificaciones.</a:t>
            </a:r>
          </a:p>
        </p:txBody>
      </p:sp>
      <p:sp>
        <p:nvSpPr>
          <p:cNvPr id="4" name="3 Título"/>
          <p:cNvSpPr>
            <a:spLocks noGrp="1"/>
          </p:cNvSpPr>
          <p:nvPr>
            <p:ph type="title"/>
          </p:nvPr>
        </p:nvSpPr>
        <p:spPr>
          <a:xfrm>
            <a:off x="467544" y="188640"/>
            <a:ext cx="8352928" cy="1269112"/>
          </a:xfrm>
        </p:spPr>
        <p:txBody>
          <a:bodyPr>
            <a:noAutofit/>
          </a:bodyPr>
          <a:lstStyle/>
          <a:p>
            <a:pPr algn="ctr"/>
            <a:r>
              <a:rPr lang="es-MX" sz="4000"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Diseño de producto y pruebas con piloto</a:t>
            </a:r>
            <a:endParaRPr lang="es-MX" sz="40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7170" name="Picture 2" descr="http://th05.deviantart.net/fs51/PRE/i/2009/329/2/8/Design__by_MrBadger.jpg"/>
          <p:cNvPicPr>
            <a:picLocks noChangeAspect="1" noChangeArrowheads="1"/>
          </p:cNvPicPr>
          <p:nvPr/>
        </p:nvPicPr>
        <p:blipFill>
          <a:blip r:embed="rId2" cstate="print"/>
          <a:srcRect/>
          <a:stretch>
            <a:fillRect/>
          </a:stretch>
        </p:blipFill>
        <p:spPr bwMode="auto">
          <a:xfrm rot="16200000">
            <a:off x="3238554" y="3895754"/>
            <a:ext cx="2594883" cy="3240360"/>
          </a:xfrm>
          <a:prstGeom prst="rect">
            <a:avLst/>
          </a:prstGeom>
          <a:ln>
            <a:noFill/>
          </a:ln>
          <a:effectLst>
            <a:softEdge rad="112500"/>
          </a:effectLst>
        </p:spPr>
      </p:pic>
    </p:spTree>
    <p:extLst>
      <p:ext uri="{BB962C8B-B14F-4D97-AF65-F5344CB8AC3E}">
        <p14:creationId xmlns:p14="http://schemas.microsoft.com/office/powerpoint/2010/main" xmlns="" val="372520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332656"/>
            <a:ext cx="6141368" cy="1296144"/>
          </a:xfrm>
        </p:spPr>
        <p:txBody>
          <a:bodyPr>
            <a:noAutofit/>
          </a:bodyPr>
          <a:lstStyle/>
          <a:p>
            <a:pPr algn="r"/>
            <a:r>
              <a:rPr lang="es-MX" sz="3200" dirty="0" smtClean="0"/>
              <a:t>DISEÑO INTERFUNCIONAL DEL PRODUCTO</a:t>
            </a:r>
            <a:endParaRPr lang="es-MX" sz="3200" dirty="0"/>
          </a:p>
        </p:txBody>
      </p:sp>
      <p:sp>
        <p:nvSpPr>
          <p:cNvPr id="3" name="2 Marcador de contenido"/>
          <p:cNvSpPr>
            <a:spLocks noGrp="1"/>
          </p:cNvSpPr>
          <p:nvPr>
            <p:ph idx="1"/>
          </p:nvPr>
        </p:nvSpPr>
        <p:spPr>
          <a:xfrm>
            <a:off x="467544" y="1628800"/>
            <a:ext cx="4176464" cy="4752528"/>
          </a:xfrm>
        </p:spPr>
        <p:txBody>
          <a:bodyPr>
            <a:noAutofit/>
          </a:bodyPr>
          <a:lstStyle/>
          <a:p>
            <a:r>
              <a:rPr lang="es-MX" sz="1800" b="1" dirty="0">
                <a:solidFill>
                  <a:schemeClr val="tx1">
                    <a:lumMod val="10000"/>
                    <a:lumOff val="90000"/>
                  </a:schemeClr>
                </a:solidFill>
              </a:rPr>
              <a:t>El proceso de desarrollo de nuevos productos no recibe ni el impulso del mercado ni el de la tecnología, sino que queda determinado por un esfuerzo coordinado entre funciones. El resultado debe ser los productos que satisfacen las necesidades del consumidor mientras que se utilizan las mayores ventajas posibles en la tecnología. El enfoque </a:t>
            </a:r>
            <a:r>
              <a:rPr lang="es-MX" sz="1800" b="1" dirty="0" smtClean="0">
                <a:solidFill>
                  <a:schemeClr val="tx1">
                    <a:lumMod val="10000"/>
                    <a:lumOff val="90000"/>
                  </a:schemeClr>
                </a:solidFill>
              </a:rPr>
              <a:t>Interfuncional </a:t>
            </a:r>
            <a:r>
              <a:rPr lang="es-MX" sz="1800" b="1" dirty="0">
                <a:solidFill>
                  <a:schemeClr val="tx1">
                    <a:lumMod val="10000"/>
                    <a:lumOff val="90000"/>
                  </a:schemeClr>
                </a:solidFill>
              </a:rPr>
              <a:t>casi siempre produce los mejores </a:t>
            </a:r>
            <a:r>
              <a:rPr lang="es-MX" sz="1800" b="1" dirty="0" smtClean="0">
                <a:solidFill>
                  <a:schemeClr val="tx1">
                    <a:lumMod val="10000"/>
                    <a:lumOff val="90000"/>
                  </a:schemeClr>
                </a:solidFill>
              </a:rPr>
              <a:t>resultados. </a:t>
            </a:r>
            <a:endParaRPr lang="es-MX" sz="1800" b="1" dirty="0">
              <a:solidFill>
                <a:schemeClr val="tx1">
                  <a:lumMod val="10000"/>
                  <a:lumOff val="90000"/>
                </a:schemeClr>
              </a:solidFill>
            </a:endParaRPr>
          </a:p>
        </p:txBody>
      </p:sp>
      <p:pic>
        <p:nvPicPr>
          <p:cNvPr id="6146" name="Picture 2" descr="http://fc07.deviantart.net/fs46/i/2009/187/0/e/Tips_para_un_desing_exitoso_by_Ilustr_Arte.jpg"/>
          <p:cNvPicPr>
            <a:picLocks noChangeAspect="1" noChangeArrowheads="1"/>
          </p:cNvPicPr>
          <p:nvPr/>
        </p:nvPicPr>
        <p:blipFill>
          <a:blip r:embed="rId2" cstate="print"/>
          <a:srcRect/>
          <a:stretch>
            <a:fillRect/>
          </a:stretch>
        </p:blipFill>
        <p:spPr bwMode="auto">
          <a:xfrm>
            <a:off x="4427984" y="2492896"/>
            <a:ext cx="4444512" cy="3096344"/>
          </a:xfrm>
          <a:prstGeom prst="ellipse">
            <a:avLst/>
          </a:prstGeom>
          <a:ln>
            <a:noFill/>
          </a:ln>
          <a:effectLst>
            <a:softEdge rad="112500"/>
          </a:effectLst>
        </p:spPr>
      </p:pic>
    </p:spTree>
    <p:extLst>
      <p:ext uri="{BB962C8B-B14F-4D97-AF65-F5344CB8AC3E}">
        <p14:creationId xmlns:p14="http://schemas.microsoft.com/office/powerpoint/2010/main" xmlns="" val="136545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274638"/>
            <a:ext cx="5842992" cy="1143000"/>
          </a:xfrm>
        </p:spPr>
        <p:txBody>
          <a:bodyPr>
            <a:noAutofit/>
          </a:bodyPr>
          <a:lstStyle/>
          <a:p>
            <a:pPr algn="r"/>
            <a:r>
              <a:rPr lang="es-MX"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Despliegue de la función de calidad</a:t>
            </a:r>
          </a:p>
        </p:txBody>
      </p:sp>
      <p:sp>
        <p:nvSpPr>
          <p:cNvPr id="3" name="2 Marcador de contenido"/>
          <p:cNvSpPr>
            <a:spLocks noGrp="1"/>
          </p:cNvSpPr>
          <p:nvPr>
            <p:ph idx="1"/>
          </p:nvPr>
        </p:nvSpPr>
        <p:spPr>
          <a:xfrm>
            <a:off x="3995936" y="1628800"/>
            <a:ext cx="4608512" cy="4277072"/>
          </a:xfrm>
        </p:spPr>
        <p:txBody>
          <a:bodyPr>
            <a:noAutofit/>
          </a:bodyPr>
          <a:lstStyle/>
          <a:p>
            <a:r>
              <a:rPr lang="es-MX" sz="1800" b="1" dirty="0">
                <a:solidFill>
                  <a:schemeClr val="tx1">
                    <a:lumMod val="10000"/>
                    <a:lumOff val="90000"/>
                  </a:schemeClr>
                </a:solidFill>
              </a:rPr>
              <a:t>Herramienta usada para entrelazar los </a:t>
            </a:r>
            <a:r>
              <a:rPr lang="es-MX" sz="1800" b="1" dirty="0" smtClean="0">
                <a:solidFill>
                  <a:schemeClr val="tx1">
                    <a:lumMod val="10000"/>
                    <a:lumOff val="90000"/>
                  </a:schemeClr>
                </a:solidFill>
              </a:rPr>
              <a:t>requerimientos del </a:t>
            </a:r>
            <a:r>
              <a:rPr lang="es-MX" sz="1800" b="1" dirty="0">
                <a:solidFill>
                  <a:schemeClr val="tx1">
                    <a:lumMod val="10000"/>
                    <a:lumOff val="90000"/>
                  </a:schemeClr>
                </a:solidFill>
              </a:rPr>
              <a:t>cliente, en la forma que el los define con </a:t>
            </a:r>
            <a:r>
              <a:rPr lang="es-MX" sz="1800" b="1" dirty="0" smtClean="0">
                <a:solidFill>
                  <a:schemeClr val="tx1">
                    <a:lumMod val="10000"/>
                    <a:lumOff val="90000"/>
                  </a:schemeClr>
                </a:solidFill>
              </a:rPr>
              <a:t>las especificaciones </a:t>
            </a:r>
            <a:r>
              <a:rPr lang="es-MX" sz="1800" b="1" dirty="0">
                <a:solidFill>
                  <a:schemeClr val="tx1">
                    <a:lumMod val="10000"/>
                    <a:lumOff val="90000"/>
                  </a:schemeClr>
                </a:solidFill>
              </a:rPr>
              <a:t>técnicas.</a:t>
            </a:r>
          </a:p>
          <a:p>
            <a:r>
              <a:rPr lang="es-MX" sz="1800" b="1" dirty="0">
                <a:solidFill>
                  <a:schemeClr val="tx1">
                    <a:lumMod val="10000"/>
                    <a:lumOff val="90000"/>
                  </a:schemeClr>
                </a:solidFill>
              </a:rPr>
              <a:t>Conocido como “Casa de la calidad</a:t>
            </a:r>
            <a:r>
              <a:rPr lang="es-MX" sz="1800" b="1" dirty="0" smtClean="0">
                <a:solidFill>
                  <a:schemeClr val="tx1">
                    <a:lumMod val="10000"/>
                    <a:lumOff val="90000"/>
                  </a:schemeClr>
                </a:solidFill>
              </a:rPr>
              <a:t>”.</a:t>
            </a:r>
            <a:endParaRPr lang="es-MX" sz="1800" b="1" dirty="0">
              <a:solidFill>
                <a:schemeClr val="tx1">
                  <a:lumMod val="10000"/>
                  <a:lumOff val="90000"/>
                </a:schemeClr>
              </a:solidFill>
            </a:endParaRPr>
          </a:p>
          <a:p>
            <a:r>
              <a:rPr lang="es-MX" sz="1800" b="1" dirty="0">
                <a:solidFill>
                  <a:schemeClr val="accent1">
                    <a:lumMod val="75000"/>
                  </a:schemeClr>
                </a:solidFill>
              </a:rPr>
              <a:t>Atributos del </a:t>
            </a:r>
            <a:r>
              <a:rPr lang="es-MX" sz="1800" b="1" dirty="0" smtClean="0">
                <a:solidFill>
                  <a:schemeClr val="accent1">
                    <a:lumMod val="75000"/>
                  </a:schemeClr>
                </a:solidFill>
              </a:rPr>
              <a:t>cliente.- </a:t>
            </a:r>
            <a:r>
              <a:rPr lang="es-MX" sz="1800" b="1" dirty="0">
                <a:solidFill>
                  <a:schemeClr val="tx1">
                    <a:lumMod val="10000"/>
                    <a:lumOff val="90000"/>
                  </a:schemeClr>
                </a:solidFill>
              </a:rPr>
              <a:t>representa </a:t>
            </a:r>
            <a:r>
              <a:rPr lang="es-MX" sz="1800" b="1" dirty="0" smtClean="0">
                <a:solidFill>
                  <a:schemeClr val="tx1">
                    <a:lumMod val="10000"/>
                    <a:lumOff val="90000"/>
                  </a:schemeClr>
                </a:solidFill>
              </a:rPr>
              <a:t>la voz </a:t>
            </a:r>
            <a:r>
              <a:rPr lang="es-MX" sz="1800" b="1" dirty="0">
                <a:solidFill>
                  <a:schemeClr val="tx1">
                    <a:lumMod val="10000"/>
                    <a:lumOff val="90000"/>
                  </a:schemeClr>
                </a:solidFill>
              </a:rPr>
              <a:t>del cliente, se define en de la investigación </a:t>
            </a:r>
            <a:r>
              <a:rPr lang="es-MX" sz="1800" b="1" dirty="0" smtClean="0">
                <a:solidFill>
                  <a:schemeClr val="tx1">
                    <a:lumMod val="10000"/>
                    <a:lumOff val="90000"/>
                  </a:schemeClr>
                </a:solidFill>
              </a:rPr>
              <a:t>de mercado</a:t>
            </a:r>
            <a:r>
              <a:rPr lang="es-MX" sz="1800" b="1" dirty="0">
                <a:solidFill>
                  <a:schemeClr val="tx1">
                    <a:lumMod val="10000"/>
                    <a:lumOff val="90000"/>
                  </a:schemeClr>
                </a:solidFill>
              </a:rPr>
              <a:t>.</a:t>
            </a:r>
          </a:p>
          <a:p>
            <a:r>
              <a:rPr lang="es-MX" sz="1800" b="1" dirty="0">
                <a:solidFill>
                  <a:schemeClr val="accent1">
                    <a:lumMod val="75000"/>
                  </a:schemeClr>
                </a:solidFill>
              </a:rPr>
              <a:t>Características de </a:t>
            </a:r>
            <a:r>
              <a:rPr lang="es-MX" sz="1800" b="1" dirty="0" smtClean="0">
                <a:solidFill>
                  <a:schemeClr val="accent1">
                    <a:lumMod val="75000"/>
                  </a:schemeClr>
                </a:solidFill>
              </a:rPr>
              <a:t>Ingeniería.-</a:t>
            </a:r>
            <a:r>
              <a:rPr lang="es-MX" sz="1800" b="1" dirty="0" smtClean="0"/>
              <a:t> </a:t>
            </a:r>
            <a:r>
              <a:rPr lang="es-MX" sz="1800" b="1" dirty="0" smtClean="0">
                <a:solidFill>
                  <a:schemeClr val="tx1">
                    <a:lumMod val="10000"/>
                    <a:lumOff val="90000"/>
                  </a:schemeClr>
                </a:solidFill>
              </a:rPr>
              <a:t>consiste </a:t>
            </a:r>
            <a:r>
              <a:rPr lang="es-MX" sz="1800" b="1" dirty="0">
                <a:solidFill>
                  <a:schemeClr val="tx1">
                    <a:lumMod val="10000"/>
                    <a:lumOff val="90000"/>
                  </a:schemeClr>
                </a:solidFill>
              </a:rPr>
              <a:t>en traducir los requerimientos del cliente en </a:t>
            </a:r>
            <a:r>
              <a:rPr lang="es-MX" sz="1800" b="1" dirty="0" smtClean="0">
                <a:solidFill>
                  <a:schemeClr val="tx1">
                    <a:lumMod val="10000"/>
                    <a:lumOff val="90000"/>
                  </a:schemeClr>
                </a:solidFill>
              </a:rPr>
              <a:t>el diseño </a:t>
            </a:r>
            <a:r>
              <a:rPr lang="es-MX" sz="1800" b="1" dirty="0">
                <a:solidFill>
                  <a:schemeClr val="tx1">
                    <a:lumMod val="10000"/>
                    <a:lumOff val="90000"/>
                  </a:schemeClr>
                </a:solidFill>
              </a:rPr>
              <a:t>de ingeniería.</a:t>
            </a:r>
          </a:p>
        </p:txBody>
      </p:sp>
      <p:pic>
        <p:nvPicPr>
          <p:cNvPr id="4098" name="Picture 2" descr="http://fc01.deviantart.net/fs71/i/2010/313/5/4/looking_to_purchase____by_skopseudonym-d32jauz.jpg"/>
          <p:cNvPicPr>
            <a:picLocks noChangeAspect="1" noChangeArrowheads="1"/>
          </p:cNvPicPr>
          <p:nvPr/>
        </p:nvPicPr>
        <p:blipFill>
          <a:blip r:embed="rId2" cstate="print"/>
          <a:srcRect/>
          <a:stretch>
            <a:fillRect/>
          </a:stretch>
        </p:blipFill>
        <p:spPr bwMode="auto">
          <a:xfrm>
            <a:off x="611560" y="2060848"/>
            <a:ext cx="3541899" cy="2664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74351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4008" y="5589240"/>
            <a:ext cx="4248472" cy="949498"/>
          </a:xfrm>
        </p:spPr>
        <p:txBody>
          <a:bodyPr>
            <a:normAutofit fontScale="90000"/>
          </a:bodyPr>
          <a:lstStyle/>
          <a:p>
            <a:pPr algn="ctr"/>
            <a:r>
              <a:rPr lang="es-MX" sz="4800"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Análisis de valor</a:t>
            </a:r>
          </a:p>
        </p:txBody>
      </p:sp>
      <p:sp>
        <p:nvSpPr>
          <p:cNvPr id="3" name="2 Marcador de contenido"/>
          <p:cNvSpPr>
            <a:spLocks noGrp="1"/>
          </p:cNvSpPr>
          <p:nvPr>
            <p:ph idx="1"/>
          </p:nvPr>
        </p:nvSpPr>
        <p:spPr>
          <a:xfrm>
            <a:off x="251520" y="260648"/>
            <a:ext cx="4546848" cy="4680520"/>
          </a:xfrm>
        </p:spPr>
        <p:txBody>
          <a:bodyPr>
            <a:noAutofit/>
          </a:bodyPr>
          <a:lstStyle/>
          <a:p>
            <a:r>
              <a:rPr lang="es-MX" sz="1600" b="1" dirty="0">
                <a:solidFill>
                  <a:schemeClr val="tx1">
                    <a:lumMod val="10000"/>
                    <a:lumOff val="90000"/>
                  </a:schemeClr>
                </a:solidFill>
              </a:rPr>
              <a:t>Es un método para mejorar la utilidad de un producto </a:t>
            </a:r>
            <a:r>
              <a:rPr lang="es-MX" sz="1600" b="1" dirty="0" smtClean="0">
                <a:solidFill>
                  <a:schemeClr val="tx1">
                    <a:lumMod val="10000"/>
                    <a:lumOff val="90000"/>
                  </a:schemeClr>
                </a:solidFill>
              </a:rPr>
              <a:t>sin incrementar </a:t>
            </a:r>
            <a:r>
              <a:rPr lang="es-MX" sz="1600" b="1" dirty="0">
                <a:solidFill>
                  <a:schemeClr val="tx1">
                    <a:lumMod val="10000"/>
                    <a:lumOff val="90000"/>
                  </a:schemeClr>
                </a:solidFill>
              </a:rPr>
              <a:t>su costo. El valor se define como la razón </a:t>
            </a:r>
            <a:r>
              <a:rPr lang="es-MX" sz="1600" b="1" dirty="0" smtClean="0">
                <a:solidFill>
                  <a:schemeClr val="tx1">
                    <a:lumMod val="10000"/>
                    <a:lumOff val="90000"/>
                  </a:schemeClr>
                </a:solidFill>
              </a:rPr>
              <a:t>entre la </a:t>
            </a:r>
            <a:r>
              <a:rPr lang="es-MX" sz="1600" b="1" dirty="0">
                <a:solidFill>
                  <a:schemeClr val="tx1">
                    <a:lumMod val="10000"/>
                    <a:lumOff val="90000"/>
                  </a:schemeClr>
                </a:solidFill>
              </a:rPr>
              <a:t>utilidad y </a:t>
            </a:r>
            <a:r>
              <a:rPr lang="es-MX" sz="1600" b="1" dirty="0" smtClean="0">
                <a:solidFill>
                  <a:schemeClr val="tx1">
                    <a:lumMod val="10000"/>
                    <a:lumOff val="90000"/>
                  </a:schemeClr>
                </a:solidFill>
              </a:rPr>
              <a:t>el </a:t>
            </a:r>
            <a:r>
              <a:rPr lang="es-MX" sz="1600" b="1" dirty="0">
                <a:solidFill>
                  <a:schemeClr val="tx1">
                    <a:lumMod val="10000"/>
                    <a:lumOff val="90000"/>
                  </a:schemeClr>
                </a:solidFill>
              </a:rPr>
              <a:t>costo</a:t>
            </a:r>
            <a:r>
              <a:rPr lang="es-MX" sz="1600" b="1" dirty="0" smtClean="0">
                <a:solidFill>
                  <a:schemeClr val="tx1">
                    <a:lumMod val="10000"/>
                    <a:lumOff val="90000"/>
                  </a:schemeClr>
                </a:solidFill>
              </a:rPr>
              <a:t>.</a:t>
            </a:r>
          </a:p>
          <a:p>
            <a:endParaRPr lang="es-MX" sz="1600" b="1" dirty="0" smtClean="0">
              <a:solidFill>
                <a:schemeClr val="tx1">
                  <a:lumMod val="10000"/>
                  <a:lumOff val="90000"/>
                </a:schemeClr>
              </a:solidFill>
            </a:endParaRPr>
          </a:p>
          <a:p>
            <a:r>
              <a:rPr lang="es-MX" sz="1600" b="1" dirty="0" smtClean="0">
                <a:solidFill>
                  <a:schemeClr val="tx1">
                    <a:lumMod val="10000"/>
                    <a:lumOff val="90000"/>
                  </a:schemeClr>
                </a:solidFill>
              </a:rPr>
              <a:t>En </a:t>
            </a:r>
            <a:r>
              <a:rPr lang="es-MX" sz="1600" b="1" dirty="0">
                <a:solidFill>
                  <a:schemeClr val="tx1">
                    <a:lumMod val="10000"/>
                    <a:lumOff val="90000"/>
                  </a:schemeClr>
                </a:solidFill>
              </a:rPr>
              <a:t>el análisis del valor se usan los siguientes términos</a:t>
            </a:r>
            <a:r>
              <a:rPr lang="es-MX" sz="1600" b="1" dirty="0" smtClean="0">
                <a:solidFill>
                  <a:schemeClr val="tx1">
                    <a:lumMod val="10000"/>
                    <a:lumOff val="90000"/>
                  </a:schemeClr>
                </a:solidFill>
              </a:rPr>
              <a:t>:</a:t>
            </a:r>
          </a:p>
          <a:p>
            <a:pPr marL="0" indent="0">
              <a:buNone/>
            </a:pPr>
            <a:r>
              <a:rPr lang="es-MX" sz="1600" b="1" dirty="0" smtClean="0">
                <a:solidFill>
                  <a:schemeClr val="accent1">
                    <a:lumMod val="75000"/>
                  </a:schemeClr>
                </a:solidFill>
              </a:rPr>
              <a:t>* OBJETIVO.- </a:t>
            </a:r>
            <a:r>
              <a:rPr lang="es-MX" sz="1600" b="1" dirty="0" smtClean="0">
                <a:solidFill>
                  <a:schemeClr val="tx1">
                    <a:lumMod val="25000"/>
                    <a:lumOff val="75000"/>
                  </a:schemeClr>
                </a:solidFill>
              </a:rPr>
              <a:t> </a:t>
            </a:r>
            <a:r>
              <a:rPr lang="es-MX" sz="1600" b="1" dirty="0" smtClean="0">
                <a:solidFill>
                  <a:schemeClr val="tx1">
                    <a:lumMod val="10000"/>
                    <a:lumOff val="90000"/>
                  </a:schemeClr>
                </a:solidFill>
              </a:rPr>
              <a:t>es </a:t>
            </a:r>
            <a:r>
              <a:rPr lang="es-MX" sz="1600" b="1" dirty="0">
                <a:solidFill>
                  <a:schemeClr val="tx1">
                    <a:lumMod val="10000"/>
                    <a:lumOff val="90000"/>
                  </a:schemeClr>
                </a:solidFill>
              </a:rPr>
              <a:t>el propósito por el que existe el producto o servicio</a:t>
            </a:r>
            <a:r>
              <a:rPr lang="es-MX" sz="1600" b="1" dirty="0"/>
              <a:t>. </a:t>
            </a:r>
          </a:p>
          <a:p>
            <a:pPr marL="0" indent="0">
              <a:buNone/>
            </a:pPr>
            <a:r>
              <a:rPr lang="es-MX" sz="1600" b="1" dirty="0" smtClean="0">
                <a:solidFill>
                  <a:schemeClr val="accent1">
                    <a:lumMod val="75000"/>
                  </a:schemeClr>
                </a:solidFill>
              </a:rPr>
              <a:t>* FUNCIÓN BÁSICA</a:t>
            </a:r>
            <a:r>
              <a:rPr lang="es-MX" sz="1600" b="1" dirty="0" smtClean="0">
                <a:solidFill>
                  <a:schemeClr val="tx1">
                    <a:lumMod val="10000"/>
                    <a:lumOff val="90000"/>
                  </a:schemeClr>
                </a:solidFill>
              </a:rPr>
              <a:t>.-  si </a:t>
            </a:r>
            <a:r>
              <a:rPr lang="es-MX" sz="1600" b="1" dirty="0">
                <a:solidFill>
                  <a:schemeClr val="tx1">
                    <a:lumMod val="10000"/>
                    <a:lumOff val="90000"/>
                  </a:schemeClr>
                </a:solidFill>
              </a:rPr>
              <a:t>se elimina del producto, esta función deja de operar la parte o producto no cumpliendo el objetivo. </a:t>
            </a:r>
          </a:p>
          <a:p>
            <a:pPr marL="0" indent="0">
              <a:buNone/>
            </a:pPr>
            <a:r>
              <a:rPr lang="es-MX" sz="1600" b="1" dirty="0" smtClean="0">
                <a:solidFill>
                  <a:schemeClr val="accent1">
                    <a:lumMod val="75000"/>
                  </a:schemeClr>
                </a:solidFill>
              </a:rPr>
              <a:t>* FUNCIÓN SECUNDARIA.-  </a:t>
            </a:r>
            <a:r>
              <a:rPr lang="es-MX" sz="1600" b="1" dirty="0" smtClean="0">
                <a:solidFill>
                  <a:schemeClr val="tx1">
                    <a:lumMod val="10000"/>
                    <a:lumOff val="90000"/>
                  </a:schemeClr>
                </a:solidFill>
              </a:rPr>
              <a:t>es </a:t>
            </a:r>
            <a:r>
              <a:rPr lang="es-MX" sz="1600" b="1" dirty="0">
                <a:solidFill>
                  <a:schemeClr val="tx1">
                    <a:lumMod val="10000"/>
                    <a:lumOff val="90000"/>
                  </a:schemeClr>
                </a:solidFill>
              </a:rPr>
              <a:t>resultado de la manera en que </a:t>
            </a:r>
            <a:r>
              <a:rPr lang="es-MX" sz="1600" b="1" dirty="0" smtClean="0">
                <a:solidFill>
                  <a:schemeClr val="tx1">
                    <a:lumMod val="10000"/>
                    <a:lumOff val="90000"/>
                  </a:schemeClr>
                </a:solidFill>
              </a:rPr>
              <a:t>el producto </a:t>
            </a:r>
            <a:r>
              <a:rPr lang="es-MX" sz="1600" b="1" dirty="0">
                <a:solidFill>
                  <a:schemeClr val="tx1">
                    <a:lumMod val="10000"/>
                    <a:lumOff val="90000"/>
                  </a:schemeClr>
                </a:solidFill>
              </a:rPr>
              <a:t>se diseña, permite el logro de la función básica</a:t>
            </a:r>
            <a:r>
              <a:rPr lang="es-MX" sz="1600" b="1" dirty="0"/>
              <a:t>.</a:t>
            </a:r>
          </a:p>
        </p:txBody>
      </p:sp>
      <p:pic>
        <p:nvPicPr>
          <p:cNvPr id="3074" name="Picture 2" descr="http://th02.deviantart.net/fs44/PRE/i/2009/152/d/1/WONKA_by_Headphoone.jpg"/>
          <p:cNvPicPr>
            <a:picLocks noChangeAspect="1" noChangeArrowheads="1"/>
          </p:cNvPicPr>
          <p:nvPr/>
        </p:nvPicPr>
        <p:blipFill>
          <a:blip r:embed="rId2" cstate="print"/>
          <a:srcRect/>
          <a:stretch>
            <a:fillRect/>
          </a:stretch>
        </p:blipFill>
        <p:spPr bwMode="auto">
          <a:xfrm>
            <a:off x="5292080" y="476672"/>
            <a:ext cx="2928325" cy="4392488"/>
          </a:xfrm>
          <a:prstGeom prst="rect">
            <a:avLst/>
          </a:prstGeom>
          <a:noFill/>
        </p:spPr>
      </p:pic>
    </p:spTree>
    <p:extLst>
      <p:ext uri="{BB962C8B-B14F-4D97-AF65-F5344CB8AC3E}">
        <p14:creationId xmlns:p14="http://schemas.microsoft.com/office/powerpoint/2010/main" xmlns="" val="285743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88640"/>
            <a:ext cx="8229600" cy="1143000"/>
          </a:xfrm>
        </p:spPr>
        <p:txBody>
          <a:bodyPr>
            <a:normAutofit/>
          </a:bodyPr>
          <a:lstStyle/>
          <a:p>
            <a:pPr algn="r"/>
            <a:r>
              <a:rPr lang="es-MX" sz="5400" dirty="0">
                <a:ln w="12700" cmpd="sng">
                  <a:solidFill>
                    <a:schemeClr val="accent6">
                      <a:satMod val="120000"/>
                      <a:shade val="80000"/>
                    </a:schemeClr>
                  </a:solidFill>
                  <a:prstDash val="solid"/>
                </a:ln>
                <a:effectLst>
                  <a:glow rad="53100">
                    <a:schemeClr val="accent6">
                      <a:satMod val="180000"/>
                      <a:alpha val="30000"/>
                    </a:schemeClr>
                  </a:glow>
                </a:effectLst>
              </a:rPr>
              <a:t>Diseño modular</a:t>
            </a:r>
          </a:p>
        </p:txBody>
      </p:sp>
      <p:sp>
        <p:nvSpPr>
          <p:cNvPr id="3" name="2 Marcador de contenido"/>
          <p:cNvSpPr>
            <a:spLocks noGrp="1"/>
          </p:cNvSpPr>
          <p:nvPr>
            <p:ph idx="1"/>
          </p:nvPr>
        </p:nvSpPr>
        <p:spPr>
          <a:xfrm>
            <a:off x="4211960" y="1556792"/>
            <a:ext cx="4701208" cy="5040560"/>
          </a:xfrm>
        </p:spPr>
        <p:txBody>
          <a:bodyPr>
            <a:normAutofit fontScale="77500" lnSpcReduction="20000"/>
          </a:bodyPr>
          <a:lstStyle/>
          <a:p>
            <a:pPr algn="r"/>
            <a:r>
              <a:rPr lang="es-MX" sz="2800" b="1" dirty="0" smtClean="0">
                <a:solidFill>
                  <a:schemeClr val="tx1">
                    <a:lumMod val="10000"/>
                    <a:lumOff val="90000"/>
                  </a:schemeClr>
                </a:solidFill>
              </a:rPr>
              <a:t>Es </a:t>
            </a:r>
            <a:r>
              <a:rPr lang="es-MX" sz="2800" b="1" dirty="0">
                <a:solidFill>
                  <a:schemeClr val="tx1">
                    <a:lumMod val="10000"/>
                    <a:lumOff val="90000"/>
                  </a:schemeClr>
                </a:solidFill>
              </a:rPr>
              <a:t>una manera </a:t>
            </a:r>
            <a:r>
              <a:rPr lang="es-MX" sz="2800" b="1" dirty="0" smtClean="0">
                <a:solidFill>
                  <a:schemeClr val="tx1">
                    <a:lumMod val="10000"/>
                    <a:lumOff val="90000"/>
                  </a:schemeClr>
                </a:solidFill>
              </a:rPr>
              <a:t>fundamental de </a:t>
            </a:r>
            <a:r>
              <a:rPr lang="es-MX" sz="2800" b="1" dirty="0">
                <a:solidFill>
                  <a:schemeClr val="tx1">
                    <a:lumMod val="10000"/>
                    <a:lumOff val="90000"/>
                  </a:schemeClr>
                </a:solidFill>
              </a:rPr>
              <a:t>modificar el pensamiento en torno al </a:t>
            </a:r>
            <a:r>
              <a:rPr lang="es-MX" sz="2800" b="1" dirty="0" smtClean="0">
                <a:solidFill>
                  <a:schemeClr val="tx1">
                    <a:lumMod val="10000"/>
                    <a:lumOff val="90000"/>
                  </a:schemeClr>
                </a:solidFill>
              </a:rPr>
              <a:t>diseño del </a:t>
            </a:r>
            <a:r>
              <a:rPr lang="es-MX" sz="2800" b="1" dirty="0">
                <a:solidFill>
                  <a:schemeClr val="tx1">
                    <a:lumMod val="10000"/>
                    <a:lumOff val="90000"/>
                  </a:schemeClr>
                </a:solidFill>
              </a:rPr>
              <a:t>producto</a:t>
            </a:r>
            <a:r>
              <a:rPr lang="es-MX" sz="2800" b="1" dirty="0" smtClean="0">
                <a:solidFill>
                  <a:schemeClr val="tx1">
                    <a:lumMod val="10000"/>
                    <a:lumOff val="90000"/>
                  </a:schemeClr>
                </a:solidFill>
              </a:rPr>
              <a:t>.</a:t>
            </a:r>
          </a:p>
          <a:p>
            <a:pPr algn="r"/>
            <a:endParaRPr lang="es-MX" sz="2800" b="1" dirty="0" smtClean="0">
              <a:solidFill>
                <a:schemeClr val="tx1">
                  <a:lumMod val="10000"/>
                  <a:lumOff val="90000"/>
                </a:schemeClr>
              </a:solidFill>
            </a:endParaRPr>
          </a:p>
          <a:p>
            <a:r>
              <a:rPr lang="es-MX" sz="2800" b="1" dirty="0">
                <a:solidFill>
                  <a:schemeClr val="tx1">
                    <a:lumMod val="10000"/>
                    <a:lumOff val="90000"/>
                  </a:schemeClr>
                </a:solidFill>
              </a:rPr>
              <a:t>Permite tener una variedad relativamente </a:t>
            </a:r>
            <a:r>
              <a:rPr lang="es-MX" sz="2800" b="1" dirty="0" smtClean="0">
                <a:solidFill>
                  <a:schemeClr val="tx1">
                    <a:lumMod val="10000"/>
                    <a:lumOff val="90000"/>
                  </a:schemeClr>
                </a:solidFill>
              </a:rPr>
              <a:t>grande de </a:t>
            </a:r>
            <a:r>
              <a:rPr lang="es-MX" sz="2800" b="1" dirty="0">
                <a:solidFill>
                  <a:schemeClr val="tx1">
                    <a:lumMod val="10000"/>
                    <a:lumOff val="90000"/>
                  </a:schemeClr>
                </a:solidFill>
              </a:rPr>
              <a:t>productos y relativamente de </a:t>
            </a:r>
            <a:r>
              <a:rPr lang="es-MX" sz="2800" b="1" dirty="0" smtClean="0">
                <a:solidFill>
                  <a:schemeClr val="tx1">
                    <a:lumMod val="10000"/>
                    <a:lumOff val="90000"/>
                  </a:schemeClr>
                </a:solidFill>
              </a:rPr>
              <a:t>pequeñas partes </a:t>
            </a:r>
            <a:r>
              <a:rPr lang="es-MX" sz="2800" b="1" dirty="0">
                <a:solidFill>
                  <a:schemeClr val="tx1">
                    <a:lumMod val="10000"/>
                    <a:lumOff val="90000"/>
                  </a:schemeClr>
                </a:solidFill>
              </a:rPr>
              <a:t>del mismo</a:t>
            </a:r>
            <a:r>
              <a:rPr lang="es-MX" sz="2800" b="1" dirty="0" smtClean="0">
                <a:solidFill>
                  <a:schemeClr val="tx1">
                    <a:lumMod val="10000"/>
                    <a:lumOff val="90000"/>
                  </a:schemeClr>
                </a:solidFill>
              </a:rPr>
              <a:t>. </a:t>
            </a:r>
          </a:p>
          <a:p>
            <a:endParaRPr lang="es-MX" sz="2800" b="1" dirty="0" smtClean="0">
              <a:solidFill>
                <a:schemeClr val="tx1">
                  <a:lumMod val="10000"/>
                  <a:lumOff val="90000"/>
                </a:schemeClr>
              </a:solidFill>
            </a:endParaRPr>
          </a:p>
          <a:p>
            <a:pPr algn="r"/>
            <a:r>
              <a:rPr lang="es-MX" sz="2800" b="1" dirty="0">
                <a:solidFill>
                  <a:schemeClr val="tx1">
                    <a:lumMod val="10000"/>
                    <a:lumOff val="90000"/>
                  </a:schemeClr>
                </a:solidFill>
              </a:rPr>
              <a:t>Deben desarrollarse módulos comunes </a:t>
            </a:r>
            <a:r>
              <a:rPr lang="es-MX" sz="2800" b="1" dirty="0" smtClean="0">
                <a:solidFill>
                  <a:schemeClr val="tx1">
                    <a:lumMod val="10000"/>
                    <a:lumOff val="90000"/>
                  </a:schemeClr>
                </a:solidFill>
              </a:rPr>
              <a:t>que puedan </a:t>
            </a:r>
            <a:r>
              <a:rPr lang="es-MX" sz="2800" b="1" dirty="0">
                <a:solidFill>
                  <a:schemeClr val="tx1">
                    <a:lumMod val="10000"/>
                    <a:lumOff val="90000"/>
                  </a:schemeClr>
                </a:solidFill>
              </a:rPr>
              <a:t>servir a mas de una línea de productos</a:t>
            </a:r>
            <a:r>
              <a:rPr lang="es-MX" sz="2800" b="1" dirty="0" smtClean="0">
                <a:solidFill>
                  <a:schemeClr val="tx1">
                    <a:lumMod val="10000"/>
                    <a:lumOff val="90000"/>
                  </a:schemeClr>
                </a:solidFill>
              </a:rPr>
              <a:t>, y </a:t>
            </a:r>
            <a:r>
              <a:rPr lang="es-MX" sz="2800" b="1" dirty="0">
                <a:solidFill>
                  <a:schemeClr val="tx1">
                    <a:lumMod val="10000"/>
                    <a:lumOff val="90000"/>
                  </a:schemeClr>
                </a:solidFill>
              </a:rPr>
              <a:t>eliminar atributos innecesarios del producto</a:t>
            </a:r>
            <a:r>
              <a:rPr lang="es-MX" sz="2800" b="1" dirty="0"/>
              <a:t>.</a:t>
            </a:r>
          </a:p>
        </p:txBody>
      </p:sp>
      <p:pic>
        <p:nvPicPr>
          <p:cNvPr id="5" name="4 Imagen" descr="Willy_Wonka__s_Nerds_Rope_by_shawtyyfied.jpg"/>
          <p:cNvPicPr>
            <a:picLocks noChangeAspect="1"/>
          </p:cNvPicPr>
          <p:nvPr/>
        </p:nvPicPr>
        <p:blipFill>
          <a:blip r:embed="rId2" cstate="print"/>
          <a:stretch>
            <a:fillRect/>
          </a:stretch>
        </p:blipFill>
        <p:spPr>
          <a:xfrm>
            <a:off x="539552" y="2420888"/>
            <a:ext cx="3940944" cy="22181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xmlns="" val="3220313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¡Gracias por su atención!</a:t>
            </a:r>
            <a:endParaRPr lang="es-MX"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3 Marcador de contenido" descr="thank-you.jpg"/>
          <p:cNvPicPr>
            <a:picLocks noGrp="1" noChangeAspect="1"/>
          </p:cNvPicPr>
          <p:nvPr>
            <p:ph idx="1"/>
          </p:nvPr>
        </p:nvPicPr>
        <p:blipFill>
          <a:blip r:embed="rId2" cstate="print"/>
          <a:stretch>
            <a:fillRect/>
          </a:stretch>
        </p:blipFill>
        <p:spPr>
          <a:xfrm>
            <a:off x="2051720" y="1988840"/>
            <a:ext cx="4824536" cy="3210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Bibliografía </a:t>
            </a:r>
            <a:endParaRPr lang="es-MX"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3" name="2 Marcador de contenido"/>
          <p:cNvSpPr>
            <a:spLocks noGrp="1"/>
          </p:cNvSpPr>
          <p:nvPr>
            <p:ph idx="1"/>
          </p:nvPr>
        </p:nvSpPr>
        <p:spPr/>
        <p:txBody>
          <a:bodyPr/>
          <a:lstStyle/>
          <a:p>
            <a:r>
              <a:rPr lang="es-MX" dirty="0" smtClean="0">
                <a:solidFill>
                  <a:schemeClr val="tx1">
                    <a:lumMod val="10000"/>
                    <a:lumOff val="90000"/>
                  </a:schemeClr>
                </a:solidFill>
              </a:rPr>
              <a:t>Administración de operaciones: Casos y conceptos contemporáneos. Autor: Schroeder, Roger G.</a:t>
            </a:r>
          </a:p>
          <a:p>
            <a:r>
              <a:rPr lang="es-MX" dirty="0" smtClean="0">
                <a:solidFill>
                  <a:schemeClr val="tx1">
                    <a:lumMod val="10000"/>
                    <a:lumOff val="90000"/>
                  </a:schemeClr>
                </a:solidFill>
              </a:rPr>
              <a:t>Fundamentos de Mercadotecnia. </a:t>
            </a:r>
            <a:r>
              <a:rPr lang="es-MX" dirty="0" err="1" smtClean="0">
                <a:solidFill>
                  <a:schemeClr val="tx1">
                    <a:lumMod val="10000"/>
                    <a:lumOff val="90000"/>
                  </a:schemeClr>
                </a:solidFill>
              </a:rPr>
              <a:t>Kloter</a:t>
            </a:r>
            <a:r>
              <a:rPr lang="es-MX" dirty="0" smtClean="0">
                <a:solidFill>
                  <a:schemeClr val="tx1">
                    <a:lumMod val="10000"/>
                    <a:lumOff val="90000"/>
                  </a:schemeClr>
                </a:solidFill>
              </a:rPr>
              <a:t> , Philip y Armstrong Gary. Segunda Edición. Editorial </a:t>
            </a:r>
            <a:r>
              <a:rPr lang="es-MX" dirty="0" err="1" smtClean="0">
                <a:solidFill>
                  <a:schemeClr val="tx1">
                    <a:lumMod val="10000"/>
                    <a:lumOff val="90000"/>
                  </a:schemeClr>
                </a:solidFill>
              </a:rPr>
              <a:t>Prentice</a:t>
            </a:r>
            <a:r>
              <a:rPr lang="es-MX" dirty="0" smtClean="0">
                <a:solidFill>
                  <a:schemeClr val="tx1">
                    <a:lumMod val="10000"/>
                    <a:lumOff val="90000"/>
                  </a:schemeClr>
                </a:solidFill>
              </a:rPr>
              <a:t> Hall. 1991 </a:t>
            </a:r>
          </a:p>
          <a:p>
            <a:r>
              <a:rPr lang="es-MX" dirty="0" smtClean="0">
                <a:solidFill>
                  <a:schemeClr val="tx1">
                    <a:lumMod val="10000"/>
                    <a:lumOff val="90000"/>
                  </a:schemeClr>
                </a:solidFill>
              </a:rPr>
              <a:t>La Esencia Volumen I. </a:t>
            </a:r>
            <a:r>
              <a:rPr lang="es-MX" dirty="0" err="1" smtClean="0">
                <a:solidFill>
                  <a:schemeClr val="tx1">
                    <a:lumMod val="10000"/>
                    <a:lumOff val="90000"/>
                  </a:schemeClr>
                </a:solidFill>
              </a:rPr>
              <a:t>Dolan</a:t>
            </a:r>
            <a:r>
              <a:rPr lang="es-MX" dirty="0" smtClean="0">
                <a:solidFill>
                  <a:schemeClr val="tx1">
                    <a:lumMod val="10000"/>
                    <a:lumOff val="90000"/>
                  </a:schemeClr>
                </a:solidFill>
              </a:rPr>
              <a:t>, Robert J. Edición Económica Editorial Norma. 1997</a:t>
            </a:r>
          </a:p>
          <a:p>
            <a:endParaRPr lang="es-MX" dirty="0" smtClean="0">
              <a:solidFill>
                <a:schemeClr val="tx1">
                  <a:lumMod val="10000"/>
                  <a:lumOff val="90000"/>
                </a:schemeClr>
              </a:solidFill>
            </a:endParaRPr>
          </a:p>
          <a:p>
            <a:endParaRPr lang="es-MX" dirty="0">
              <a:solidFill>
                <a:schemeClr val="tx1">
                  <a:lumMod val="10000"/>
                  <a:lumOff val="9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35896" y="2996952"/>
            <a:ext cx="5050904" cy="3129211"/>
          </a:xfrm>
        </p:spPr>
        <p:txBody>
          <a:bodyPr/>
          <a:lstStyle/>
          <a:p>
            <a:pPr algn="ctr"/>
            <a:r>
              <a:rPr lang="es-MX" b="1" dirty="0" smtClean="0">
                <a:solidFill>
                  <a:schemeClr val="tx1">
                    <a:lumMod val="10000"/>
                    <a:lumOff val="90000"/>
                  </a:schemeClr>
                </a:solidFill>
              </a:rPr>
              <a:t>ES EL RESULTADO DEL DESARROLLO DE UNA ESTRATEGIA EMPRESARIAL.</a:t>
            </a:r>
          </a:p>
          <a:p>
            <a:endParaRPr lang="es-MX" b="1" dirty="0"/>
          </a:p>
        </p:txBody>
      </p:sp>
      <p:sp>
        <p:nvSpPr>
          <p:cNvPr id="4" name="3 CuadroTexto"/>
          <p:cNvSpPr txBox="1"/>
          <p:nvPr/>
        </p:nvSpPr>
        <p:spPr>
          <a:xfrm>
            <a:off x="1043608" y="692696"/>
            <a:ext cx="3744416" cy="1015663"/>
          </a:xfrm>
          <a:prstGeom prst="rect">
            <a:avLst/>
          </a:prstGeom>
          <a:noFill/>
        </p:spPr>
        <p:txBody>
          <a:bodyPr wrap="square" rtlCol="0">
            <a:spAutoFit/>
          </a:bodyPr>
          <a:lstStyle/>
          <a:p>
            <a:r>
              <a:rPr lang="es-MX"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55000" endA="300" endPos="45500" dir="5400000" sy="-100000" algn="bl" rotWithShape="0"/>
                </a:effectLst>
              </a:rPr>
              <a:t>¿QUÉ ES?</a:t>
            </a:r>
            <a:endParaRPr lang="es-MX"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reflection blurRad="6350" stA="55000" endA="300" endPos="45500" dir="5400000" sy="-100000" algn="bl" rotWithShape="0"/>
              </a:effectLst>
            </a:endParaRPr>
          </a:p>
        </p:txBody>
      </p:sp>
      <p:pic>
        <p:nvPicPr>
          <p:cNvPr id="1026" name="Picture 2" descr="http://fc03.deviantart.net/fs71/i/2010/049/b/6/Ben_and_Jerrys_by_SamGarrett88.jpg"/>
          <p:cNvPicPr>
            <a:picLocks noChangeAspect="1" noChangeArrowheads="1"/>
          </p:cNvPicPr>
          <p:nvPr/>
        </p:nvPicPr>
        <p:blipFill>
          <a:blip r:embed="rId2" cstate="print"/>
          <a:srcRect/>
          <a:stretch>
            <a:fillRect/>
          </a:stretch>
        </p:blipFill>
        <p:spPr bwMode="auto">
          <a:xfrm rot="20846096">
            <a:off x="1015054" y="2066876"/>
            <a:ext cx="2406078"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988840"/>
            <a:ext cx="8229600" cy="4525963"/>
          </a:xfrm>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endParaRPr lang="es-MX"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es-MX"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buNone/>
            </a:pPr>
            <a:endParaRPr lang="es-MX"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0" indent="0" algn="r">
              <a:buNone/>
            </a:pPr>
            <a:r>
              <a:rPr lang="es-MX"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ESTRATEGIAS PARA LA INTRODUCCIÓN DE NUEVOS PRODUCTOS </a:t>
            </a:r>
            <a:endParaRPr lang="es-MX"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4338" name="Picture 2" descr="http://fc01.deviantart.net/fs70/f/2010/063/f/e/Think__by_eQinoXx.jpg"/>
          <p:cNvPicPr>
            <a:picLocks noChangeAspect="1" noChangeArrowheads="1"/>
          </p:cNvPicPr>
          <p:nvPr/>
        </p:nvPicPr>
        <p:blipFill>
          <a:blip r:embed="rId2" cstate="print"/>
          <a:srcRect/>
          <a:stretch>
            <a:fillRect/>
          </a:stretch>
        </p:blipFill>
        <p:spPr bwMode="auto">
          <a:xfrm>
            <a:off x="395536" y="476672"/>
            <a:ext cx="2952328" cy="3936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75666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04664"/>
            <a:ext cx="8229600" cy="5721499"/>
          </a:xfrm>
        </p:spPr>
        <p:txBody>
          <a:bodyPr>
            <a:noAutofit/>
          </a:bodyPr>
          <a:lstStyle/>
          <a:p>
            <a:pPr algn="ctr"/>
            <a:r>
              <a:rPr lang="es-ES" sz="2800" b="1" dirty="0">
                <a:solidFill>
                  <a:schemeClr val="tx1">
                    <a:lumMod val="10000"/>
                    <a:lumOff val="90000"/>
                  </a:schemeClr>
                </a:solidFill>
              </a:rPr>
              <a:t>EL DISEÑO DE NUEVOS PRODUCTOS ES CRUCIAL PARA LA SUPERVIVENCIA DE LA MAYORÍA DE LAS EMPRESAS. AUNQUE EXISTEN ALGUNAS FIRMAS QUE EXPERIMENTAN MUY POCO CAMBIO EN SUS PRODUCTOS, LA MAYORÍA DE LAS COMPAÑÍAS DEBEN REVISARLAS EN FORMA CONSTANTE. EN LAS INDUSTRIAS QUE CAMBIAN CON RAPIDEZ, LA INTRODUCCIÓN DE NUEVOS PRODUCTOS ES UNA FORMA DE VIDA Y SE HAN DESARROLLADO ENFOQUES MUY SOFISTICADOS PARA PRESENTAR NUEVOS PRODUCTOS</a:t>
            </a:r>
            <a:endParaRPr lang="es-ES" sz="2800" dirty="0">
              <a:solidFill>
                <a:schemeClr val="tx1">
                  <a:lumMod val="10000"/>
                  <a:lumOff val="90000"/>
                </a:schemeClr>
              </a:solidFill>
            </a:endParaRPr>
          </a:p>
        </p:txBody>
      </p:sp>
    </p:spTree>
    <p:extLst>
      <p:ext uri="{BB962C8B-B14F-4D97-AF65-F5344CB8AC3E}">
        <p14:creationId xmlns:p14="http://schemas.microsoft.com/office/powerpoint/2010/main" xmlns="" val="404179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0"/>
            <a:ext cx="8856984" cy="6336704"/>
          </a:xfrm>
        </p:spPr>
        <p:txBody>
          <a:bodyPr>
            <a:noAutofit/>
          </a:bodyPr>
          <a:lstStyle/>
          <a:p>
            <a:endParaRPr lang="es-MX" sz="2800" dirty="0" smtClean="0">
              <a:solidFill>
                <a:schemeClr val="accent1">
                  <a:lumMod val="75000"/>
                </a:schemeClr>
              </a:solidFill>
            </a:endParaRPr>
          </a:p>
          <a:p>
            <a:endParaRPr lang="es-MX" sz="2800" dirty="0" smtClean="0">
              <a:solidFill>
                <a:schemeClr val="accent1">
                  <a:lumMod val="75000"/>
                </a:schemeClr>
              </a:solidFill>
            </a:endParaRPr>
          </a:p>
          <a:p>
            <a:pPr>
              <a:buNone/>
            </a:pPr>
            <a:endParaRPr lang="es-MX" sz="2800" dirty="0" smtClean="0">
              <a:solidFill>
                <a:schemeClr val="accent1">
                  <a:lumMod val="75000"/>
                </a:schemeClr>
              </a:solidFill>
            </a:endParaRPr>
          </a:p>
          <a:p>
            <a:endParaRPr lang="es-MX" sz="2800" dirty="0" smtClean="0">
              <a:solidFill>
                <a:schemeClr val="accent1">
                  <a:lumMod val="75000"/>
                </a:schemeClr>
              </a:solidFill>
            </a:endParaRPr>
          </a:p>
          <a:p>
            <a:endParaRPr lang="es-MX" sz="2800" dirty="0" smtClean="0">
              <a:solidFill>
                <a:schemeClr val="accent1">
                  <a:lumMod val="75000"/>
                </a:schemeClr>
              </a:solidFill>
            </a:endParaRPr>
          </a:p>
          <a:p>
            <a:endParaRPr lang="es-MX" sz="2800" dirty="0" smtClean="0">
              <a:solidFill>
                <a:schemeClr val="accent1">
                  <a:lumMod val="75000"/>
                </a:schemeClr>
              </a:solidFill>
            </a:endParaRPr>
          </a:p>
          <a:p>
            <a:endParaRPr lang="es-MX" sz="2800" dirty="0" smtClean="0">
              <a:solidFill>
                <a:schemeClr val="accent1">
                  <a:lumMod val="75000"/>
                </a:schemeClr>
              </a:solidFill>
            </a:endParaRPr>
          </a:p>
          <a:p>
            <a:r>
              <a:rPr lang="es-MX" sz="2800" b="1" dirty="0" smtClean="0">
                <a:solidFill>
                  <a:schemeClr val="accent1">
                    <a:lumMod val="75000"/>
                  </a:schemeClr>
                </a:solidFill>
              </a:rPr>
              <a:t>IMPULSO AL MERCADO.- </a:t>
            </a:r>
            <a:r>
              <a:rPr lang="es-MX" sz="2800" b="1" dirty="0" smtClean="0">
                <a:solidFill>
                  <a:schemeClr val="tx1">
                    <a:lumMod val="10000"/>
                    <a:lumOff val="90000"/>
                  </a:schemeClr>
                </a:solidFill>
              </a:rPr>
              <a:t>este </a:t>
            </a:r>
            <a:r>
              <a:rPr lang="es-MX" sz="2800" b="1" dirty="0">
                <a:solidFill>
                  <a:schemeClr val="tx1">
                    <a:lumMod val="10000"/>
                    <a:lumOff val="90000"/>
                  </a:schemeClr>
                </a:solidFill>
              </a:rPr>
              <a:t>enfoque sugiere que: “se debe fabricar lo que se puede vender</a:t>
            </a:r>
            <a:r>
              <a:rPr lang="es-MX" sz="2800" b="1" dirty="0" smtClean="0"/>
              <a:t>”</a:t>
            </a:r>
          </a:p>
          <a:p>
            <a:r>
              <a:rPr lang="es-MX" sz="2800" b="1" dirty="0" smtClean="0">
                <a:solidFill>
                  <a:schemeClr val="accent1">
                    <a:lumMod val="75000"/>
                  </a:schemeClr>
                </a:solidFill>
              </a:rPr>
              <a:t>IMPULSO A LA TECNOLOGÍA.- </a:t>
            </a:r>
            <a:r>
              <a:rPr lang="es-MX" sz="2800" b="1" dirty="0" smtClean="0">
                <a:solidFill>
                  <a:schemeClr val="tx1">
                    <a:lumMod val="10000"/>
                    <a:lumOff val="90000"/>
                  </a:schemeClr>
                </a:solidFill>
              </a:rPr>
              <a:t>este </a:t>
            </a:r>
            <a:r>
              <a:rPr lang="es-MX" sz="2800" b="1" dirty="0">
                <a:solidFill>
                  <a:schemeClr val="tx1">
                    <a:lumMod val="10000"/>
                    <a:lumOff val="90000"/>
                  </a:schemeClr>
                </a:solidFill>
              </a:rPr>
              <a:t>enfoque sugiere que “se debe vender lo que se puede hacer</a:t>
            </a:r>
            <a:r>
              <a:rPr lang="es-MX" sz="2800" b="1" dirty="0" smtClean="0">
                <a:solidFill>
                  <a:schemeClr val="tx1">
                    <a:lumMod val="10000"/>
                    <a:lumOff val="90000"/>
                  </a:schemeClr>
                </a:solidFill>
              </a:rPr>
              <a:t>”</a:t>
            </a:r>
          </a:p>
          <a:p>
            <a:pPr>
              <a:buNone/>
            </a:pPr>
            <a:endParaRPr lang="es-MX" sz="2800" dirty="0"/>
          </a:p>
        </p:txBody>
      </p:sp>
      <p:pic>
        <p:nvPicPr>
          <p:cNvPr id="4" name="3 Imagen" descr="Robot_by_Time_to_Dream.jpg"/>
          <p:cNvPicPr>
            <a:picLocks noChangeAspect="1"/>
          </p:cNvPicPr>
          <p:nvPr/>
        </p:nvPicPr>
        <p:blipFill>
          <a:blip r:embed="rId2" cstate="print"/>
          <a:stretch>
            <a:fillRect/>
          </a:stretch>
        </p:blipFill>
        <p:spPr>
          <a:xfrm>
            <a:off x="5652120" y="404664"/>
            <a:ext cx="2742952" cy="274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8055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628800"/>
            <a:ext cx="4536504" cy="99898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s-MX" sz="28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Proceso de Desarrollo de Nuevos Productos</a:t>
            </a:r>
            <a:endParaRPr lang="es-MX" sz="28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CuadroTexto"/>
          <p:cNvSpPr txBox="1"/>
          <p:nvPr/>
        </p:nvSpPr>
        <p:spPr>
          <a:xfrm>
            <a:off x="683568" y="3356992"/>
            <a:ext cx="7056784" cy="3046988"/>
          </a:xfrm>
          <a:prstGeom prst="rect">
            <a:avLst/>
          </a:prstGeom>
          <a:noFill/>
        </p:spPr>
        <p:txBody>
          <a:bodyPr wrap="square" rtlCol="0">
            <a:spAutoFit/>
          </a:bodyPr>
          <a:lstStyle/>
          <a:p>
            <a:pPr algn="ctr"/>
            <a:r>
              <a:rPr lang="es-MX" sz="2400" b="1" dirty="0">
                <a:solidFill>
                  <a:schemeClr val="tx1">
                    <a:lumMod val="10000"/>
                    <a:lumOff val="90000"/>
                  </a:schemeClr>
                </a:solidFill>
              </a:rPr>
              <a:t>Se lleva a cabo en el ámbito de los negocios e ingeniería y consiste en el proceso completo de crear y llevar un nuevo producto al mercado. Existen dos aspectos paralelos que se involucran en este proceso: uno implica ingeniería de producto; el otro, análisis de mercado</a:t>
            </a:r>
          </a:p>
          <a:p>
            <a:endParaRPr lang="es-MX" sz="2400" b="1" dirty="0"/>
          </a:p>
        </p:txBody>
      </p:sp>
      <p:pic>
        <p:nvPicPr>
          <p:cNvPr id="12290" name="Picture 2" descr="http://fc07.deviantart.net/fs71/f/2011/145/f/d/fd7460ee6c93273baac1004f0eb99294-d3h6ryk.jpg"/>
          <p:cNvPicPr>
            <a:picLocks noChangeAspect="1" noChangeArrowheads="1"/>
          </p:cNvPicPr>
          <p:nvPr/>
        </p:nvPicPr>
        <p:blipFill>
          <a:blip r:embed="rId2" cstate="print"/>
          <a:srcRect/>
          <a:stretch>
            <a:fillRect/>
          </a:stretch>
        </p:blipFill>
        <p:spPr bwMode="auto">
          <a:xfrm>
            <a:off x="4801692" y="836712"/>
            <a:ext cx="3675048" cy="2304256"/>
          </a:xfrm>
          <a:prstGeom prst="rect">
            <a:avLst/>
          </a:prstGeom>
          <a:noFill/>
        </p:spPr>
      </p:pic>
    </p:spTree>
    <p:extLst>
      <p:ext uri="{BB962C8B-B14F-4D97-AF65-F5344CB8AC3E}">
        <p14:creationId xmlns:p14="http://schemas.microsoft.com/office/powerpoint/2010/main" xmlns="" val="328331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4293096"/>
            <a:ext cx="9036496" cy="1800200"/>
          </a:xfrm>
        </p:spPr>
        <p:txBody>
          <a:bodyPr>
            <a:noAutofit/>
          </a:bodyPr>
          <a:lstStyle/>
          <a:p>
            <a:r>
              <a:rPr lang="es-MX" sz="5400" dirty="0" smtClean="0"/>
              <a:t>DISEÑO DEL NUEVO PRODUCTO</a:t>
            </a:r>
            <a:endParaRPr lang="es-MX" sz="5400" dirty="0"/>
          </a:p>
        </p:txBody>
      </p:sp>
    </p:spTree>
    <p:extLst>
      <p:ext uri="{BB962C8B-B14F-4D97-AF65-F5344CB8AC3E}">
        <p14:creationId xmlns:p14="http://schemas.microsoft.com/office/powerpoint/2010/main" xmlns="" val="426395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97002"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490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5832648" cy="4248472"/>
          </a:xfrm>
        </p:spPr>
        <p:txBody>
          <a:bodyPr>
            <a:normAutofit/>
          </a:bodyPr>
          <a:lstStyle/>
          <a:p>
            <a:endParaRPr lang="es-MX" sz="1800" b="1" u="sng" dirty="0" smtClean="0">
              <a:solidFill>
                <a:schemeClr val="accent1">
                  <a:lumMod val="75000"/>
                </a:schemeClr>
              </a:solidFill>
            </a:endParaRPr>
          </a:p>
          <a:p>
            <a:r>
              <a:rPr lang="es-MX" sz="2000" b="1" u="sng" dirty="0" smtClean="0">
                <a:solidFill>
                  <a:schemeClr val="accent1">
                    <a:lumMod val="75000"/>
                  </a:schemeClr>
                </a:solidFill>
              </a:rPr>
              <a:t>GENERACIÓN DE LA IDEA.- </a:t>
            </a:r>
            <a:r>
              <a:rPr lang="es-MX" sz="1800" b="1" dirty="0" smtClean="0">
                <a:solidFill>
                  <a:schemeClr val="tx1">
                    <a:lumMod val="10000"/>
                    <a:lumOff val="90000"/>
                  </a:schemeClr>
                </a:solidFill>
              </a:rPr>
              <a:t>Las </a:t>
            </a:r>
            <a:r>
              <a:rPr lang="es-MX" sz="1800" b="1" dirty="0">
                <a:solidFill>
                  <a:schemeClr val="tx1">
                    <a:lumMod val="10000"/>
                    <a:lumOff val="90000"/>
                  </a:schemeClr>
                </a:solidFill>
              </a:rPr>
              <a:t>ideas se pueden generar a partir del mercado derivadas de las necesidades latentes del </a:t>
            </a:r>
            <a:r>
              <a:rPr lang="es-MX" sz="1800" b="1" dirty="0" smtClean="0">
                <a:solidFill>
                  <a:schemeClr val="tx1">
                    <a:lumMod val="10000"/>
                    <a:lumOff val="90000"/>
                  </a:schemeClr>
                </a:solidFill>
              </a:rPr>
              <a:t>cliente, o </a:t>
            </a:r>
            <a:r>
              <a:rPr lang="es-MX" sz="1800" b="1" dirty="0">
                <a:solidFill>
                  <a:schemeClr val="tx1">
                    <a:lumMod val="10000"/>
                    <a:lumOff val="90000"/>
                  </a:schemeClr>
                </a:solidFill>
              </a:rPr>
              <a:t>pueden provenir por el desarrollo de una nueva tecnología </a:t>
            </a:r>
            <a:r>
              <a:rPr lang="es-MX" sz="1800" b="1" dirty="0" smtClean="0">
                <a:solidFill>
                  <a:schemeClr val="tx1">
                    <a:lumMod val="10000"/>
                    <a:lumOff val="90000"/>
                  </a:schemeClr>
                </a:solidFill>
              </a:rPr>
              <a:t>disponible.</a:t>
            </a:r>
          </a:p>
          <a:p>
            <a:endParaRPr lang="es-MX" sz="1800" b="1" dirty="0" smtClean="0">
              <a:solidFill>
                <a:schemeClr val="tx1">
                  <a:lumMod val="10000"/>
                  <a:lumOff val="90000"/>
                </a:schemeClr>
              </a:solidFill>
            </a:endParaRPr>
          </a:p>
          <a:p>
            <a:r>
              <a:rPr lang="es-MX" sz="1800" b="1" u="sng" dirty="0" smtClean="0">
                <a:solidFill>
                  <a:schemeClr val="accent1">
                    <a:lumMod val="75000"/>
                  </a:schemeClr>
                </a:solidFill>
              </a:rPr>
              <a:t>SELECCIÓN PRODUCTO .- </a:t>
            </a:r>
            <a:r>
              <a:rPr lang="es-MX" sz="1800" b="1" dirty="0" smtClean="0">
                <a:solidFill>
                  <a:schemeClr val="tx1">
                    <a:lumMod val="10000"/>
                    <a:lumOff val="90000"/>
                  </a:schemeClr>
                </a:solidFill>
              </a:rPr>
              <a:t>No </a:t>
            </a:r>
            <a:r>
              <a:rPr lang="es-MX" sz="1800" b="1" dirty="0">
                <a:solidFill>
                  <a:schemeClr val="tx1">
                    <a:lumMod val="10000"/>
                    <a:lumOff val="90000"/>
                  </a:schemeClr>
                </a:solidFill>
              </a:rPr>
              <a:t>todas las ideas llegan a la etapa final, porque anteriormente debe pasar por ciertos filtros o pruebas en las que se analiza el producto y su posibilidad de éxito productivo y comercial. </a:t>
            </a:r>
            <a:r>
              <a:rPr lang="es-MX" sz="1800" b="1" dirty="0" smtClean="0">
                <a:solidFill>
                  <a:schemeClr val="tx1">
                    <a:lumMod val="10000"/>
                    <a:lumOff val="90000"/>
                  </a:schemeClr>
                </a:solidFill>
              </a:rPr>
              <a:t> </a:t>
            </a:r>
          </a:p>
        </p:txBody>
      </p:sp>
      <p:pic>
        <p:nvPicPr>
          <p:cNvPr id="5" name="4 Imagen" descr="Good_Idea_Bad_Idea_by_DarkAngelX.jpg"/>
          <p:cNvPicPr>
            <a:picLocks noChangeAspect="1"/>
          </p:cNvPicPr>
          <p:nvPr/>
        </p:nvPicPr>
        <p:blipFill>
          <a:blip r:embed="rId2" cstate="print"/>
          <a:stretch>
            <a:fillRect/>
          </a:stretch>
        </p:blipFill>
        <p:spPr>
          <a:xfrm>
            <a:off x="5796136" y="2478494"/>
            <a:ext cx="2881334" cy="4033868"/>
          </a:xfrm>
          <a:prstGeom prst="rect">
            <a:avLst/>
          </a:prstGeom>
          <a:ln>
            <a:noFill/>
          </a:ln>
          <a:effectLst>
            <a:softEdge rad="112500"/>
          </a:effectLst>
        </p:spPr>
      </p:pic>
    </p:spTree>
    <p:extLst>
      <p:ext uri="{BB962C8B-B14F-4D97-AF65-F5344CB8AC3E}">
        <p14:creationId xmlns:p14="http://schemas.microsoft.com/office/powerpoint/2010/main" xmlns="" val="4205967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ja">
  <a:themeElements>
    <a:clrScheme name="Personalizado 16">
      <a:dk1>
        <a:sysClr val="windowText" lastClr="000000"/>
      </a:dk1>
      <a:lt1>
        <a:srgbClr val="262626"/>
      </a:lt1>
      <a:dk2>
        <a:srgbClr val="0C0C0C"/>
      </a:dk2>
      <a:lt2>
        <a:srgbClr val="BCBCBC"/>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428</TotalTime>
  <Words>820</Words>
  <Application>Microsoft Office PowerPoint</Application>
  <PresentationFormat>Presentación en pantalla (4:3)</PresentationFormat>
  <Paragraphs>60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Paja</vt:lpstr>
      <vt:lpstr>PRODUCTO</vt:lpstr>
      <vt:lpstr>Diapositiva 2</vt:lpstr>
      <vt:lpstr>Diapositiva 3</vt:lpstr>
      <vt:lpstr>Diapositiva 4</vt:lpstr>
      <vt:lpstr>Diapositiva 5</vt:lpstr>
      <vt:lpstr>Proceso de Desarrollo de Nuevos Productos</vt:lpstr>
      <vt:lpstr>DISEÑO DEL NUEVO PRODUCTO</vt:lpstr>
      <vt:lpstr>Diapositiva 8</vt:lpstr>
      <vt:lpstr>Diapositiva 9</vt:lpstr>
      <vt:lpstr>Diapositiva 10</vt:lpstr>
      <vt:lpstr>Diapositiva 11</vt:lpstr>
      <vt:lpstr>Diseño de producto y pruebas con piloto</vt:lpstr>
      <vt:lpstr>DISEÑO INTERFUNCIONAL DEL PRODUCTO</vt:lpstr>
      <vt:lpstr>Despliegue de la función de calidad</vt:lpstr>
      <vt:lpstr>Análisis de valor</vt:lpstr>
      <vt:lpstr>Diseño modular</vt:lpstr>
      <vt:lpstr>¡Gracias por su atención!</vt:lpstr>
      <vt:lpstr>Bibliografía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Producto</dc:title>
  <dc:creator>Ing. Pedro Bruno Puertas</dc:creator>
  <cp:lastModifiedBy>CISE</cp:lastModifiedBy>
  <cp:revision>44</cp:revision>
  <dcterms:created xsi:type="dcterms:W3CDTF">2011-05-31T03:28:30Z</dcterms:created>
  <dcterms:modified xsi:type="dcterms:W3CDTF">2014-02-21T20:40:23Z</dcterms:modified>
</cp:coreProperties>
</file>