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3"/>
  </p:notesMasterIdLst>
  <p:sldIdLst>
    <p:sldId id="256" r:id="rId2"/>
    <p:sldId id="257" r:id="rId3"/>
    <p:sldId id="264" r:id="rId4"/>
    <p:sldId id="265" r:id="rId5"/>
    <p:sldId id="261" r:id="rId6"/>
    <p:sldId id="260" r:id="rId7"/>
    <p:sldId id="262" r:id="rId8"/>
    <p:sldId id="263" r:id="rId9"/>
    <p:sldId id="259" r:id="rId10"/>
    <p:sldId id="258"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48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B6370234-BC8A-4CB3-91F7-9176C26FDBB2}" type="datetimeFigureOut">
              <a:rPr lang="es-MX"/>
              <a:pPr>
                <a:defRPr/>
              </a:pPr>
              <a:t>21/02/2014</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MX"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CD180331-196B-41AB-9B87-814DE3D1DDF2}" type="slidenum">
              <a:rPr lang="es-MX"/>
              <a:pPr>
                <a:defRPr/>
              </a:pPr>
              <a:t>‹Nº›</a:t>
            </a:fld>
            <a:endParaRPr lang="es-MX"/>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2771"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CO" smtClean="0"/>
          </a:p>
        </p:txBody>
      </p:sp>
      <p:sp>
        <p:nvSpPr>
          <p:cNvPr id="3277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FBDE1DD-AC83-48B4-810C-63529A008470}" type="slidenum">
              <a:rPr lang="es-MX"/>
              <a:pPr/>
              <a:t>1</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3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28 Título"/>
          <p:cNvSpPr>
            <a:spLocks noGrp="1"/>
          </p:cNvSpPr>
          <p:nvPr>
            <p:ph type="ctrTitle"/>
          </p:nvPr>
        </p:nvSpPr>
        <p:spPr>
          <a:xfrm>
            <a:off x="381000" y="4853411"/>
            <a:ext cx="8458200" cy="1222375"/>
          </a:xfrm>
        </p:spPr>
        <p:txBody>
          <a:bodyPr anchor="t"/>
          <a:lstStyle/>
          <a:p>
            <a:r>
              <a:rPr lang="es-ES" smtClean="0"/>
              <a:t>Haga clic para modificar el estilo de título del patrón</a:t>
            </a:r>
            <a:endParaRPr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5" name="15 Marcador de fecha"/>
          <p:cNvSpPr>
            <a:spLocks noGrp="1"/>
          </p:cNvSpPr>
          <p:nvPr>
            <p:ph type="dt" sz="half" idx="10"/>
          </p:nvPr>
        </p:nvSpPr>
        <p:spPr/>
        <p:txBody>
          <a:bodyPr/>
          <a:lstStyle>
            <a:lvl1pPr>
              <a:defRPr/>
            </a:lvl1pPr>
          </a:lstStyle>
          <a:p>
            <a:pPr>
              <a:defRPr/>
            </a:pPr>
            <a:fld id="{682591DE-7F5B-45E1-B240-C641BF0BA612}" type="datetimeFigureOut">
              <a:rPr lang="es-MX"/>
              <a:pPr>
                <a:defRPr/>
              </a:pPr>
              <a:t>21/02/2014</a:t>
            </a:fld>
            <a:endParaRPr lang="es-MX"/>
          </a:p>
        </p:txBody>
      </p:sp>
      <p:sp>
        <p:nvSpPr>
          <p:cNvPr id="6" name="1 Marcador de pie de página"/>
          <p:cNvSpPr>
            <a:spLocks noGrp="1"/>
          </p:cNvSpPr>
          <p:nvPr>
            <p:ph type="ftr" sz="quarter" idx="11"/>
          </p:nvPr>
        </p:nvSpPr>
        <p:spPr/>
        <p:txBody>
          <a:bodyPr/>
          <a:lstStyle>
            <a:lvl1pPr>
              <a:defRPr/>
            </a:lvl1pPr>
          </a:lstStyle>
          <a:p>
            <a:pPr>
              <a:defRPr/>
            </a:pPr>
            <a:endParaRPr lang="es-MX"/>
          </a:p>
        </p:txBody>
      </p:sp>
      <p:sp>
        <p:nvSpPr>
          <p:cNvPr id="7" name="14 Marcador de número de diapositiva"/>
          <p:cNvSpPr>
            <a:spLocks noGrp="1"/>
          </p:cNvSpPr>
          <p:nvPr>
            <p:ph type="sldNum" sz="quarter" idx="12"/>
          </p:nvPr>
        </p:nvSpPr>
        <p:spPr>
          <a:xfrm>
            <a:off x="8229600" y="6473825"/>
            <a:ext cx="758825" cy="247650"/>
          </a:xfrm>
        </p:spPr>
        <p:txBody>
          <a:bodyPr/>
          <a:lstStyle>
            <a:lvl1pPr>
              <a:defRPr/>
            </a:lvl1pPr>
          </a:lstStyle>
          <a:p>
            <a:pPr>
              <a:defRPr/>
            </a:pPr>
            <a:fld id="{2225F8FF-7614-44B9-8A11-2AC52CAA2401}" type="slidenum">
              <a:rPr lang="es-MX"/>
              <a:pPr>
                <a:defRPr/>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0 Marcador de fecha"/>
          <p:cNvSpPr>
            <a:spLocks noGrp="1"/>
          </p:cNvSpPr>
          <p:nvPr>
            <p:ph type="dt" sz="half" idx="10"/>
          </p:nvPr>
        </p:nvSpPr>
        <p:spPr/>
        <p:txBody>
          <a:bodyPr/>
          <a:lstStyle>
            <a:lvl1pPr>
              <a:defRPr/>
            </a:lvl1pPr>
          </a:lstStyle>
          <a:p>
            <a:pPr>
              <a:defRPr/>
            </a:pPr>
            <a:fld id="{BF16004B-8049-448A-874D-8D70A0F78531}" type="datetimeFigureOut">
              <a:rPr lang="es-MX"/>
              <a:pPr>
                <a:defRPr/>
              </a:pPr>
              <a:t>21/02/2014</a:t>
            </a:fld>
            <a:endParaRPr lang="es-MX"/>
          </a:p>
        </p:txBody>
      </p:sp>
      <p:sp>
        <p:nvSpPr>
          <p:cNvPr id="5" name="27 Marcador de pie de página"/>
          <p:cNvSpPr>
            <a:spLocks noGrp="1"/>
          </p:cNvSpPr>
          <p:nvPr>
            <p:ph type="ftr" sz="quarter" idx="11"/>
          </p:nvPr>
        </p:nvSpPr>
        <p:spPr/>
        <p:txBody>
          <a:bodyPr/>
          <a:lstStyle>
            <a:lvl1pPr>
              <a:defRPr/>
            </a:lvl1pPr>
          </a:lstStyle>
          <a:p>
            <a:pPr>
              <a:defRPr/>
            </a:pPr>
            <a:endParaRPr lang="es-MX"/>
          </a:p>
        </p:txBody>
      </p:sp>
      <p:sp>
        <p:nvSpPr>
          <p:cNvPr id="6" name="4 Marcador de número de diapositiva"/>
          <p:cNvSpPr>
            <a:spLocks noGrp="1"/>
          </p:cNvSpPr>
          <p:nvPr>
            <p:ph type="sldNum" sz="quarter" idx="12"/>
          </p:nvPr>
        </p:nvSpPr>
        <p:spPr/>
        <p:txBody>
          <a:bodyPr/>
          <a:lstStyle>
            <a:lvl1pPr>
              <a:defRPr/>
            </a:lvl1pPr>
          </a:lstStyle>
          <a:p>
            <a:pPr>
              <a:defRPr/>
            </a:pPr>
            <a:fld id="{8347C14B-1846-4C5E-BDF3-ECB0D756A7C2}" type="slidenum">
              <a:rPr lang="es-MX"/>
              <a:pPr>
                <a:defRPr/>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pPr>
              <a:defRPr/>
            </a:pPr>
            <a:fld id="{A301C37B-4A1B-4527-8A6D-1E81C4D7E5B2}" type="datetimeFigureOut">
              <a:rPr lang="es-MX"/>
              <a:pPr>
                <a:defRPr/>
              </a:pPr>
              <a:t>21/02/2014</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31E06D0A-C84A-400F-A4E6-6B5F475FB23B}" type="slidenum">
              <a:rPr lang="es-MX"/>
              <a:pPr>
                <a:defRPr/>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lang="es-ES" smtClean="0"/>
              <a:t>Haga clic para modificar el estilo de título del patrón</a:t>
            </a:r>
            <a:endParaRPr lang="en-US"/>
          </a:p>
        </p:txBody>
      </p:sp>
      <p:sp>
        <p:nvSpPr>
          <p:cNvPr id="27" name="26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4 Marcador de fecha"/>
          <p:cNvSpPr>
            <a:spLocks noGrp="1"/>
          </p:cNvSpPr>
          <p:nvPr>
            <p:ph type="dt" sz="half" idx="10"/>
          </p:nvPr>
        </p:nvSpPr>
        <p:spPr/>
        <p:txBody>
          <a:bodyPr/>
          <a:lstStyle>
            <a:lvl1pPr>
              <a:defRPr/>
            </a:lvl1pPr>
          </a:lstStyle>
          <a:p>
            <a:pPr>
              <a:defRPr/>
            </a:pPr>
            <a:fld id="{CC4DA84C-A0AF-4E5D-A7D9-069B80C3E423}" type="datetimeFigureOut">
              <a:rPr lang="es-MX"/>
              <a:pPr>
                <a:defRPr/>
              </a:pPr>
              <a:t>21/02/2014</a:t>
            </a:fld>
            <a:endParaRPr lang="es-MX"/>
          </a:p>
        </p:txBody>
      </p:sp>
      <p:sp>
        <p:nvSpPr>
          <p:cNvPr id="5" name="18 Marcador de pie de página"/>
          <p:cNvSpPr>
            <a:spLocks noGrp="1"/>
          </p:cNvSpPr>
          <p:nvPr>
            <p:ph type="ftr" sz="quarter" idx="11"/>
          </p:nvPr>
        </p:nvSpPr>
        <p:spPr>
          <a:xfrm>
            <a:off x="3581400" y="76200"/>
            <a:ext cx="2895600" cy="288925"/>
          </a:xfrm>
        </p:spPr>
        <p:txBody>
          <a:bodyPr/>
          <a:lstStyle>
            <a:lvl1pPr>
              <a:defRPr/>
            </a:lvl1pPr>
          </a:lstStyle>
          <a:p>
            <a:pPr>
              <a:defRPr/>
            </a:pPr>
            <a:endParaRPr lang="es-MX"/>
          </a:p>
        </p:txBody>
      </p:sp>
      <p:sp>
        <p:nvSpPr>
          <p:cNvPr id="6" name="15 Marcador de número de diapositiva"/>
          <p:cNvSpPr>
            <a:spLocks noGrp="1"/>
          </p:cNvSpPr>
          <p:nvPr>
            <p:ph type="sldNum" sz="quarter" idx="12"/>
          </p:nvPr>
        </p:nvSpPr>
        <p:spPr>
          <a:xfrm>
            <a:off x="8229600" y="6473825"/>
            <a:ext cx="758825" cy="247650"/>
          </a:xfrm>
        </p:spPr>
        <p:txBody>
          <a:bodyPr/>
          <a:lstStyle>
            <a:lvl1pPr>
              <a:defRPr/>
            </a:lvl1pPr>
          </a:lstStyle>
          <a:p>
            <a:pPr>
              <a:defRPr/>
            </a:pPr>
            <a:fld id="{2DFEFCBA-DDF2-41C3-AC17-6DC1AC8F6AA0}" type="slidenum">
              <a:rPr lang="es-MX"/>
              <a:pPr>
                <a:defRPr/>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4" name="3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lang="es-ES" smtClean="0"/>
              <a:t>Haga clic para modificar el estilo de título del patrón</a:t>
            </a:r>
            <a:endParaRPr lang="en-US"/>
          </a:p>
        </p:txBody>
      </p:sp>
      <p:sp>
        <p:nvSpPr>
          <p:cNvPr id="5" name="18 Marcador de fecha"/>
          <p:cNvSpPr>
            <a:spLocks noGrp="1"/>
          </p:cNvSpPr>
          <p:nvPr>
            <p:ph type="dt" sz="half" idx="10"/>
          </p:nvPr>
        </p:nvSpPr>
        <p:spPr/>
        <p:txBody>
          <a:bodyPr/>
          <a:lstStyle>
            <a:lvl1pPr>
              <a:defRPr/>
            </a:lvl1pPr>
          </a:lstStyle>
          <a:p>
            <a:pPr>
              <a:defRPr/>
            </a:pPr>
            <a:fld id="{A4C2EE77-7784-4A57-A935-32031D7374F4}" type="datetimeFigureOut">
              <a:rPr lang="es-MX"/>
              <a:pPr>
                <a:defRPr/>
              </a:pPr>
              <a:t>21/02/2014</a:t>
            </a:fld>
            <a:endParaRPr lang="es-MX"/>
          </a:p>
        </p:txBody>
      </p:sp>
      <p:sp>
        <p:nvSpPr>
          <p:cNvPr id="7" name="10 Marcador de pie de página"/>
          <p:cNvSpPr>
            <a:spLocks noGrp="1"/>
          </p:cNvSpPr>
          <p:nvPr>
            <p:ph type="ftr" sz="quarter" idx="11"/>
          </p:nvPr>
        </p:nvSpPr>
        <p:spPr/>
        <p:txBody>
          <a:bodyPr/>
          <a:lstStyle>
            <a:lvl1pPr>
              <a:defRPr/>
            </a:lvl1pPr>
          </a:lstStyle>
          <a:p>
            <a:pPr>
              <a:defRPr/>
            </a:pPr>
            <a:endParaRPr lang="es-MX"/>
          </a:p>
        </p:txBody>
      </p:sp>
      <p:sp>
        <p:nvSpPr>
          <p:cNvPr id="9" name="15 Marcador de número de diapositiva"/>
          <p:cNvSpPr>
            <a:spLocks noGrp="1"/>
          </p:cNvSpPr>
          <p:nvPr>
            <p:ph type="sldNum" sz="quarter" idx="12"/>
          </p:nvPr>
        </p:nvSpPr>
        <p:spPr/>
        <p:txBody>
          <a:bodyPr/>
          <a:lstStyle>
            <a:lvl1pPr>
              <a:defRPr/>
            </a:lvl1pPr>
          </a:lstStyle>
          <a:p>
            <a:pPr>
              <a:defRPr/>
            </a:pPr>
            <a:fld id="{F7776AF7-27F4-48FD-A6DB-0CEA232033DD}" type="slidenum">
              <a:rPr lang="es-MX"/>
              <a:pPr>
                <a:defRPr/>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lang="es-ES" smtClean="0"/>
              <a:t>Haga clic para modificar el estilo de título del patrón</a:t>
            </a:r>
            <a:endParaRPr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10 Marcador de fecha"/>
          <p:cNvSpPr>
            <a:spLocks noGrp="1"/>
          </p:cNvSpPr>
          <p:nvPr>
            <p:ph type="dt" sz="half" idx="10"/>
          </p:nvPr>
        </p:nvSpPr>
        <p:spPr/>
        <p:txBody>
          <a:bodyPr/>
          <a:lstStyle>
            <a:lvl1pPr>
              <a:defRPr/>
            </a:lvl1pPr>
          </a:lstStyle>
          <a:p>
            <a:pPr>
              <a:defRPr/>
            </a:pPr>
            <a:fld id="{D837579A-3ACA-4D4A-B8A6-3824865A5C22}" type="datetimeFigureOut">
              <a:rPr lang="es-MX"/>
              <a:pPr>
                <a:defRPr/>
              </a:pPr>
              <a:t>21/02/2014</a:t>
            </a:fld>
            <a:endParaRPr lang="es-MX"/>
          </a:p>
        </p:txBody>
      </p:sp>
      <p:sp>
        <p:nvSpPr>
          <p:cNvPr id="6" name="27 Marcador de pie de página"/>
          <p:cNvSpPr>
            <a:spLocks noGrp="1"/>
          </p:cNvSpPr>
          <p:nvPr>
            <p:ph type="ftr" sz="quarter" idx="11"/>
          </p:nvPr>
        </p:nvSpPr>
        <p:spPr/>
        <p:txBody>
          <a:bodyPr/>
          <a:lstStyle>
            <a:lvl1pPr>
              <a:defRPr/>
            </a:lvl1pPr>
          </a:lstStyle>
          <a:p>
            <a:pPr>
              <a:defRPr/>
            </a:pPr>
            <a:endParaRPr lang="es-MX"/>
          </a:p>
        </p:txBody>
      </p:sp>
      <p:sp>
        <p:nvSpPr>
          <p:cNvPr id="7" name="4 Marcador de número de diapositiva"/>
          <p:cNvSpPr>
            <a:spLocks noGrp="1"/>
          </p:cNvSpPr>
          <p:nvPr>
            <p:ph type="sldNum" sz="quarter" idx="12"/>
          </p:nvPr>
        </p:nvSpPr>
        <p:spPr/>
        <p:txBody>
          <a:bodyPr/>
          <a:lstStyle>
            <a:lvl1pPr>
              <a:defRPr/>
            </a:lvl1pPr>
          </a:lstStyle>
          <a:p>
            <a:pPr>
              <a:defRPr/>
            </a:pPr>
            <a:fld id="{7FC371BC-63D4-40F3-B219-3D9B7FC519FF}" type="slidenum">
              <a:rPr lang="es-MX"/>
              <a:pPr>
                <a:defRPr/>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28 Título"/>
          <p:cNvSpPr>
            <a:spLocks noGrp="1"/>
          </p:cNvSpPr>
          <p:nvPr>
            <p:ph type="title"/>
          </p:nvPr>
        </p:nvSpPr>
        <p:spPr>
          <a:xfrm>
            <a:off x="304800" y="5410200"/>
            <a:ext cx="8610600" cy="882650"/>
          </a:xfrm>
        </p:spPr>
        <p:txBody>
          <a:bodyPr/>
          <a:lstStyle>
            <a:lvl1pPr>
              <a:defRPr/>
            </a:lvl1pPr>
          </a:lstStyle>
          <a:p>
            <a:r>
              <a:rPr lang="es-ES" smtClean="0"/>
              <a:t>Haga clic para modificar el estilo de título del patrón</a:t>
            </a:r>
            <a:endParaRPr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9 Marcador de fecha"/>
          <p:cNvSpPr>
            <a:spLocks noGrp="1"/>
          </p:cNvSpPr>
          <p:nvPr>
            <p:ph type="dt" sz="half" idx="10"/>
          </p:nvPr>
        </p:nvSpPr>
        <p:spPr/>
        <p:txBody>
          <a:bodyPr/>
          <a:lstStyle>
            <a:lvl1pPr>
              <a:defRPr/>
            </a:lvl1pPr>
          </a:lstStyle>
          <a:p>
            <a:pPr>
              <a:defRPr/>
            </a:pPr>
            <a:fld id="{0E742619-88DC-4A26-A823-D6B3C43DED99}" type="datetimeFigureOut">
              <a:rPr lang="es-MX"/>
              <a:pPr>
                <a:defRPr/>
              </a:pPr>
              <a:t>21/02/2014</a:t>
            </a:fld>
            <a:endParaRPr lang="es-MX"/>
          </a:p>
        </p:txBody>
      </p:sp>
      <p:sp>
        <p:nvSpPr>
          <p:cNvPr id="9" name="5 Marcador de pie de página"/>
          <p:cNvSpPr>
            <a:spLocks noGrp="1"/>
          </p:cNvSpPr>
          <p:nvPr>
            <p:ph type="ftr" sz="quarter" idx="11"/>
          </p:nvPr>
        </p:nvSpPr>
        <p:spPr/>
        <p:txBody>
          <a:bodyPr/>
          <a:lstStyle>
            <a:lvl1pPr>
              <a:defRPr/>
            </a:lvl1pPr>
          </a:lstStyle>
          <a:p>
            <a:pPr>
              <a:defRPr/>
            </a:pPr>
            <a:endParaRPr lang="es-MX"/>
          </a:p>
        </p:txBody>
      </p:sp>
      <p:sp>
        <p:nvSpPr>
          <p:cNvPr id="10" name="6 Marcador de número de diapositiva"/>
          <p:cNvSpPr>
            <a:spLocks noGrp="1"/>
          </p:cNvSpPr>
          <p:nvPr>
            <p:ph type="sldNum" sz="quarter" idx="12"/>
          </p:nvPr>
        </p:nvSpPr>
        <p:spPr>
          <a:xfrm>
            <a:off x="8229600" y="6477000"/>
            <a:ext cx="762000" cy="247650"/>
          </a:xfrm>
        </p:spPr>
        <p:txBody>
          <a:bodyPr/>
          <a:lstStyle>
            <a:lvl1pPr>
              <a:defRPr/>
            </a:lvl1pPr>
          </a:lstStyle>
          <a:p>
            <a:pPr>
              <a:defRPr/>
            </a:pPr>
            <a:fld id="{9E3E35A0-9191-43F5-9468-77B45ECB6E6B}" type="slidenum">
              <a:rPr lang="es-MX"/>
              <a:pPr>
                <a:defRPr/>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lang="es-ES" smtClean="0"/>
              <a:t>Haga clic para modificar el estilo de título del patrón</a:t>
            </a:r>
            <a:endParaRPr lang="en-US"/>
          </a:p>
        </p:txBody>
      </p:sp>
      <p:sp>
        <p:nvSpPr>
          <p:cNvPr id="3" name="10 Marcador de fecha"/>
          <p:cNvSpPr>
            <a:spLocks noGrp="1"/>
          </p:cNvSpPr>
          <p:nvPr>
            <p:ph type="dt" sz="half" idx="10"/>
          </p:nvPr>
        </p:nvSpPr>
        <p:spPr/>
        <p:txBody>
          <a:bodyPr/>
          <a:lstStyle>
            <a:lvl1pPr>
              <a:defRPr/>
            </a:lvl1pPr>
          </a:lstStyle>
          <a:p>
            <a:pPr>
              <a:defRPr/>
            </a:pPr>
            <a:fld id="{A8F65FAA-8686-4B60-BBBB-76F5816C537F}" type="datetimeFigureOut">
              <a:rPr lang="es-MX"/>
              <a:pPr>
                <a:defRPr/>
              </a:pPr>
              <a:t>21/02/2014</a:t>
            </a:fld>
            <a:endParaRPr lang="es-MX"/>
          </a:p>
        </p:txBody>
      </p:sp>
      <p:sp>
        <p:nvSpPr>
          <p:cNvPr id="4" name="27 Marcador de pie de página"/>
          <p:cNvSpPr>
            <a:spLocks noGrp="1"/>
          </p:cNvSpPr>
          <p:nvPr>
            <p:ph type="ftr" sz="quarter" idx="11"/>
          </p:nvPr>
        </p:nvSpPr>
        <p:spPr/>
        <p:txBody>
          <a:bodyPr/>
          <a:lstStyle>
            <a:lvl1pPr>
              <a:defRPr/>
            </a:lvl1pPr>
          </a:lstStyle>
          <a:p>
            <a:pPr>
              <a:defRPr/>
            </a:pPr>
            <a:endParaRPr lang="es-MX"/>
          </a:p>
        </p:txBody>
      </p:sp>
      <p:sp>
        <p:nvSpPr>
          <p:cNvPr id="5" name="4 Marcador de número de diapositiva"/>
          <p:cNvSpPr>
            <a:spLocks noGrp="1"/>
          </p:cNvSpPr>
          <p:nvPr>
            <p:ph type="sldNum" sz="quarter" idx="12"/>
          </p:nvPr>
        </p:nvSpPr>
        <p:spPr/>
        <p:txBody>
          <a:bodyPr/>
          <a:lstStyle>
            <a:lvl1pPr>
              <a:defRPr/>
            </a:lvl1pPr>
          </a:lstStyle>
          <a:p>
            <a:pPr>
              <a:defRPr/>
            </a:pPr>
            <a:fld id="{03EB2E28-29BE-4B4D-BBB3-26237A78AD1D}" type="slidenum">
              <a:rPr lang="es-MX"/>
              <a:pPr>
                <a:defRPr/>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2 Marcador de fecha"/>
          <p:cNvSpPr>
            <a:spLocks noGrp="1"/>
          </p:cNvSpPr>
          <p:nvPr>
            <p:ph type="dt" sz="half" idx="10"/>
          </p:nvPr>
        </p:nvSpPr>
        <p:spPr/>
        <p:txBody>
          <a:bodyPr/>
          <a:lstStyle>
            <a:lvl1pPr>
              <a:defRPr/>
            </a:lvl1pPr>
          </a:lstStyle>
          <a:p>
            <a:pPr>
              <a:defRPr/>
            </a:pPr>
            <a:fld id="{DF77B849-1C51-4A97-958B-04AF53541B78}" type="datetimeFigureOut">
              <a:rPr lang="es-MX"/>
              <a:pPr>
                <a:defRPr/>
              </a:pPr>
              <a:t>21/02/2014</a:t>
            </a:fld>
            <a:endParaRPr lang="es-MX"/>
          </a:p>
        </p:txBody>
      </p:sp>
      <p:sp>
        <p:nvSpPr>
          <p:cNvPr id="3" name="23 Marcador de pie de página"/>
          <p:cNvSpPr>
            <a:spLocks noGrp="1"/>
          </p:cNvSpPr>
          <p:nvPr>
            <p:ph type="ftr" sz="quarter" idx="11"/>
          </p:nvPr>
        </p:nvSpPr>
        <p:spPr/>
        <p:txBody>
          <a:bodyPr/>
          <a:lstStyle>
            <a:lvl1pPr>
              <a:defRPr/>
            </a:lvl1pPr>
          </a:lstStyle>
          <a:p>
            <a:pPr>
              <a:defRPr/>
            </a:pPr>
            <a:endParaRPr lang="es-MX"/>
          </a:p>
        </p:txBody>
      </p:sp>
      <p:sp>
        <p:nvSpPr>
          <p:cNvPr id="4" name="6 Marcador de número de diapositiva"/>
          <p:cNvSpPr>
            <a:spLocks noGrp="1"/>
          </p:cNvSpPr>
          <p:nvPr>
            <p:ph type="sldNum" sz="quarter" idx="12"/>
          </p:nvPr>
        </p:nvSpPr>
        <p:spPr/>
        <p:txBody>
          <a:bodyPr/>
          <a:lstStyle>
            <a:lvl1pPr>
              <a:defRPr/>
            </a:lvl1pPr>
          </a:lstStyle>
          <a:p>
            <a:pPr>
              <a:defRPr/>
            </a:pPr>
            <a:fld id="{B9FA1F6F-C331-4C32-9C50-865C42D82822}" type="slidenum">
              <a:rPr lang="es-MX"/>
              <a:pPr>
                <a:defRPr/>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5" name="4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11 Título"/>
          <p:cNvSpPr>
            <a:spLocks noGrp="1"/>
          </p:cNvSpPr>
          <p:nvPr>
            <p:ph type="title"/>
          </p:nvPr>
        </p:nvSpPr>
        <p:spPr>
          <a:xfrm>
            <a:off x="457200" y="5486400"/>
            <a:ext cx="8458200" cy="520700"/>
          </a:xfrm>
        </p:spPr>
        <p:txBody>
          <a:bodyPr/>
          <a:lstStyle>
            <a:lvl1pPr algn="l">
              <a:buNone/>
              <a:defRPr sz="2000" b="1"/>
            </a:lvl1pPr>
          </a:lstStyle>
          <a:p>
            <a:r>
              <a:rPr lang="es-ES" smtClean="0"/>
              <a:t>Haga clic para modificar el estilo de título del patrón</a:t>
            </a:r>
            <a:endParaRPr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24 Marcador de fecha"/>
          <p:cNvSpPr>
            <a:spLocks noGrp="1"/>
          </p:cNvSpPr>
          <p:nvPr>
            <p:ph type="dt" sz="half" idx="10"/>
          </p:nvPr>
        </p:nvSpPr>
        <p:spPr/>
        <p:txBody>
          <a:bodyPr/>
          <a:lstStyle>
            <a:lvl1pPr>
              <a:defRPr/>
            </a:lvl1pPr>
          </a:lstStyle>
          <a:p>
            <a:pPr>
              <a:defRPr/>
            </a:pPr>
            <a:fld id="{668685ED-89C7-4993-BBC9-9E77E6B02CFE}" type="datetimeFigureOut">
              <a:rPr lang="es-MX"/>
              <a:pPr>
                <a:defRPr/>
              </a:pPr>
              <a:t>21/02/2014</a:t>
            </a:fld>
            <a:endParaRPr lang="es-MX"/>
          </a:p>
        </p:txBody>
      </p:sp>
      <p:sp>
        <p:nvSpPr>
          <p:cNvPr id="7" name="28 Marcador de pie de página"/>
          <p:cNvSpPr>
            <a:spLocks noGrp="1"/>
          </p:cNvSpPr>
          <p:nvPr>
            <p:ph type="ftr" sz="quarter" idx="11"/>
          </p:nvPr>
        </p:nvSpPr>
        <p:spPr/>
        <p:txBody>
          <a:bodyPr/>
          <a:lstStyle>
            <a:lvl1pPr>
              <a:defRPr/>
            </a:lvl1pPr>
          </a:lstStyle>
          <a:p>
            <a:pPr>
              <a:defRPr/>
            </a:pPr>
            <a:endParaRPr lang="es-MX"/>
          </a:p>
        </p:txBody>
      </p:sp>
      <p:sp>
        <p:nvSpPr>
          <p:cNvPr id="8" name="6 Marcador de número de diapositiva"/>
          <p:cNvSpPr>
            <a:spLocks noGrp="1"/>
          </p:cNvSpPr>
          <p:nvPr>
            <p:ph type="sldNum" sz="quarter" idx="12"/>
          </p:nvPr>
        </p:nvSpPr>
        <p:spPr/>
        <p:txBody>
          <a:bodyPr/>
          <a:lstStyle>
            <a:lvl1pPr>
              <a:defRPr/>
            </a:lvl1pPr>
          </a:lstStyle>
          <a:p>
            <a:pPr>
              <a:defRPr/>
            </a:pPr>
            <a:fld id="{5EB86244-AD52-437A-A384-D4867A28B627}" type="slidenum">
              <a:rPr lang="es-MX"/>
              <a:pPr>
                <a:defRPr/>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17" name="16 Título"/>
          <p:cNvSpPr>
            <a:spLocks noGrp="1"/>
          </p:cNvSpPr>
          <p:nvPr>
            <p:ph type="title"/>
          </p:nvPr>
        </p:nvSpPr>
        <p:spPr>
          <a:xfrm>
            <a:off x="381000" y="4993760"/>
            <a:ext cx="5867400" cy="522288"/>
          </a:xfrm>
        </p:spPr>
        <p:txBody>
          <a:bodyPr/>
          <a:lstStyle>
            <a:lvl1pPr algn="l">
              <a:buNone/>
              <a:defRPr sz="2000" b="1"/>
            </a:lvl1pPr>
          </a:lstStyle>
          <a:p>
            <a:r>
              <a:rPr lang="es-ES" smtClean="0"/>
              <a:t>Haga clic para modificar el estilo de título del patrón</a:t>
            </a:r>
            <a:endParaRPr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5" name="6 Marcador de fecha"/>
          <p:cNvSpPr>
            <a:spLocks noGrp="1"/>
          </p:cNvSpPr>
          <p:nvPr>
            <p:ph type="dt" sz="half" idx="10"/>
          </p:nvPr>
        </p:nvSpPr>
        <p:spPr/>
        <p:txBody>
          <a:bodyPr/>
          <a:lstStyle>
            <a:lvl1pPr>
              <a:defRPr/>
            </a:lvl1pPr>
          </a:lstStyle>
          <a:p>
            <a:pPr>
              <a:defRPr/>
            </a:pPr>
            <a:fld id="{0025B04B-FB24-4660-A622-2AAEFFCF2665}" type="datetimeFigureOut">
              <a:rPr lang="es-MX"/>
              <a:pPr>
                <a:defRPr/>
              </a:pPr>
              <a:t>21/02/2014</a:t>
            </a:fld>
            <a:endParaRPr lang="es-MX"/>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30 Marcador de número de diapositiva"/>
          <p:cNvSpPr>
            <a:spLocks noGrp="1"/>
          </p:cNvSpPr>
          <p:nvPr>
            <p:ph type="sldNum" sz="quarter" idx="12"/>
          </p:nvPr>
        </p:nvSpPr>
        <p:spPr/>
        <p:txBody>
          <a:bodyPr/>
          <a:lstStyle>
            <a:lvl1pPr>
              <a:defRPr/>
            </a:lvl1pPr>
          </a:lstStyle>
          <a:p>
            <a:pPr>
              <a:defRPr/>
            </a:pPr>
            <a:fld id="{33C805ED-5447-434A-94CA-0EE428B47D2A}" type="slidenum">
              <a:rPr lang="es-MX"/>
              <a:pPr>
                <a:defRPr/>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9" name="7 Marcador de texto"/>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09E8CB68-E0CB-473E-8969-7D9B23013F96}" type="datetimeFigureOut">
              <a:rPr lang="es-MX"/>
              <a:pPr>
                <a:defRPr/>
              </a:pPr>
              <a:t>21/02/2014</a:t>
            </a:fld>
            <a:endParaRPr lang="es-MX"/>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es-MX"/>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C68E1F2D-6130-4D50-B705-A2E91114E329}" type="slidenum">
              <a:rPr lang="es-MX"/>
              <a:pPr>
                <a:defRPr/>
              </a:pPr>
              <a:t>‹Nº›</a:t>
            </a:fld>
            <a:endParaRPr lang="es-MX"/>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lang="es-ES" smtClean="0"/>
              <a:t>Haga clic para modificar el estilo de título del patrón</a:t>
            </a:r>
            <a:endParaRPr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1" r:id="rId4"/>
    <p:sldLayoutId id="2147483837" r:id="rId5"/>
    <p:sldLayoutId id="2147483832" r:id="rId6"/>
    <p:sldLayoutId id="2147483838" r:id="rId7"/>
    <p:sldLayoutId id="2147483839" r:id="rId8"/>
    <p:sldLayoutId id="2147483840" r:id="rId9"/>
    <p:sldLayoutId id="2147483833" r:id="rId10"/>
    <p:sldLayoutId id="2147483841" r:id="rId11"/>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3 CuadroTexto"/>
          <p:cNvSpPr txBox="1">
            <a:spLocks noChangeArrowheads="1"/>
          </p:cNvSpPr>
          <p:nvPr/>
        </p:nvSpPr>
        <p:spPr bwMode="auto">
          <a:xfrm>
            <a:off x="2124075" y="836613"/>
            <a:ext cx="4892675" cy="2586037"/>
          </a:xfrm>
          <a:prstGeom prst="rect">
            <a:avLst/>
          </a:prstGeom>
          <a:noFill/>
          <a:ln w="9525">
            <a:noFill/>
            <a:miter lim="800000"/>
            <a:headEnd/>
            <a:tailEnd/>
          </a:ln>
        </p:spPr>
        <p:txBody>
          <a:bodyPr wrap="none">
            <a:spAutoFit/>
          </a:bodyPr>
          <a:lstStyle/>
          <a:p>
            <a:pPr algn="ctr">
              <a:lnSpc>
                <a:spcPct val="150000"/>
              </a:lnSpc>
            </a:pPr>
            <a:r>
              <a:rPr lang="es-MX" sz="3600" b="1" u="sng">
                <a:latin typeface="Franklin Gothic Book" pitchFamily="34" charset="0"/>
              </a:rPr>
              <a:t>DISEÑO DEL PRODUCTO</a:t>
            </a:r>
          </a:p>
          <a:p>
            <a:pPr algn="ctr">
              <a:lnSpc>
                <a:spcPct val="150000"/>
              </a:lnSpc>
            </a:pPr>
            <a:r>
              <a:rPr lang="es-MX" sz="3600" b="1" u="sng">
                <a:latin typeface="Franklin Gothic Book" pitchFamily="34" charset="0"/>
              </a:rPr>
              <a:t>&amp;</a:t>
            </a:r>
          </a:p>
          <a:p>
            <a:pPr algn="ctr">
              <a:lnSpc>
                <a:spcPct val="150000"/>
              </a:lnSpc>
            </a:pPr>
            <a:r>
              <a:rPr lang="es-MX" sz="3600" b="1" u="sng">
                <a:latin typeface="Franklin Gothic Book" pitchFamily="34" charset="0"/>
              </a:rPr>
              <a:t>PROCESO.</a:t>
            </a:r>
          </a:p>
        </p:txBody>
      </p:sp>
      <p:pic>
        <p:nvPicPr>
          <p:cNvPr id="10243" name="Picture 4"/>
          <p:cNvPicPr>
            <a:picLocks noChangeAspect="1" noChangeArrowheads="1"/>
          </p:cNvPicPr>
          <p:nvPr/>
        </p:nvPicPr>
        <p:blipFill>
          <a:blip r:embed="rId3" cstate="print"/>
          <a:srcRect/>
          <a:stretch>
            <a:fillRect/>
          </a:stretch>
        </p:blipFill>
        <p:spPr bwMode="auto">
          <a:xfrm>
            <a:off x="2339975" y="3514725"/>
            <a:ext cx="4176713" cy="3165475"/>
          </a:xfrm>
          <a:prstGeom prst="rect">
            <a:avLst/>
          </a:prstGeom>
          <a:noFill/>
          <a:ln w="9525" cap="rnd">
            <a:solidFill>
              <a:schemeClr val="tx1"/>
            </a:solidFill>
            <a:round/>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Rectángulo"/>
          <p:cNvSpPr>
            <a:spLocks noChangeArrowheads="1"/>
          </p:cNvSpPr>
          <p:nvPr/>
        </p:nvSpPr>
        <p:spPr bwMode="auto">
          <a:xfrm>
            <a:off x="2857500" y="333375"/>
            <a:ext cx="3429000" cy="368300"/>
          </a:xfrm>
          <a:prstGeom prst="rect">
            <a:avLst/>
          </a:prstGeom>
          <a:noFill/>
          <a:ln w="9525">
            <a:noFill/>
            <a:miter lim="800000"/>
            <a:headEnd/>
            <a:tailEnd/>
          </a:ln>
        </p:spPr>
        <p:txBody>
          <a:bodyPr wrap="none">
            <a:spAutoFit/>
          </a:bodyPr>
          <a:lstStyle/>
          <a:p>
            <a:pPr algn="ctr"/>
            <a:r>
              <a:rPr lang="es-MX" b="1">
                <a:latin typeface="Franklin Gothic Book" pitchFamily="34" charset="0"/>
              </a:rPr>
              <a:t>CICLO DE VIDA DE UN PRODUCTO</a:t>
            </a:r>
            <a:endParaRPr lang="es-MX">
              <a:latin typeface="Franklin Gothic Book" pitchFamily="34" charset="0"/>
            </a:endParaRPr>
          </a:p>
        </p:txBody>
      </p:sp>
      <p:sp>
        <p:nvSpPr>
          <p:cNvPr id="19459" name="2 Rectángulo"/>
          <p:cNvSpPr>
            <a:spLocks noChangeArrowheads="1"/>
          </p:cNvSpPr>
          <p:nvPr/>
        </p:nvSpPr>
        <p:spPr bwMode="auto">
          <a:xfrm>
            <a:off x="395288" y="827088"/>
            <a:ext cx="8424862" cy="369887"/>
          </a:xfrm>
          <a:prstGeom prst="rect">
            <a:avLst/>
          </a:prstGeom>
          <a:noFill/>
          <a:ln w="9525">
            <a:noFill/>
            <a:miter lim="800000"/>
            <a:headEnd/>
            <a:tailEnd/>
          </a:ln>
        </p:spPr>
        <p:txBody>
          <a:bodyPr>
            <a:spAutoFit/>
          </a:bodyPr>
          <a:lstStyle/>
          <a:p>
            <a:r>
              <a:rPr lang="es-MX" b="1">
                <a:latin typeface="Franklin Gothic Book" pitchFamily="34" charset="0"/>
              </a:rPr>
              <a:t>La</a:t>
            </a:r>
            <a:r>
              <a:rPr lang="es-MX">
                <a:latin typeface="Franklin Gothic Book" pitchFamily="34" charset="0"/>
              </a:rPr>
              <a:t> teoría sugiere que cada producto o servicio tiene una vida finita.</a:t>
            </a:r>
          </a:p>
        </p:txBody>
      </p:sp>
      <p:sp>
        <p:nvSpPr>
          <p:cNvPr id="19460" name="3 Rectángulo"/>
          <p:cNvSpPr>
            <a:spLocks noChangeArrowheads="1"/>
          </p:cNvSpPr>
          <p:nvPr/>
        </p:nvSpPr>
        <p:spPr bwMode="auto">
          <a:xfrm>
            <a:off x="395288" y="1258888"/>
            <a:ext cx="8497887" cy="2170112"/>
          </a:xfrm>
          <a:prstGeom prst="rect">
            <a:avLst/>
          </a:prstGeom>
          <a:noFill/>
          <a:ln w="9525">
            <a:noFill/>
            <a:miter lim="800000"/>
            <a:headEnd/>
            <a:tailEnd/>
          </a:ln>
        </p:spPr>
        <p:txBody>
          <a:bodyPr>
            <a:spAutoFit/>
          </a:bodyPr>
          <a:lstStyle/>
          <a:p>
            <a:pPr>
              <a:lnSpc>
                <a:spcPct val="150000"/>
              </a:lnSpc>
            </a:pPr>
            <a:r>
              <a:rPr lang="es-MX" b="1">
                <a:latin typeface="Franklin Gothic Book" pitchFamily="34" charset="0"/>
              </a:rPr>
              <a:t>La</a:t>
            </a:r>
            <a:r>
              <a:rPr lang="es-MX">
                <a:latin typeface="Franklin Gothic Book" pitchFamily="34" charset="0"/>
              </a:rPr>
              <a:t> principal desventaja es que es muy difícil anticipar el ciclo de vida de un producto. </a:t>
            </a:r>
            <a:r>
              <a:rPr lang="es-MX" b="1">
                <a:latin typeface="Franklin Gothic Book" pitchFamily="34" charset="0"/>
              </a:rPr>
              <a:t>Muy</a:t>
            </a:r>
            <a:r>
              <a:rPr lang="es-MX">
                <a:latin typeface="Franklin Gothic Book" pitchFamily="34" charset="0"/>
              </a:rPr>
              <a:t> pocos gerentes de producto diagnostican con claridad la fase precisa del ciclo de vida en la cual se encuentran sus productos. Por medio de evidencias se supone que el producto se desplaza desde el crecimiento hasta la madurez (son señales de sentido común, pero de dudoso valor científico).</a:t>
            </a:r>
          </a:p>
        </p:txBody>
      </p:sp>
      <p:pic>
        <p:nvPicPr>
          <p:cNvPr id="19461" name="Picture 2"/>
          <p:cNvPicPr>
            <a:picLocks noChangeAspect="1" noChangeArrowheads="1"/>
          </p:cNvPicPr>
          <p:nvPr/>
        </p:nvPicPr>
        <p:blipFill>
          <a:blip r:embed="rId2" cstate="print"/>
          <a:srcRect t="7208" b="2454"/>
          <a:stretch>
            <a:fillRect/>
          </a:stretch>
        </p:blipFill>
        <p:spPr bwMode="auto">
          <a:xfrm>
            <a:off x="1908175" y="3500438"/>
            <a:ext cx="5588000" cy="3168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Rectángulo"/>
          <p:cNvSpPr>
            <a:spLocks noChangeArrowheads="1"/>
          </p:cNvSpPr>
          <p:nvPr/>
        </p:nvSpPr>
        <p:spPr bwMode="auto">
          <a:xfrm>
            <a:off x="1835150" y="333375"/>
            <a:ext cx="5399088" cy="368300"/>
          </a:xfrm>
          <a:prstGeom prst="rect">
            <a:avLst/>
          </a:prstGeom>
          <a:noFill/>
          <a:ln w="9525">
            <a:noFill/>
            <a:miter lim="800000"/>
            <a:headEnd/>
            <a:tailEnd/>
          </a:ln>
        </p:spPr>
        <p:txBody>
          <a:bodyPr wrap="none">
            <a:spAutoFit/>
          </a:bodyPr>
          <a:lstStyle/>
          <a:p>
            <a:pPr algn="just"/>
            <a:r>
              <a:rPr lang="es-MX" b="1" i="1">
                <a:latin typeface="Franklin Gothic Book" pitchFamily="34" charset="0"/>
              </a:rPr>
              <a:t>PROCESO DE DESARROLLO DE NUEVOS PRODUCTOS</a:t>
            </a:r>
            <a:endParaRPr lang="es-MX">
              <a:latin typeface="Franklin Gothic Book" pitchFamily="34" charset="0"/>
            </a:endParaRPr>
          </a:p>
        </p:txBody>
      </p:sp>
      <p:sp>
        <p:nvSpPr>
          <p:cNvPr id="20483" name="2 Rectángulo"/>
          <p:cNvSpPr>
            <a:spLocks noChangeArrowheads="1"/>
          </p:cNvSpPr>
          <p:nvPr/>
        </p:nvSpPr>
        <p:spPr bwMode="auto">
          <a:xfrm>
            <a:off x="250825" y="981075"/>
            <a:ext cx="8642350" cy="922338"/>
          </a:xfrm>
          <a:prstGeom prst="rect">
            <a:avLst/>
          </a:prstGeom>
          <a:noFill/>
          <a:ln w="9525">
            <a:noFill/>
            <a:miter lim="800000"/>
            <a:headEnd/>
            <a:tailEnd/>
          </a:ln>
        </p:spPr>
        <p:txBody>
          <a:bodyPr>
            <a:spAutoFit/>
          </a:bodyPr>
          <a:lstStyle/>
          <a:p>
            <a:pPr algn="just"/>
            <a:r>
              <a:rPr lang="es-MX" b="1">
                <a:latin typeface="Franklin Gothic Book" pitchFamily="34" charset="0"/>
              </a:rPr>
              <a:t>Independientemente</a:t>
            </a:r>
            <a:r>
              <a:rPr lang="es-MX">
                <a:latin typeface="Franklin Gothic Book" pitchFamily="34" charset="0"/>
              </a:rPr>
              <a:t> del enfoque organizacional que se utilice para el desarrollo de nuevos productos, los pasos de desarrollo de nuevos productos son casi siempre los mismos.</a:t>
            </a:r>
          </a:p>
        </p:txBody>
      </p:sp>
      <p:pic>
        <p:nvPicPr>
          <p:cNvPr id="20484" name="Picture 2"/>
          <p:cNvPicPr>
            <a:picLocks noChangeAspect="1" noChangeArrowheads="1"/>
          </p:cNvPicPr>
          <p:nvPr/>
        </p:nvPicPr>
        <p:blipFill>
          <a:blip r:embed="rId2" cstate="print"/>
          <a:srcRect l="3764" t="500" r="2953" b="3876"/>
          <a:stretch>
            <a:fillRect/>
          </a:stretch>
        </p:blipFill>
        <p:spPr bwMode="auto">
          <a:xfrm>
            <a:off x="323528" y="1916831"/>
            <a:ext cx="8496944" cy="482528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cstate="print"/>
          <a:srcRect l="10419" t="2325" r="11739" b="2325"/>
          <a:stretch>
            <a:fillRect/>
          </a:stretch>
        </p:blipFill>
        <p:spPr bwMode="auto">
          <a:xfrm>
            <a:off x="2411413" y="2349500"/>
            <a:ext cx="4248150" cy="4032250"/>
          </a:xfrm>
          <a:prstGeom prst="rect">
            <a:avLst/>
          </a:prstGeom>
          <a:noFill/>
          <a:ln w="9525">
            <a:noFill/>
            <a:miter lim="800000"/>
            <a:headEnd/>
            <a:tailEnd/>
          </a:ln>
        </p:spPr>
      </p:pic>
      <p:sp>
        <p:nvSpPr>
          <p:cNvPr id="21507" name="2 Rectángulo"/>
          <p:cNvSpPr>
            <a:spLocks noChangeArrowheads="1"/>
          </p:cNvSpPr>
          <p:nvPr/>
        </p:nvSpPr>
        <p:spPr bwMode="auto">
          <a:xfrm>
            <a:off x="755650" y="333375"/>
            <a:ext cx="7632700" cy="368300"/>
          </a:xfrm>
          <a:prstGeom prst="rect">
            <a:avLst/>
          </a:prstGeom>
          <a:noFill/>
          <a:ln w="9525">
            <a:noFill/>
            <a:miter lim="800000"/>
            <a:headEnd/>
            <a:tailEnd/>
          </a:ln>
        </p:spPr>
        <p:txBody>
          <a:bodyPr>
            <a:spAutoFit/>
          </a:bodyPr>
          <a:lstStyle/>
          <a:p>
            <a:pPr algn="ctr"/>
            <a:r>
              <a:rPr lang="es-MX" b="1" i="1">
                <a:latin typeface="Franklin Gothic Book" pitchFamily="34" charset="0"/>
              </a:rPr>
              <a:t>ESTUDIO DEL PROCESO DE DESARROLLO DE NUEVOS PRODUCTOS</a:t>
            </a:r>
            <a:endParaRPr lang="es-MX">
              <a:latin typeface="Franklin Gothic Book" pitchFamily="34" charset="0"/>
            </a:endParaRPr>
          </a:p>
        </p:txBody>
      </p:sp>
      <p:sp>
        <p:nvSpPr>
          <p:cNvPr id="21508" name="3 Rectángulo"/>
          <p:cNvSpPr>
            <a:spLocks noChangeArrowheads="1"/>
          </p:cNvSpPr>
          <p:nvPr/>
        </p:nvSpPr>
        <p:spPr bwMode="auto">
          <a:xfrm>
            <a:off x="250825" y="1125538"/>
            <a:ext cx="8569325" cy="646112"/>
          </a:xfrm>
          <a:prstGeom prst="rect">
            <a:avLst/>
          </a:prstGeom>
          <a:noFill/>
          <a:ln w="9525">
            <a:noFill/>
            <a:miter lim="800000"/>
            <a:headEnd/>
            <a:tailEnd/>
          </a:ln>
        </p:spPr>
        <p:txBody>
          <a:bodyPr>
            <a:spAutoFit/>
          </a:bodyPr>
          <a:lstStyle/>
          <a:p>
            <a:pPr algn="just"/>
            <a:r>
              <a:rPr lang="es-MX" b="1">
                <a:latin typeface="Franklin Gothic Book" pitchFamily="34" charset="0"/>
              </a:rPr>
              <a:t>El</a:t>
            </a:r>
            <a:r>
              <a:rPr lang="es-MX">
                <a:latin typeface="Franklin Gothic Book" pitchFamily="34" charset="0"/>
              </a:rPr>
              <a:t> proceso de desarrollo de un nuevo producto es un embudo o filtro, sólo algunas ideas se concretan en productos de la gran cantidad de ideas que se generan.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Rectángulo"/>
          <p:cNvSpPr>
            <a:spLocks noChangeArrowheads="1"/>
          </p:cNvSpPr>
          <p:nvPr/>
        </p:nvSpPr>
        <p:spPr bwMode="auto">
          <a:xfrm>
            <a:off x="1592263" y="231775"/>
            <a:ext cx="5932487" cy="460375"/>
          </a:xfrm>
          <a:prstGeom prst="rect">
            <a:avLst/>
          </a:prstGeom>
          <a:noFill/>
          <a:ln w="9525">
            <a:noFill/>
            <a:miter lim="800000"/>
            <a:headEnd/>
            <a:tailEnd/>
          </a:ln>
        </p:spPr>
        <p:txBody>
          <a:bodyPr wrap="none">
            <a:spAutoFit/>
          </a:bodyPr>
          <a:lstStyle/>
          <a:p>
            <a:r>
              <a:rPr lang="es-MX" sz="2400" b="1" i="1"/>
              <a:t>Proceso de Desarrollo de la Tecnología</a:t>
            </a:r>
            <a:endParaRPr lang="es-MX" sz="2400"/>
          </a:p>
        </p:txBody>
      </p:sp>
      <p:sp>
        <p:nvSpPr>
          <p:cNvPr id="22531" name="2 Rectángulo"/>
          <p:cNvSpPr>
            <a:spLocks noChangeArrowheads="1"/>
          </p:cNvSpPr>
          <p:nvPr/>
        </p:nvSpPr>
        <p:spPr bwMode="auto">
          <a:xfrm>
            <a:off x="250825" y="1004888"/>
            <a:ext cx="8569325" cy="1200150"/>
          </a:xfrm>
          <a:prstGeom prst="rect">
            <a:avLst/>
          </a:prstGeom>
          <a:noFill/>
          <a:ln w="9525">
            <a:noFill/>
            <a:miter lim="800000"/>
            <a:headEnd/>
            <a:tailEnd/>
          </a:ln>
        </p:spPr>
        <p:txBody>
          <a:bodyPr>
            <a:spAutoFit/>
          </a:bodyPr>
          <a:lstStyle/>
          <a:p>
            <a:pPr algn="just"/>
            <a:r>
              <a:rPr lang="es-MX" b="1" i="1" u="sng"/>
              <a:t>Falla de alineación en la tecnología</a:t>
            </a:r>
          </a:p>
          <a:p>
            <a:pPr algn="just"/>
            <a:r>
              <a:rPr lang="es-MX"/>
              <a:t>Operaciones que no puede fabricar el producto diseñado por investigación y desarrollo (sucede cuando las tecnologías son nuevas o no se han comprobado o no se comprenden bien).</a:t>
            </a:r>
          </a:p>
        </p:txBody>
      </p:sp>
      <p:sp>
        <p:nvSpPr>
          <p:cNvPr id="22532" name="3 Rectángulo"/>
          <p:cNvSpPr>
            <a:spLocks noChangeArrowheads="1"/>
          </p:cNvSpPr>
          <p:nvPr/>
        </p:nvSpPr>
        <p:spPr bwMode="auto">
          <a:xfrm>
            <a:off x="250825" y="2433638"/>
            <a:ext cx="8642350" cy="923925"/>
          </a:xfrm>
          <a:prstGeom prst="rect">
            <a:avLst/>
          </a:prstGeom>
          <a:noFill/>
          <a:ln w="9525">
            <a:noFill/>
            <a:miter lim="800000"/>
            <a:headEnd/>
            <a:tailEnd/>
          </a:ln>
        </p:spPr>
        <p:txBody>
          <a:bodyPr>
            <a:spAutoFit/>
          </a:bodyPr>
          <a:lstStyle/>
          <a:p>
            <a:pPr algn="just"/>
            <a:r>
              <a:rPr lang="es-MX" b="1" i="1" u="sng"/>
              <a:t>Falla en la infraestructura de proceso</a:t>
            </a:r>
          </a:p>
          <a:p>
            <a:pPr algn="just"/>
            <a:r>
              <a:rPr lang="es-MX"/>
              <a:t>Operaciones que no puede fabricar el nuevo producto en términos de habilidad en la mano de obra, sistemas de control, aseguramiento de calidad y organización.</a:t>
            </a:r>
          </a:p>
        </p:txBody>
      </p:sp>
      <p:sp>
        <p:nvSpPr>
          <p:cNvPr id="22533" name="4 Rectángulo"/>
          <p:cNvSpPr>
            <a:spLocks noChangeArrowheads="1"/>
          </p:cNvSpPr>
          <p:nvPr/>
        </p:nvSpPr>
        <p:spPr bwMode="auto">
          <a:xfrm>
            <a:off x="250825" y="3716338"/>
            <a:ext cx="8713788" cy="923925"/>
          </a:xfrm>
          <a:prstGeom prst="rect">
            <a:avLst/>
          </a:prstGeom>
          <a:noFill/>
          <a:ln w="9525">
            <a:noFill/>
            <a:miter lim="800000"/>
            <a:headEnd/>
            <a:tailEnd/>
          </a:ln>
        </p:spPr>
        <p:txBody>
          <a:bodyPr>
            <a:spAutoFit/>
          </a:bodyPr>
          <a:lstStyle/>
          <a:p>
            <a:r>
              <a:rPr lang="es-MX" b="1" i="1" u="sng"/>
              <a:t>Presencia de sistemas de compensación</a:t>
            </a:r>
          </a:p>
          <a:p>
            <a:r>
              <a:rPr lang="es-MX"/>
              <a:t>Los sistemas de compensación podrían reforzar el uso de la tecnología actual en</a:t>
            </a:r>
          </a:p>
          <a:p>
            <a:r>
              <a:rPr lang="es-MX"/>
              <a:t>lugar de los nuevos procesos que se necesitan.</a:t>
            </a:r>
          </a:p>
        </p:txBody>
      </p:sp>
      <p:sp>
        <p:nvSpPr>
          <p:cNvPr id="22534" name="5 Rectángulo"/>
          <p:cNvSpPr>
            <a:spLocks noChangeArrowheads="1"/>
          </p:cNvSpPr>
          <p:nvPr/>
        </p:nvSpPr>
        <p:spPr bwMode="auto">
          <a:xfrm>
            <a:off x="323850" y="5181600"/>
            <a:ext cx="8569325" cy="1200150"/>
          </a:xfrm>
          <a:prstGeom prst="rect">
            <a:avLst/>
          </a:prstGeom>
          <a:noFill/>
          <a:ln w="9525">
            <a:noFill/>
            <a:miter lim="800000"/>
            <a:headEnd/>
            <a:tailEnd/>
          </a:ln>
        </p:spPr>
        <p:txBody>
          <a:bodyPr>
            <a:spAutoFit/>
          </a:bodyPr>
          <a:lstStyle/>
          <a:p>
            <a:pPr algn="just"/>
            <a:r>
              <a:rPr lang="es-MX"/>
              <a:t>Después de diseñar el producto, investigación y desarrollo se reduce el esfuerzo, aunque no hasta cero, mientras que operaciones asume el papel más importante.</a:t>
            </a:r>
          </a:p>
          <a:p>
            <a:pPr algn="just"/>
            <a:endParaRPr lang="es-MX"/>
          </a:p>
          <a:p>
            <a:pPr algn="just"/>
            <a:r>
              <a:rPr lang="es-MX"/>
              <a:t>Por último ventas toma el control cuando el nuevo producto se lanza al mercado.</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Rectángulo"/>
          <p:cNvSpPr>
            <a:spLocks noChangeArrowheads="1"/>
          </p:cNvSpPr>
          <p:nvPr/>
        </p:nvSpPr>
        <p:spPr bwMode="auto">
          <a:xfrm>
            <a:off x="539750" y="404813"/>
            <a:ext cx="8064500" cy="400050"/>
          </a:xfrm>
          <a:prstGeom prst="rect">
            <a:avLst/>
          </a:prstGeom>
          <a:noFill/>
          <a:ln w="9525">
            <a:noFill/>
            <a:miter lim="800000"/>
            <a:headEnd/>
            <a:tailEnd/>
          </a:ln>
        </p:spPr>
        <p:txBody>
          <a:bodyPr>
            <a:spAutoFit/>
          </a:bodyPr>
          <a:lstStyle/>
          <a:p>
            <a:pPr algn="ctr"/>
            <a:r>
              <a:rPr lang="es-MX" sz="2000" b="1" i="1"/>
              <a:t>Interacción entre el Diseño del Producto y el Diseño del Proceso</a:t>
            </a:r>
            <a:endParaRPr lang="es-MX" sz="2000"/>
          </a:p>
        </p:txBody>
      </p:sp>
      <p:sp>
        <p:nvSpPr>
          <p:cNvPr id="23555" name="2 Rectángulo"/>
          <p:cNvSpPr>
            <a:spLocks noChangeArrowheads="1"/>
          </p:cNvSpPr>
          <p:nvPr/>
        </p:nvSpPr>
        <p:spPr bwMode="auto">
          <a:xfrm>
            <a:off x="107950" y="1052513"/>
            <a:ext cx="8964613" cy="1200150"/>
          </a:xfrm>
          <a:prstGeom prst="rect">
            <a:avLst/>
          </a:prstGeom>
          <a:noFill/>
          <a:ln w="9525">
            <a:noFill/>
            <a:miter lim="800000"/>
            <a:headEnd/>
            <a:tailEnd/>
          </a:ln>
        </p:spPr>
        <p:txBody>
          <a:bodyPr>
            <a:spAutoFit/>
          </a:bodyPr>
          <a:lstStyle/>
          <a:p>
            <a:pPr algn="just"/>
            <a:r>
              <a:rPr lang="es-MX"/>
              <a:t>Luego que el producto ha sufrido todo un proceso de desarrollo al interior de la Empresa y después de ser éste introducido al mercado, el producto sufre un rediseño activado por el consumidor, afectando directamente el diseño ya predeterminado del proceso.</a:t>
            </a:r>
          </a:p>
        </p:txBody>
      </p:sp>
      <p:sp>
        <p:nvSpPr>
          <p:cNvPr id="23556" name="3 Rectángulo"/>
          <p:cNvSpPr>
            <a:spLocks noChangeArrowheads="1"/>
          </p:cNvSpPr>
          <p:nvPr/>
        </p:nvSpPr>
        <p:spPr bwMode="auto">
          <a:xfrm>
            <a:off x="250825" y="2328863"/>
            <a:ext cx="8642350" cy="4248150"/>
          </a:xfrm>
          <a:prstGeom prst="rect">
            <a:avLst/>
          </a:prstGeom>
          <a:noFill/>
          <a:ln w="9525">
            <a:noFill/>
            <a:miter lim="800000"/>
            <a:headEnd/>
            <a:tailEnd/>
          </a:ln>
        </p:spPr>
        <p:txBody>
          <a:bodyPr>
            <a:spAutoFit/>
          </a:bodyPr>
          <a:lstStyle/>
          <a:p>
            <a:pPr algn="just">
              <a:lnSpc>
                <a:spcPct val="150000"/>
              </a:lnSpc>
            </a:pPr>
            <a:r>
              <a:rPr lang="es-MX" b="1" i="1" u="sng"/>
              <a:t>Primera Etapa</a:t>
            </a:r>
          </a:p>
          <a:p>
            <a:pPr algn="just">
              <a:lnSpc>
                <a:spcPct val="150000"/>
              </a:lnSpc>
            </a:pPr>
            <a:r>
              <a:rPr lang="es-MX"/>
              <a:t>❐ La vida inicial de los productos se caracteriza por un cambio constante, incertidumbre de las condiciones de mercado y los avances tecnológicos. </a:t>
            </a:r>
          </a:p>
          <a:p>
            <a:pPr algn="just">
              <a:lnSpc>
                <a:spcPct val="150000"/>
              </a:lnSpc>
            </a:pPr>
            <a:r>
              <a:rPr lang="es-MX"/>
              <a:t>❐ Existen cuellos de botella y exceso de capacidad debido a la falta de un flujo</a:t>
            </a:r>
          </a:p>
          <a:p>
            <a:pPr algn="just">
              <a:lnSpc>
                <a:spcPct val="150000"/>
              </a:lnSpc>
            </a:pPr>
            <a:r>
              <a:rPr lang="es-MX"/>
              <a:t>estable en el producto.</a:t>
            </a:r>
          </a:p>
          <a:p>
            <a:pPr algn="just">
              <a:lnSpc>
                <a:spcPct val="150000"/>
              </a:lnSpc>
            </a:pPr>
            <a:r>
              <a:rPr lang="es-MX"/>
              <a:t>❐ El producto se hace casi siempre en equipo genérico.</a:t>
            </a:r>
          </a:p>
          <a:p>
            <a:pPr algn="just">
              <a:lnSpc>
                <a:spcPct val="150000"/>
              </a:lnSpc>
            </a:pPr>
            <a:r>
              <a:rPr lang="es-MX"/>
              <a:t>▲ El proceso de producción muchas veces se acopla a un bajo nivel de volumen y</a:t>
            </a:r>
          </a:p>
          <a:p>
            <a:pPr algn="just">
              <a:lnSpc>
                <a:spcPct val="150000"/>
              </a:lnSpc>
            </a:pPr>
            <a:r>
              <a:rPr lang="es-MX"/>
              <a:t>tiene naturaleza poco coordinada.</a:t>
            </a:r>
          </a:p>
          <a:p>
            <a:pPr algn="just">
              <a:lnSpc>
                <a:spcPct val="150000"/>
              </a:lnSpc>
            </a:pPr>
            <a:r>
              <a:rPr lang="es-MX"/>
              <a:t>▲ La velocidad de innovación en el proceso es alta.</a:t>
            </a:r>
          </a:p>
          <a:p>
            <a:pPr algn="just">
              <a:lnSpc>
                <a:spcPct val="150000"/>
              </a:lnSpc>
            </a:pPr>
            <a:r>
              <a:rPr lang="es-MX"/>
              <a:t>▲ La situación del producto y del proceso se pueden describir como fluidas.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Rectángulo"/>
          <p:cNvSpPr>
            <a:spLocks noChangeArrowheads="1"/>
          </p:cNvSpPr>
          <p:nvPr/>
        </p:nvSpPr>
        <p:spPr bwMode="auto">
          <a:xfrm>
            <a:off x="250825" y="579438"/>
            <a:ext cx="8642350" cy="5078412"/>
          </a:xfrm>
          <a:prstGeom prst="rect">
            <a:avLst/>
          </a:prstGeom>
          <a:noFill/>
          <a:ln w="9525">
            <a:noFill/>
            <a:miter lim="800000"/>
            <a:headEnd/>
            <a:tailEnd/>
          </a:ln>
        </p:spPr>
        <p:txBody>
          <a:bodyPr>
            <a:spAutoFit/>
          </a:bodyPr>
          <a:lstStyle/>
          <a:p>
            <a:pPr algn="just">
              <a:lnSpc>
                <a:spcPct val="150000"/>
              </a:lnSpc>
            </a:pPr>
            <a:r>
              <a:rPr lang="es-MX" b="1" i="1" u="sng"/>
              <a:t>Segunda Etapa</a:t>
            </a:r>
          </a:p>
          <a:p>
            <a:pPr algn="just">
              <a:lnSpc>
                <a:spcPct val="150000"/>
              </a:lnSpc>
            </a:pPr>
            <a:r>
              <a:rPr lang="es-MX"/>
              <a:t>A medida que avanza el desarrollo, la competencia de precios se vuelve más</a:t>
            </a:r>
          </a:p>
          <a:p>
            <a:pPr algn="just">
              <a:lnSpc>
                <a:spcPct val="150000"/>
              </a:lnSpc>
            </a:pPr>
            <a:r>
              <a:rPr lang="es-MX"/>
              <a:t>intensa. </a:t>
            </a:r>
          </a:p>
          <a:p>
            <a:pPr algn="just">
              <a:lnSpc>
                <a:spcPct val="150000"/>
              </a:lnSpc>
            </a:pPr>
            <a:r>
              <a:rPr lang="es-MX"/>
              <a:t>Esta etapa puede describir como la de “estandarización del producto y del proceso con una automatización”.</a:t>
            </a:r>
          </a:p>
          <a:p>
            <a:pPr algn="just">
              <a:lnSpc>
                <a:spcPct val="150000"/>
              </a:lnSpc>
            </a:pPr>
            <a:r>
              <a:rPr lang="es-MX"/>
              <a:t>❐ Hay una mejor integración del flujo del producto, tareas más especializadas,</a:t>
            </a:r>
          </a:p>
          <a:p>
            <a:pPr algn="just">
              <a:lnSpc>
                <a:spcPct val="150000"/>
              </a:lnSpc>
            </a:pPr>
            <a:r>
              <a:rPr lang="es-MX"/>
              <a:t>mayor automatización, planeación y control de la producción.</a:t>
            </a:r>
          </a:p>
          <a:p>
            <a:pPr algn="just">
              <a:lnSpc>
                <a:spcPct val="150000"/>
              </a:lnSpc>
            </a:pPr>
            <a:r>
              <a:rPr lang="es-MX"/>
              <a:t>▲ El proceso se caracteriza mediante el término “islas de mecanización”.</a:t>
            </a:r>
          </a:p>
          <a:p>
            <a:pPr algn="just">
              <a:lnSpc>
                <a:spcPct val="150000"/>
              </a:lnSpc>
            </a:pPr>
            <a:r>
              <a:rPr lang="es-MX"/>
              <a:t>▲Algunos subprocesos pueden volverse muy automatizados con equipos muy</a:t>
            </a:r>
          </a:p>
          <a:p>
            <a:pPr algn="just">
              <a:lnSpc>
                <a:spcPct val="150000"/>
              </a:lnSpc>
            </a:pPr>
            <a:r>
              <a:rPr lang="es-MX"/>
              <a:t>específicos; otros siguen dependiendo de equipos genéricos. La automatización</a:t>
            </a:r>
          </a:p>
          <a:p>
            <a:pPr algn="just">
              <a:lnSpc>
                <a:spcPct val="150000"/>
              </a:lnSpc>
            </a:pPr>
            <a:r>
              <a:rPr lang="es-MX"/>
              <a:t>no ocurre hasta que los productos no tengan un volumen suficiente o diseños</a:t>
            </a:r>
          </a:p>
          <a:p>
            <a:pPr algn="just">
              <a:lnSpc>
                <a:spcPct val="150000"/>
              </a:lnSpc>
            </a:pPr>
            <a:r>
              <a:rPr lang="es-MX"/>
              <a:t>estables.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Rectángulo"/>
          <p:cNvSpPr>
            <a:spLocks noChangeArrowheads="1"/>
          </p:cNvSpPr>
          <p:nvPr/>
        </p:nvSpPr>
        <p:spPr bwMode="auto">
          <a:xfrm>
            <a:off x="179388" y="404813"/>
            <a:ext cx="8785225" cy="2949575"/>
          </a:xfrm>
          <a:prstGeom prst="rect">
            <a:avLst/>
          </a:prstGeom>
          <a:noFill/>
          <a:ln w="9525">
            <a:noFill/>
            <a:miter lim="800000"/>
            <a:headEnd/>
            <a:tailEnd/>
          </a:ln>
        </p:spPr>
        <p:txBody>
          <a:bodyPr>
            <a:spAutoFit/>
          </a:bodyPr>
          <a:lstStyle/>
          <a:p>
            <a:pPr>
              <a:lnSpc>
                <a:spcPct val="150000"/>
              </a:lnSpc>
            </a:pPr>
            <a:r>
              <a:rPr lang="es-MX" b="1" i="1" u="sng"/>
              <a:t>Tercera Etapa</a:t>
            </a:r>
          </a:p>
          <a:p>
            <a:pPr>
              <a:lnSpc>
                <a:spcPct val="150000"/>
              </a:lnSpc>
            </a:pPr>
            <a:r>
              <a:rPr lang="es-MX"/>
              <a:t>Se requiere reducción de costos; mayor estandarización, calidad y automatización.</a:t>
            </a:r>
          </a:p>
          <a:p>
            <a:pPr>
              <a:lnSpc>
                <a:spcPct val="150000"/>
              </a:lnSpc>
            </a:pPr>
            <a:r>
              <a:rPr lang="es-MX"/>
              <a:t>❐ Los cambios adicionales en el producto son altamente costosos y difíciles.</a:t>
            </a:r>
          </a:p>
          <a:p>
            <a:pPr>
              <a:lnSpc>
                <a:spcPct val="150000"/>
              </a:lnSpc>
            </a:pPr>
            <a:r>
              <a:rPr lang="es-MX"/>
              <a:t>❐ El cambio es más lento, pero puede producirse alteraciones repentinas en los</a:t>
            </a:r>
          </a:p>
          <a:p>
            <a:pPr>
              <a:lnSpc>
                <a:spcPct val="150000"/>
              </a:lnSpc>
            </a:pPr>
            <a:r>
              <a:rPr lang="es-MX"/>
              <a:t>insumos, reglamentos del gobierno o del mercado.</a:t>
            </a:r>
          </a:p>
          <a:p>
            <a:pPr>
              <a:lnSpc>
                <a:spcPct val="150000"/>
              </a:lnSpc>
            </a:pPr>
            <a:r>
              <a:rPr lang="es-MX"/>
              <a:t>▲Un cambio en cualquiera de las partes impacta en todo el proceso, ya que el</a:t>
            </a:r>
          </a:p>
          <a:p>
            <a:pPr>
              <a:lnSpc>
                <a:spcPct val="150000"/>
              </a:lnSpc>
            </a:pPr>
            <a:r>
              <a:rPr lang="es-MX"/>
              <a:t>producto y el proceso se vuelven interdependientes y es difícil separarlos.</a:t>
            </a:r>
          </a:p>
        </p:txBody>
      </p:sp>
      <p:pic>
        <p:nvPicPr>
          <p:cNvPr id="25603" name="Picture 2"/>
          <p:cNvPicPr>
            <a:picLocks noChangeAspect="1" noChangeArrowheads="1"/>
          </p:cNvPicPr>
          <p:nvPr/>
        </p:nvPicPr>
        <p:blipFill>
          <a:blip r:embed="rId2" cstate="print"/>
          <a:srcRect l="6747" t="2325" b="5049"/>
          <a:stretch>
            <a:fillRect/>
          </a:stretch>
        </p:blipFill>
        <p:spPr bwMode="auto">
          <a:xfrm>
            <a:off x="539552" y="3357563"/>
            <a:ext cx="8064895" cy="3406775"/>
          </a:xfrm>
          <a:prstGeom prst="rect">
            <a:avLst/>
          </a:prstGeom>
          <a:noFill/>
          <a:ln w="15875" cap="rnd">
            <a:solidFill>
              <a:schemeClr val="tx1"/>
            </a:solidFill>
            <a:round/>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Rectángulo"/>
          <p:cNvSpPr>
            <a:spLocks noChangeArrowheads="1"/>
          </p:cNvSpPr>
          <p:nvPr/>
        </p:nvSpPr>
        <p:spPr bwMode="auto">
          <a:xfrm>
            <a:off x="3203575" y="260350"/>
            <a:ext cx="2736850" cy="461963"/>
          </a:xfrm>
          <a:prstGeom prst="rect">
            <a:avLst/>
          </a:prstGeom>
          <a:noFill/>
          <a:ln w="9525">
            <a:noFill/>
            <a:miter lim="800000"/>
            <a:headEnd/>
            <a:tailEnd/>
          </a:ln>
        </p:spPr>
        <p:txBody>
          <a:bodyPr wrap="none">
            <a:spAutoFit/>
          </a:bodyPr>
          <a:lstStyle/>
          <a:p>
            <a:pPr algn="ctr"/>
            <a:r>
              <a:rPr lang="es-MX" sz="2400" b="1" i="1"/>
              <a:t>Análisis del Valor</a:t>
            </a:r>
            <a:endParaRPr lang="es-MX" sz="2400"/>
          </a:p>
        </p:txBody>
      </p:sp>
      <p:sp>
        <p:nvSpPr>
          <p:cNvPr id="26627" name="2 Rectángulo"/>
          <p:cNvSpPr>
            <a:spLocks noChangeArrowheads="1"/>
          </p:cNvSpPr>
          <p:nvPr/>
        </p:nvSpPr>
        <p:spPr bwMode="auto">
          <a:xfrm>
            <a:off x="179388" y="836613"/>
            <a:ext cx="8785225" cy="1338262"/>
          </a:xfrm>
          <a:prstGeom prst="rect">
            <a:avLst/>
          </a:prstGeom>
          <a:noFill/>
          <a:ln w="9525">
            <a:noFill/>
            <a:miter lim="800000"/>
            <a:headEnd/>
            <a:tailEnd/>
          </a:ln>
        </p:spPr>
        <p:txBody>
          <a:bodyPr>
            <a:spAutoFit/>
          </a:bodyPr>
          <a:lstStyle/>
          <a:p>
            <a:pPr>
              <a:lnSpc>
                <a:spcPct val="150000"/>
              </a:lnSpc>
            </a:pPr>
            <a:r>
              <a:rPr lang="es-MX"/>
              <a:t>Este nace por la necesidad de mejorar constantemente los productos y los servicios que se producen para poder ser competitivo en el mercado. Casi siempre se realiza en cinco etapas o fases:</a:t>
            </a:r>
          </a:p>
        </p:txBody>
      </p:sp>
      <p:sp>
        <p:nvSpPr>
          <p:cNvPr id="26628" name="4 Rectángulo"/>
          <p:cNvSpPr>
            <a:spLocks noChangeArrowheads="1"/>
          </p:cNvSpPr>
          <p:nvPr/>
        </p:nvSpPr>
        <p:spPr bwMode="auto">
          <a:xfrm>
            <a:off x="250825" y="2276475"/>
            <a:ext cx="8642350" cy="2949575"/>
          </a:xfrm>
          <a:prstGeom prst="rect">
            <a:avLst/>
          </a:prstGeom>
          <a:noFill/>
          <a:ln w="9525">
            <a:noFill/>
            <a:miter lim="800000"/>
            <a:headEnd/>
            <a:tailEnd/>
          </a:ln>
        </p:spPr>
        <p:txBody>
          <a:bodyPr>
            <a:spAutoFit/>
          </a:bodyPr>
          <a:lstStyle/>
          <a:p>
            <a:pPr algn="just">
              <a:lnSpc>
                <a:spcPct val="150000"/>
              </a:lnSpc>
            </a:pPr>
            <a:r>
              <a:rPr lang="es-MX" b="1" i="1" u="sng"/>
              <a:t>Planeación</a:t>
            </a:r>
          </a:p>
          <a:p>
            <a:pPr algn="just">
              <a:lnSpc>
                <a:spcPct val="150000"/>
              </a:lnSpc>
            </a:pPr>
            <a:r>
              <a:rPr lang="es-MX"/>
              <a:t>- Comienza a orientar a la Empresa hacia el concepto del análisis del valor.</a:t>
            </a:r>
          </a:p>
          <a:p>
            <a:pPr algn="just">
              <a:lnSpc>
                <a:spcPct val="150000"/>
              </a:lnSpc>
            </a:pPr>
            <a:r>
              <a:rPr lang="es-MX"/>
              <a:t>- Se informa a la gerencia del potencial del A.V. y los procedimientos involucrados para dar el apoyo necesario.</a:t>
            </a:r>
          </a:p>
          <a:p>
            <a:pPr algn="just">
              <a:lnSpc>
                <a:spcPct val="150000"/>
              </a:lnSpc>
            </a:pPr>
            <a:r>
              <a:rPr lang="es-MX"/>
              <a:t>- Se forma un equipo de análisis con los afectados por los cambios y se realiza una capacitación del equipo, para definir en que campo se van hacen los cambios y los resultados que se esperan.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Rectángulo"/>
          <p:cNvSpPr>
            <a:spLocks noChangeArrowheads="1"/>
          </p:cNvSpPr>
          <p:nvPr/>
        </p:nvSpPr>
        <p:spPr bwMode="auto">
          <a:xfrm>
            <a:off x="250825" y="188913"/>
            <a:ext cx="8713788" cy="2579687"/>
          </a:xfrm>
          <a:prstGeom prst="rect">
            <a:avLst/>
          </a:prstGeom>
          <a:noFill/>
          <a:ln w="9525">
            <a:noFill/>
            <a:miter lim="800000"/>
            <a:headEnd/>
            <a:tailEnd/>
          </a:ln>
        </p:spPr>
        <p:txBody>
          <a:bodyPr>
            <a:spAutoFit/>
          </a:bodyPr>
          <a:lstStyle/>
          <a:p>
            <a:pPr algn="just">
              <a:lnSpc>
                <a:spcPct val="150000"/>
              </a:lnSpc>
            </a:pPr>
            <a:r>
              <a:rPr lang="es-MX" b="1" i="1" u="sng"/>
              <a:t>Información</a:t>
            </a:r>
          </a:p>
          <a:p>
            <a:pPr algn="just">
              <a:lnSpc>
                <a:spcPct val="150000"/>
              </a:lnSpc>
            </a:pPr>
            <a:r>
              <a:rPr lang="es-MX"/>
              <a:t>- Comienza a identificarse el objetivo del producto o del servicio, las funciones primarias y las secundarias, estas últimas puedan cambiarse o eliminarse.</a:t>
            </a:r>
          </a:p>
          <a:p>
            <a:pPr algn="just">
              <a:lnSpc>
                <a:spcPct val="150000"/>
              </a:lnSpc>
            </a:pPr>
            <a:r>
              <a:rPr lang="es-MX"/>
              <a:t>- Se determina el costo de cada función primaria y secundaria.</a:t>
            </a:r>
          </a:p>
          <a:p>
            <a:pPr algn="just">
              <a:lnSpc>
                <a:spcPct val="150000"/>
              </a:lnSpc>
            </a:pPr>
            <a:r>
              <a:rPr lang="es-MX"/>
              <a:t>- Se consolidan las funciones secundarias, revisándolas o eliminándolas mientras</a:t>
            </a:r>
          </a:p>
          <a:p>
            <a:pPr algn="just">
              <a:lnSpc>
                <a:spcPct val="150000"/>
              </a:lnSpc>
            </a:pPr>
            <a:r>
              <a:rPr lang="es-MX"/>
              <a:t>se mejora la relación de valor.</a:t>
            </a:r>
          </a:p>
        </p:txBody>
      </p:sp>
      <p:sp>
        <p:nvSpPr>
          <p:cNvPr id="27651" name="2 Rectángulo"/>
          <p:cNvSpPr>
            <a:spLocks noChangeArrowheads="1"/>
          </p:cNvSpPr>
          <p:nvPr/>
        </p:nvSpPr>
        <p:spPr bwMode="auto">
          <a:xfrm>
            <a:off x="179388" y="2852738"/>
            <a:ext cx="8713787" cy="1287462"/>
          </a:xfrm>
          <a:prstGeom prst="rect">
            <a:avLst/>
          </a:prstGeom>
          <a:noFill/>
          <a:ln w="9525">
            <a:noFill/>
            <a:miter lim="800000"/>
            <a:headEnd/>
            <a:tailEnd/>
          </a:ln>
        </p:spPr>
        <p:txBody>
          <a:bodyPr>
            <a:spAutoFit/>
          </a:bodyPr>
          <a:lstStyle/>
          <a:p>
            <a:pPr algn="just">
              <a:lnSpc>
                <a:spcPct val="150000"/>
              </a:lnSpc>
            </a:pPr>
            <a:r>
              <a:rPr lang="es-MX" b="1" i="1" u="sng"/>
              <a:t>Diseño Creativo</a:t>
            </a:r>
          </a:p>
          <a:p>
            <a:pPr algn="just">
              <a:lnSpc>
                <a:spcPct val="150000"/>
              </a:lnSpc>
            </a:pPr>
            <a:r>
              <a:rPr lang="es-MX"/>
              <a:t>- Son las opciones creativas para la innovación.</a:t>
            </a:r>
          </a:p>
          <a:p>
            <a:pPr algn="just">
              <a:lnSpc>
                <a:spcPct val="150000"/>
              </a:lnSpc>
            </a:pPr>
            <a:r>
              <a:rPr lang="es-MX"/>
              <a:t>- Se debe mantener una atmósfera abierta y de innovación en el equipo.</a:t>
            </a:r>
          </a:p>
        </p:txBody>
      </p:sp>
      <p:sp>
        <p:nvSpPr>
          <p:cNvPr id="27652" name="3 Rectángulo"/>
          <p:cNvSpPr>
            <a:spLocks noChangeArrowheads="1"/>
          </p:cNvSpPr>
          <p:nvPr/>
        </p:nvSpPr>
        <p:spPr bwMode="auto">
          <a:xfrm>
            <a:off x="179388" y="4221163"/>
            <a:ext cx="8713787" cy="1287462"/>
          </a:xfrm>
          <a:prstGeom prst="rect">
            <a:avLst/>
          </a:prstGeom>
          <a:noFill/>
          <a:ln w="9525">
            <a:noFill/>
            <a:miter lim="800000"/>
            <a:headEnd/>
            <a:tailEnd/>
          </a:ln>
        </p:spPr>
        <p:txBody>
          <a:bodyPr>
            <a:spAutoFit/>
          </a:bodyPr>
          <a:lstStyle/>
          <a:p>
            <a:pPr algn="just">
              <a:lnSpc>
                <a:spcPct val="150000"/>
              </a:lnSpc>
            </a:pPr>
            <a:r>
              <a:rPr lang="es-MX" b="1" i="1" u="sng"/>
              <a:t>Evaluación</a:t>
            </a:r>
          </a:p>
          <a:p>
            <a:pPr algn="just">
              <a:lnSpc>
                <a:spcPct val="150000"/>
              </a:lnSpc>
            </a:pPr>
            <a:r>
              <a:rPr lang="es-MX"/>
              <a:t>- Se observa la posibilidad de las ideas, su costo y la contribución que dan valor.</a:t>
            </a:r>
          </a:p>
          <a:p>
            <a:pPr algn="just">
              <a:lnSpc>
                <a:spcPct val="150000"/>
              </a:lnSpc>
            </a:pPr>
            <a:r>
              <a:rPr lang="es-MX"/>
              <a:t>- Se consolidan las mejores ideas en un plan para la mejora del servicio.</a:t>
            </a:r>
          </a:p>
        </p:txBody>
      </p:sp>
      <p:sp>
        <p:nvSpPr>
          <p:cNvPr id="27653" name="4 Rectángulo"/>
          <p:cNvSpPr>
            <a:spLocks noChangeArrowheads="1"/>
          </p:cNvSpPr>
          <p:nvPr/>
        </p:nvSpPr>
        <p:spPr bwMode="auto">
          <a:xfrm>
            <a:off x="144463" y="5516563"/>
            <a:ext cx="8820150" cy="1287462"/>
          </a:xfrm>
          <a:prstGeom prst="rect">
            <a:avLst/>
          </a:prstGeom>
          <a:noFill/>
          <a:ln w="9525">
            <a:noFill/>
            <a:miter lim="800000"/>
            <a:headEnd/>
            <a:tailEnd/>
          </a:ln>
        </p:spPr>
        <p:txBody>
          <a:bodyPr>
            <a:spAutoFit/>
          </a:bodyPr>
          <a:lstStyle/>
          <a:p>
            <a:pPr algn="just">
              <a:lnSpc>
                <a:spcPct val="150000"/>
              </a:lnSpc>
            </a:pPr>
            <a:r>
              <a:rPr lang="es-MX" b="1" i="1" u="sng"/>
              <a:t>Implementación</a:t>
            </a:r>
          </a:p>
          <a:p>
            <a:pPr algn="just">
              <a:lnSpc>
                <a:spcPct val="150000"/>
              </a:lnSpc>
            </a:pPr>
            <a:r>
              <a:rPr lang="es-MX"/>
              <a:t>- Dicho plan es puesto en operación por miembros del equipo y la gente que tendrá que llevar a cabo los resultados.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Rectángulo"/>
          <p:cNvSpPr>
            <a:spLocks noChangeArrowheads="1"/>
          </p:cNvSpPr>
          <p:nvPr/>
        </p:nvSpPr>
        <p:spPr bwMode="auto">
          <a:xfrm>
            <a:off x="2843213" y="333375"/>
            <a:ext cx="3524250" cy="460375"/>
          </a:xfrm>
          <a:prstGeom prst="rect">
            <a:avLst/>
          </a:prstGeom>
          <a:noFill/>
          <a:ln w="9525">
            <a:noFill/>
            <a:miter lim="800000"/>
            <a:headEnd/>
            <a:tailEnd/>
          </a:ln>
        </p:spPr>
        <p:txBody>
          <a:bodyPr wrap="none">
            <a:spAutoFit/>
          </a:bodyPr>
          <a:lstStyle/>
          <a:p>
            <a:pPr algn="ctr"/>
            <a:r>
              <a:rPr lang="es-MX" sz="2400" b="1" i="1"/>
              <a:t>Variedad de Productos</a:t>
            </a:r>
            <a:endParaRPr lang="es-MX" sz="2400"/>
          </a:p>
        </p:txBody>
      </p:sp>
      <p:grpSp>
        <p:nvGrpSpPr>
          <p:cNvPr id="28675" name="4 Grupo"/>
          <p:cNvGrpSpPr>
            <a:grpSpLocks/>
          </p:cNvGrpSpPr>
          <p:nvPr/>
        </p:nvGrpSpPr>
        <p:grpSpPr bwMode="auto">
          <a:xfrm>
            <a:off x="323528" y="2276474"/>
            <a:ext cx="8424936" cy="4248869"/>
            <a:chOff x="1396702" y="1988840"/>
            <a:chExt cx="6343650" cy="2808312"/>
          </a:xfrm>
        </p:grpSpPr>
        <p:pic>
          <p:nvPicPr>
            <p:cNvPr id="28677" name="Picture 2"/>
            <p:cNvPicPr>
              <a:picLocks noChangeAspect="1" noChangeArrowheads="1"/>
            </p:cNvPicPr>
            <p:nvPr/>
          </p:nvPicPr>
          <p:blipFill>
            <a:blip r:embed="rId2" cstate="print"/>
            <a:srcRect l="981" t="11282" r="3159" b="27432"/>
            <a:stretch>
              <a:fillRect/>
            </a:stretch>
          </p:blipFill>
          <p:spPr bwMode="auto">
            <a:xfrm>
              <a:off x="1403648" y="1988840"/>
              <a:ext cx="6336704" cy="391095"/>
            </a:xfrm>
            <a:prstGeom prst="rect">
              <a:avLst/>
            </a:prstGeom>
            <a:noFill/>
            <a:ln w="9525">
              <a:noFill/>
              <a:miter lim="800000"/>
              <a:headEnd/>
              <a:tailEnd/>
            </a:ln>
          </p:spPr>
        </p:pic>
        <p:pic>
          <p:nvPicPr>
            <p:cNvPr id="28678" name="Picture 3"/>
            <p:cNvPicPr>
              <a:picLocks noChangeAspect="1" noChangeArrowheads="1"/>
            </p:cNvPicPr>
            <p:nvPr/>
          </p:nvPicPr>
          <p:blipFill>
            <a:blip r:embed="rId3" cstate="print"/>
            <a:srcRect/>
            <a:stretch>
              <a:fillRect/>
            </a:stretch>
          </p:blipFill>
          <p:spPr bwMode="auto">
            <a:xfrm>
              <a:off x="1396702" y="2377802"/>
              <a:ext cx="6343650" cy="2419350"/>
            </a:xfrm>
            <a:prstGeom prst="rect">
              <a:avLst/>
            </a:prstGeom>
            <a:noFill/>
            <a:ln w="9525">
              <a:noFill/>
              <a:miter lim="800000"/>
              <a:headEnd/>
              <a:tailEnd/>
            </a:ln>
          </p:spPr>
        </p:pic>
      </p:grpSp>
      <p:sp>
        <p:nvSpPr>
          <p:cNvPr id="28676" name="5 Rectángulo"/>
          <p:cNvSpPr>
            <a:spLocks noChangeArrowheads="1"/>
          </p:cNvSpPr>
          <p:nvPr/>
        </p:nvSpPr>
        <p:spPr bwMode="auto">
          <a:xfrm>
            <a:off x="250825" y="908050"/>
            <a:ext cx="8642350" cy="923925"/>
          </a:xfrm>
          <a:prstGeom prst="rect">
            <a:avLst/>
          </a:prstGeom>
          <a:noFill/>
          <a:ln w="9525">
            <a:noFill/>
            <a:miter lim="800000"/>
            <a:headEnd/>
            <a:tailEnd/>
          </a:ln>
        </p:spPr>
        <p:txBody>
          <a:bodyPr>
            <a:spAutoFit/>
          </a:bodyPr>
          <a:lstStyle/>
          <a:p>
            <a:pPr algn="just">
              <a:lnSpc>
                <a:spcPct val="150000"/>
              </a:lnSpc>
            </a:pPr>
            <a:r>
              <a:rPr lang="es-MX"/>
              <a:t>Se analizará las decisiones del diseño del producto en el caso de varios productos. Y se debe considerar mediante la Mercadotecnia y Operaciones.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CuadroTexto"/>
          <p:cNvSpPr txBox="1">
            <a:spLocks noChangeArrowheads="1"/>
          </p:cNvSpPr>
          <p:nvPr/>
        </p:nvSpPr>
        <p:spPr bwMode="auto">
          <a:xfrm>
            <a:off x="2627313" y="476250"/>
            <a:ext cx="3846512" cy="523875"/>
          </a:xfrm>
          <a:prstGeom prst="rect">
            <a:avLst/>
          </a:prstGeom>
          <a:noFill/>
          <a:ln w="9525">
            <a:noFill/>
            <a:miter lim="800000"/>
            <a:headEnd/>
            <a:tailEnd/>
          </a:ln>
        </p:spPr>
        <p:txBody>
          <a:bodyPr wrap="none">
            <a:spAutoFit/>
          </a:bodyPr>
          <a:lstStyle/>
          <a:p>
            <a:r>
              <a:rPr lang="es-MX" sz="2800" b="1" dirty="0">
                <a:latin typeface="Franklin Gothic Book" pitchFamily="34" charset="0"/>
              </a:rPr>
              <a:t>DISEÑO DEL PRODUCTO</a:t>
            </a:r>
          </a:p>
        </p:txBody>
      </p:sp>
      <p:sp>
        <p:nvSpPr>
          <p:cNvPr id="11267" name="3 Rectángulo"/>
          <p:cNvSpPr>
            <a:spLocks noChangeArrowheads="1"/>
          </p:cNvSpPr>
          <p:nvPr/>
        </p:nvSpPr>
        <p:spPr bwMode="auto">
          <a:xfrm>
            <a:off x="250825" y="1052736"/>
            <a:ext cx="8569325" cy="5493812"/>
          </a:xfrm>
          <a:prstGeom prst="rect">
            <a:avLst/>
          </a:prstGeom>
          <a:noFill/>
          <a:ln w="9525">
            <a:noFill/>
            <a:miter lim="800000"/>
            <a:headEnd/>
            <a:tailEnd/>
          </a:ln>
        </p:spPr>
        <p:txBody>
          <a:bodyPr wrap="square">
            <a:spAutoFit/>
          </a:bodyPr>
          <a:lstStyle/>
          <a:p>
            <a:pPr algn="just">
              <a:lnSpc>
                <a:spcPct val="150000"/>
              </a:lnSpc>
            </a:pPr>
            <a:r>
              <a:rPr lang="es-MX" b="1" dirty="0">
                <a:latin typeface="Franklin Gothic Book" pitchFamily="34" charset="0"/>
              </a:rPr>
              <a:t>El</a:t>
            </a:r>
            <a:r>
              <a:rPr lang="es-MX" dirty="0">
                <a:latin typeface="Franklin Gothic Book" pitchFamily="34" charset="0"/>
              </a:rPr>
              <a:t> diseño de nuevos productos es crucial para la supervivencia de la mayoría de </a:t>
            </a:r>
            <a:r>
              <a:rPr lang="es-MX" dirty="0" smtClean="0">
                <a:latin typeface="Franklin Gothic Book" pitchFamily="34" charset="0"/>
              </a:rPr>
              <a:t>las empresas</a:t>
            </a:r>
            <a:r>
              <a:rPr lang="es-MX" dirty="0">
                <a:latin typeface="Franklin Gothic Book" pitchFamily="34" charset="0"/>
              </a:rPr>
              <a:t>, ya que hay algunas en las que los productos experimentan muy pocos cambios, y el diseño entonces, no se hace fundamental.</a:t>
            </a:r>
          </a:p>
          <a:p>
            <a:pPr algn="just">
              <a:lnSpc>
                <a:spcPct val="150000"/>
              </a:lnSpc>
            </a:pPr>
            <a:endParaRPr lang="es-MX" dirty="0">
              <a:latin typeface="Franklin Gothic Book" pitchFamily="34" charset="0"/>
            </a:endParaRPr>
          </a:p>
          <a:p>
            <a:pPr algn="just">
              <a:lnSpc>
                <a:spcPct val="150000"/>
              </a:lnSpc>
            </a:pPr>
            <a:r>
              <a:rPr lang="es-MX" b="1" dirty="0">
                <a:latin typeface="Franklin Gothic Book" pitchFamily="34" charset="0"/>
              </a:rPr>
              <a:t>En</a:t>
            </a:r>
            <a:r>
              <a:rPr lang="es-MX" dirty="0">
                <a:latin typeface="Franklin Gothic Book" pitchFamily="34" charset="0"/>
              </a:rPr>
              <a:t> otros, al contrario, cambian sus productos con gran rapidez, la introducción de</a:t>
            </a:r>
          </a:p>
          <a:p>
            <a:pPr algn="just">
              <a:lnSpc>
                <a:spcPct val="150000"/>
              </a:lnSpc>
            </a:pPr>
            <a:r>
              <a:rPr lang="es-MX" dirty="0">
                <a:latin typeface="Franklin Gothic Book" pitchFamily="34" charset="0"/>
              </a:rPr>
              <a:t>nuevos productos es su forma de vida, por ello han desarrollado sofisticados métodos para presentar estos productos al mercado. </a:t>
            </a:r>
          </a:p>
          <a:p>
            <a:pPr algn="just">
              <a:lnSpc>
                <a:spcPct val="150000"/>
              </a:lnSpc>
            </a:pPr>
            <a:endParaRPr lang="es-MX" dirty="0">
              <a:latin typeface="Franklin Gothic Book" pitchFamily="34" charset="0"/>
            </a:endParaRPr>
          </a:p>
          <a:p>
            <a:pPr algn="just">
              <a:lnSpc>
                <a:spcPct val="150000"/>
              </a:lnSpc>
            </a:pPr>
            <a:r>
              <a:rPr lang="es-MX" b="1" dirty="0">
                <a:latin typeface="Franklin Gothic Book" pitchFamily="34" charset="0"/>
              </a:rPr>
              <a:t>El</a:t>
            </a:r>
            <a:r>
              <a:rPr lang="es-MX" dirty="0">
                <a:latin typeface="Franklin Gothic Book" pitchFamily="34" charset="0"/>
              </a:rPr>
              <a:t> diseño de productos no es responsabilidad única del diseño industrial, también lo es operaciones y otros que en mayor o menor medida actúa sobre el diseño.</a:t>
            </a:r>
          </a:p>
          <a:p>
            <a:pPr algn="just">
              <a:lnSpc>
                <a:spcPct val="150000"/>
              </a:lnSpc>
            </a:pPr>
            <a:endParaRPr lang="es-MX" dirty="0">
              <a:latin typeface="Franklin Gothic Book" pitchFamily="34" charset="0"/>
            </a:endParaRPr>
          </a:p>
          <a:p>
            <a:pPr algn="just">
              <a:lnSpc>
                <a:spcPct val="150000"/>
              </a:lnSpc>
            </a:pPr>
            <a:r>
              <a:rPr lang="es-MX" b="1" dirty="0">
                <a:latin typeface="Franklin Gothic Book" pitchFamily="34" charset="0"/>
              </a:rPr>
              <a:t>La</a:t>
            </a:r>
            <a:r>
              <a:rPr lang="es-MX" dirty="0">
                <a:latin typeface="Franklin Gothic Book" pitchFamily="34" charset="0"/>
              </a:rPr>
              <a:t> definición del producto es el resultado del desarrollo de una estrategia empresarial.</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Rectángulo"/>
          <p:cNvSpPr>
            <a:spLocks noChangeArrowheads="1"/>
          </p:cNvSpPr>
          <p:nvPr/>
        </p:nvSpPr>
        <p:spPr bwMode="auto">
          <a:xfrm>
            <a:off x="3348038" y="404813"/>
            <a:ext cx="2420937" cy="400050"/>
          </a:xfrm>
          <a:prstGeom prst="rect">
            <a:avLst/>
          </a:prstGeom>
          <a:noFill/>
          <a:ln w="9525">
            <a:noFill/>
            <a:miter lim="800000"/>
            <a:headEnd/>
            <a:tailEnd/>
          </a:ln>
        </p:spPr>
        <p:txBody>
          <a:bodyPr wrap="none">
            <a:spAutoFit/>
          </a:bodyPr>
          <a:lstStyle/>
          <a:p>
            <a:r>
              <a:rPr lang="es-MX" sz="2000" b="1" i="1"/>
              <a:t>El Diseño Modular</a:t>
            </a:r>
            <a:endParaRPr lang="es-MX" sz="2000"/>
          </a:p>
        </p:txBody>
      </p:sp>
      <p:sp>
        <p:nvSpPr>
          <p:cNvPr id="29699" name="2 Rectángulo"/>
          <p:cNvSpPr>
            <a:spLocks noChangeArrowheads="1"/>
          </p:cNvSpPr>
          <p:nvPr/>
        </p:nvSpPr>
        <p:spPr bwMode="auto">
          <a:xfrm>
            <a:off x="250825" y="908050"/>
            <a:ext cx="8713788" cy="1287463"/>
          </a:xfrm>
          <a:prstGeom prst="rect">
            <a:avLst/>
          </a:prstGeom>
          <a:noFill/>
          <a:ln w="9525">
            <a:noFill/>
            <a:miter lim="800000"/>
            <a:headEnd/>
            <a:tailEnd/>
          </a:ln>
        </p:spPr>
        <p:txBody>
          <a:bodyPr>
            <a:spAutoFit/>
          </a:bodyPr>
          <a:lstStyle/>
          <a:p>
            <a:pPr algn="just">
              <a:lnSpc>
                <a:spcPct val="150000"/>
              </a:lnSpc>
            </a:pPr>
            <a:r>
              <a:rPr lang="es-MX"/>
              <a:t>Cuando se ha realizado todo el estudio y desde una revisión de mercadotecnia, diseño y operaciones. Y no se han podido reducir la variedad de productos, se puede recurrir al diseño modular de las partes componentes de los productos.</a:t>
            </a:r>
          </a:p>
        </p:txBody>
      </p:sp>
      <p:sp>
        <p:nvSpPr>
          <p:cNvPr id="29700" name="3 Rectángulo"/>
          <p:cNvSpPr>
            <a:spLocks noChangeArrowheads="1"/>
          </p:cNvSpPr>
          <p:nvPr/>
        </p:nvSpPr>
        <p:spPr bwMode="auto">
          <a:xfrm>
            <a:off x="250825" y="2205038"/>
            <a:ext cx="8785225" cy="4662487"/>
          </a:xfrm>
          <a:prstGeom prst="rect">
            <a:avLst/>
          </a:prstGeom>
          <a:noFill/>
          <a:ln w="9525">
            <a:noFill/>
            <a:miter lim="800000"/>
            <a:headEnd/>
            <a:tailEnd/>
          </a:ln>
        </p:spPr>
        <p:txBody>
          <a:bodyPr>
            <a:spAutoFit/>
          </a:bodyPr>
          <a:lstStyle/>
          <a:p>
            <a:pPr algn="just">
              <a:lnSpc>
                <a:spcPct val="150000"/>
              </a:lnSpc>
            </a:pPr>
            <a:r>
              <a:rPr lang="es-MX"/>
              <a:t>- El diseño modular es uno de los enfoques para limitar y controlar el número de</a:t>
            </a:r>
          </a:p>
          <a:p>
            <a:pPr algn="just">
              <a:lnSpc>
                <a:spcPct val="150000"/>
              </a:lnSpc>
            </a:pPr>
            <a:r>
              <a:rPr lang="es-MX"/>
              <a:t>productos.</a:t>
            </a:r>
          </a:p>
          <a:p>
            <a:pPr algn="just">
              <a:lnSpc>
                <a:spcPct val="150000"/>
              </a:lnSpc>
            </a:pPr>
            <a:r>
              <a:rPr lang="es-MX"/>
              <a:t>- Este hace posible una variedad de productos relativamente alta y al mismo tiempo una variedad de componentes baja.</a:t>
            </a:r>
          </a:p>
          <a:p>
            <a:pPr algn="just">
              <a:lnSpc>
                <a:spcPct val="150000"/>
              </a:lnSpc>
            </a:pPr>
            <a:r>
              <a:rPr lang="es-MX"/>
              <a:t>- Se desarrollan una serie de componentes básicos para los productos que permitan armar un gran número de productos diferentes.</a:t>
            </a:r>
          </a:p>
          <a:p>
            <a:pPr algn="just">
              <a:lnSpc>
                <a:spcPct val="150000"/>
              </a:lnSpc>
            </a:pPr>
            <a:r>
              <a:rPr lang="es-MX"/>
              <a:t>- Para operaciones existe un número limitado de componentes básicos.</a:t>
            </a:r>
          </a:p>
          <a:p>
            <a:pPr algn="just">
              <a:lnSpc>
                <a:spcPct val="150000"/>
              </a:lnSpc>
            </a:pPr>
            <a:r>
              <a:rPr lang="es-MX"/>
              <a:t>- Hace posible producir con mayor eficiencia para lograr volúmenes mayores y</a:t>
            </a:r>
          </a:p>
          <a:p>
            <a:pPr algn="just">
              <a:lnSpc>
                <a:spcPct val="150000"/>
              </a:lnSpc>
            </a:pPr>
            <a:r>
              <a:rPr lang="es-MX"/>
              <a:t>estandarización de procesos y equipos.</a:t>
            </a:r>
          </a:p>
          <a:p>
            <a:pPr algn="just">
              <a:lnSpc>
                <a:spcPct val="150000"/>
              </a:lnSpc>
            </a:pPr>
            <a:r>
              <a:rPr lang="es-MX"/>
              <a:t>- Se diseñan productos alrededor de módulos de componentes y no cada producto por separado.</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2" cstate="print"/>
          <a:srcRect t="8002" r="2470" b="26900"/>
          <a:stretch>
            <a:fillRect/>
          </a:stretch>
        </p:blipFill>
        <p:spPr bwMode="auto">
          <a:xfrm>
            <a:off x="557213" y="908050"/>
            <a:ext cx="7831137" cy="2233613"/>
          </a:xfrm>
          <a:prstGeom prst="rect">
            <a:avLst/>
          </a:prstGeom>
          <a:noFill/>
          <a:ln w="9525">
            <a:noFill/>
            <a:miter lim="800000"/>
            <a:headEnd/>
            <a:tailEnd/>
          </a:ln>
        </p:spPr>
      </p:pic>
      <p:sp>
        <p:nvSpPr>
          <p:cNvPr id="30723" name="4 CuadroTexto"/>
          <p:cNvSpPr txBox="1">
            <a:spLocks noChangeArrowheads="1"/>
          </p:cNvSpPr>
          <p:nvPr/>
        </p:nvSpPr>
        <p:spPr bwMode="auto">
          <a:xfrm>
            <a:off x="2782888" y="4508500"/>
            <a:ext cx="3733800" cy="1016000"/>
          </a:xfrm>
          <a:prstGeom prst="rect">
            <a:avLst/>
          </a:prstGeom>
          <a:noFill/>
          <a:ln w="9525">
            <a:noFill/>
            <a:miter lim="800000"/>
            <a:headEnd/>
            <a:tailEnd/>
          </a:ln>
        </p:spPr>
        <p:txBody>
          <a:bodyPr wrap="none">
            <a:spAutoFit/>
          </a:bodyPr>
          <a:lstStyle/>
          <a:p>
            <a:r>
              <a:rPr lang="es-MX" sz="6000" b="1" i="1" u="sng"/>
              <a:t>GRACIAS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7 Rectángulo"/>
          <p:cNvSpPr>
            <a:spLocks noChangeArrowheads="1"/>
          </p:cNvSpPr>
          <p:nvPr/>
        </p:nvSpPr>
        <p:spPr bwMode="auto">
          <a:xfrm>
            <a:off x="323850" y="333375"/>
            <a:ext cx="8569325" cy="4247317"/>
          </a:xfrm>
          <a:prstGeom prst="rect">
            <a:avLst/>
          </a:prstGeom>
          <a:noFill/>
          <a:ln w="9525">
            <a:noFill/>
            <a:miter lim="800000"/>
            <a:headEnd/>
            <a:tailEnd/>
          </a:ln>
        </p:spPr>
        <p:txBody>
          <a:bodyPr wrap="square">
            <a:spAutoFit/>
          </a:bodyPr>
          <a:lstStyle/>
          <a:p>
            <a:pPr algn="just">
              <a:lnSpc>
                <a:spcPct val="150000"/>
              </a:lnSpc>
            </a:pPr>
            <a:r>
              <a:rPr lang="es-MX" b="1" dirty="0">
                <a:latin typeface="Franklin Gothic Book" pitchFamily="34" charset="0"/>
              </a:rPr>
              <a:t>Las</a:t>
            </a:r>
            <a:r>
              <a:rPr lang="es-MX" dirty="0">
                <a:latin typeface="Franklin Gothic Book" pitchFamily="34" charset="0"/>
              </a:rPr>
              <a:t> decisiones sobre los productos deben coordinarse de manera íntima con las operaciones para asegurarse que el área quede integrada con el diseño del producto (cooperación entre operaciones y mercadotecnia, la estrategia del mercado y del producto, integrándose con las decisiones que se relacionan con el proceso, la capacidad, inventarios, fuerza de trabajo y calidad).</a:t>
            </a:r>
          </a:p>
          <a:p>
            <a:pPr algn="just">
              <a:lnSpc>
                <a:spcPct val="150000"/>
              </a:lnSpc>
            </a:pPr>
            <a:endParaRPr lang="es-MX" dirty="0">
              <a:latin typeface="Franklin Gothic Book" pitchFamily="34" charset="0"/>
            </a:endParaRPr>
          </a:p>
          <a:p>
            <a:pPr algn="just">
              <a:lnSpc>
                <a:spcPct val="150000"/>
              </a:lnSpc>
            </a:pPr>
            <a:r>
              <a:rPr lang="es-MX" b="1" dirty="0">
                <a:latin typeface="Franklin Gothic Book" pitchFamily="34" charset="0"/>
              </a:rPr>
              <a:t>El</a:t>
            </a:r>
            <a:r>
              <a:rPr lang="es-MX" dirty="0">
                <a:latin typeface="Franklin Gothic Book" pitchFamily="34" charset="0"/>
              </a:rPr>
              <a:t> diseño del producto es un prerrequisito para la producción, al igual que el volumen (resultado de la decisión de diseño del producto en forma de especificaciones que se desea que tenga el producto y así permita que se proceda con la producción).</a:t>
            </a:r>
          </a:p>
        </p:txBody>
      </p:sp>
      <p:pic>
        <p:nvPicPr>
          <p:cNvPr id="12291" name="Picture 2"/>
          <p:cNvPicPr>
            <a:picLocks noChangeAspect="1" noChangeArrowheads="1"/>
          </p:cNvPicPr>
          <p:nvPr/>
        </p:nvPicPr>
        <p:blipFill>
          <a:blip r:embed="rId2" cstate="print"/>
          <a:srcRect l="6770" t="3691" r="13118" b="6367"/>
          <a:stretch>
            <a:fillRect/>
          </a:stretch>
        </p:blipFill>
        <p:spPr bwMode="auto">
          <a:xfrm>
            <a:off x="323528" y="4509119"/>
            <a:ext cx="8496944" cy="223299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3 Rectángulo"/>
          <p:cNvSpPr>
            <a:spLocks noChangeArrowheads="1"/>
          </p:cNvSpPr>
          <p:nvPr/>
        </p:nvSpPr>
        <p:spPr bwMode="auto">
          <a:xfrm>
            <a:off x="3162300" y="333375"/>
            <a:ext cx="2733675" cy="368300"/>
          </a:xfrm>
          <a:prstGeom prst="rect">
            <a:avLst/>
          </a:prstGeom>
          <a:noFill/>
          <a:ln w="9525">
            <a:noFill/>
            <a:miter lim="800000"/>
            <a:headEnd/>
            <a:tailEnd/>
          </a:ln>
        </p:spPr>
        <p:txBody>
          <a:bodyPr wrap="none">
            <a:spAutoFit/>
          </a:bodyPr>
          <a:lstStyle/>
          <a:p>
            <a:r>
              <a:rPr lang="es-MX" b="1">
                <a:latin typeface="Franklin Gothic Book" pitchFamily="34" charset="0"/>
              </a:rPr>
              <a:t>CONCEPTO DE PRODUCTO</a:t>
            </a:r>
            <a:endParaRPr lang="es-MX">
              <a:latin typeface="Franklin Gothic Book" pitchFamily="34" charset="0"/>
            </a:endParaRPr>
          </a:p>
        </p:txBody>
      </p:sp>
      <p:sp>
        <p:nvSpPr>
          <p:cNvPr id="13315" name="4 Rectángulo"/>
          <p:cNvSpPr>
            <a:spLocks noChangeArrowheads="1"/>
          </p:cNvSpPr>
          <p:nvPr/>
        </p:nvSpPr>
        <p:spPr bwMode="auto">
          <a:xfrm>
            <a:off x="323850" y="981075"/>
            <a:ext cx="8569325" cy="1754188"/>
          </a:xfrm>
          <a:prstGeom prst="rect">
            <a:avLst/>
          </a:prstGeom>
          <a:noFill/>
          <a:ln w="9525">
            <a:noFill/>
            <a:miter lim="800000"/>
            <a:headEnd/>
            <a:tailEnd/>
          </a:ln>
        </p:spPr>
        <p:txBody>
          <a:bodyPr>
            <a:spAutoFit/>
          </a:bodyPr>
          <a:lstStyle/>
          <a:p>
            <a:pPr algn="just"/>
            <a:r>
              <a:rPr lang="es-MX" b="1" dirty="0">
                <a:latin typeface="Franklin Gothic Book" pitchFamily="34" charset="0"/>
              </a:rPr>
              <a:t>Se</a:t>
            </a:r>
            <a:r>
              <a:rPr lang="es-MX" dirty="0">
                <a:latin typeface="Franklin Gothic Book" pitchFamily="34" charset="0"/>
              </a:rPr>
              <a:t> puede definir al producto desde un aspecto </a:t>
            </a:r>
            <a:r>
              <a:rPr lang="es-MX" dirty="0" err="1">
                <a:latin typeface="Franklin Gothic Book" pitchFamily="34" charset="0"/>
              </a:rPr>
              <a:t>P</a:t>
            </a:r>
            <a:r>
              <a:rPr lang="es-MX" dirty="0" err="1" smtClean="0">
                <a:latin typeface="Franklin Gothic Book" pitchFamily="34" charset="0"/>
              </a:rPr>
              <a:t>sico</a:t>
            </a:r>
            <a:r>
              <a:rPr lang="es-MX" dirty="0" smtClean="0">
                <a:latin typeface="Franklin Gothic Book" pitchFamily="34" charset="0"/>
              </a:rPr>
              <a:t>-social </a:t>
            </a:r>
            <a:r>
              <a:rPr lang="es-MX" dirty="0">
                <a:latin typeface="Franklin Gothic Book" pitchFamily="34" charset="0"/>
              </a:rPr>
              <a:t>donde a la persona le mejora su imagen, su estatus, su exclusividad y vanidad.</a:t>
            </a:r>
          </a:p>
          <a:p>
            <a:pPr algn="just"/>
            <a:endParaRPr lang="es-MX" dirty="0">
              <a:latin typeface="Franklin Gothic Book" pitchFamily="34" charset="0"/>
            </a:endParaRPr>
          </a:p>
          <a:p>
            <a:pPr algn="just"/>
            <a:r>
              <a:rPr lang="es-MX" b="1" dirty="0">
                <a:latin typeface="Franklin Gothic Book" pitchFamily="34" charset="0"/>
              </a:rPr>
              <a:t>También</a:t>
            </a:r>
            <a:r>
              <a:rPr lang="es-MX" dirty="0">
                <a:latin typeface="Franklin Gothic Book" pitchFamily="34" charset="0"/>
              </a:rPr>
              <a:t> se puede decir que el producto representa a la empresa donde se muestra la imagen y la calidad, siempre con el fondo de satisfacer las necesidades de los consumidores. </a:t>
            </a:r>
            <a:r>
              <a:rPr lang="es-MX" dirty="0" err="1">
                <a:latin typeface="Franklin Gothic Book" pitchFamily="34" charset="0"/>
              </a:rPr>
              <a:t>Ej</a:t>
            </a:r>
            <a:r>
              <a:rPr lang="es-MX" dirty="0">
                <a:latin typeface="Franklin Gothic Book" pitchFamily="34" charset="0"/>
              </a:rPr>
              <a:t>: Diseño de celulares.</a:t>
            </a:r>
          </a:p>
        </p:txBody>
      </p:sp>
      <p:pic>
        <p:nvPicPr>
          <p:cNvPr id="13316" name="Picture 4"/>
          <p:cNvPicPr>
            <a:picLocks noChangeAspect="1" noChangeArrowheads="1"/>
          </p:cNvPicPr>
          <p:nvPr/>
        </p:nvPicPr>
        <p:blipFill>
          <a:blip r:embed="rId2" cstate="print"/>
          <a:srcRect l="7607" t="1768" b="4453"/>
          <a:stretch>
            <a:fillRect/>
          </a:stretch>
        </p:blipFill>
        <p:spPr bwMode="auto">
          <a:xfrm>
            <a:off x="539552" y="2852738"/>
            <a:ext cx="8280920" cy="3816350"/>
          </a:xfrm>
          <a:prstGeom prst="rect">
            <a:avLst/>
          </a:prstGeom>
          <a:noFill/>
          <a:ln w="9525" cap="rnd">
            <a:solidFill>
              <a:schemeClr val="tx1"/>
            </a:solidFill>
            <a:bevel/>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Rectángulo"/>
          <p:cNvSpPr>
            <a:spLocks noChangeArrowheads="1"/>
          </p:cNvSpPr>
          <p:nvPr/>
        </p:nvSpPr>
        <p:spPr bwMode="auto">
          <a:xfrm>
            <a:off x="395288" y="404813"/>
            <a:ext cx="8280400" cy="369887"/>
          </a:xfrm>
          <a:prstGeom prst="rect">
            <a:avLst/>
          </a:prstGeom>
          <a:noFill/>
          <a:ln w="9525">
            <a:noFill/>
            <a:miter lim="800000"/>
            <a:headEnd/>
            <a:tailEnd/>
          </a:ln>
        </p:spPr>
        <p:txBody>
          <a:bodyPr>
            <a:spAutoFit/>
          </a:bodyPr>
          <a:lstStyle/>
          <a:p>
            <a:pPr algn="ctr"/>
            <a:r>
              <a:rPr lang="es-MX" b="1">
                <a:latin typeface="Franklin Gothic Book" pitchFamily="34" charset="0"/>
              </a:rPr>
              <a:t>ELEMENTOS QUE CARACTERIZAN LAS PERSONALIZACION DEL PRODUCTO</a:t>
            </a:r>
            <a:endParaRPr lang="es-MX">
              <a:latin typeface="Franklin Gothic Book" pitchFamily="34" charset="0"/>
            </a:endParaRPr>
          </a:p>
        </p:txBody>
      </p:sp>
      <p:sp>
        <p:nvSpPr>
          <p:cNvPr id="14339" name="2 Rectángulo"/>
          <p:cNvSpPr>
            <a:spLocks noChangeArrowheads="1"/>
          </p:cNvSpPr>
          <p:nvPr/>
        </p:nvSpPr>
        <p:spPr bwMode="auto">
          <a:xfrm>
            <a:off x="250825" y="1196975"/>
            <a:ext cx="8642350" cy="3138488"/>
          </a:xfrm>
          <a:prstGeom prst="rect">
            <a:avLst/>
          </a:prstGeom>
          <a:noFill/>
          <a:ln w="9525">
            <a:noFill/>
            <a:miter lim="800000"/>
            <a:headEnd/>
            <a:tailEnd/>
          </a:ln>
        </p:spPr>
        <p:txBody>
          <a:bodyPr>
            <a:spAutoFit/>
          </a:bodyPr>
          <a:lstStyle/>
          <a:p>
            <a:pPr algn="just"/>
            <a:r>
              <a:rPr lang="es-MX" b="1">
                <a:latin typeface="Franklin Gothic Book" pitchFamily="34" charset="0"/>
              </a:rPr>
              <a:t>La</a:t>
            </a:r>
            <a:r>
              <a:rPr lang="es-MX">
                <a:latin typeface="Franklin Gothic Book" pitchFamily="34" charset="0"/>
              </a:rPr>
              <a:t> personalidad del producto es la capacidad de darnos a cada uno lo que deseamos.</a:t>
            </a:r>
          </a:p>
          <a:p>
            <a:pPr algn="just"/>
            <a:endParaRPr lang="es-MX">
              <a:latin typeface="Franklin Gothic Book" pitchFamily="34" charset="0"/>
            </a:endParaRPr>
          </a:p>
          <a:p>
            <a:pPr algn="just"/>
            <a:r>
              <a:rPr lang="es-MX" b="1">
                <a:latin typeface="Franklin Gothic Book" pitchFamily="34" charset="0"/>
              </a:rPr>
              <a:t>Los</a:t>
            </a:r>
            <a:r>
              <a:rPr lang="es-MX">
                <a:latin typeface="Franklin Gothic Book" pitchFamily="34" charset="0"/>
              </a:rPr>
              <a:t> elementos que lo caracterizan son:</a:t>
            </a:r>
          </a:p>
          <a:p>
            <a:pPr algn="just"/>
            <a:endParaRPr lang="es-MX" b="1">
              <a:latin typeface="Franklin Gothic Book" pitchFamily="34" charset="0"/>
            </a:endParaRPr>
          </a:p>
          <a:p>
            <a:pPr algn="just">
              <a:buFont typeface="Wingdings" pitchFamily="2" charset="2"/>
              <a:buChar char="v"/>
            </a:pPr>
            <a:r>
              <a:rPr lang="es-MX" b="1">
                <a:latin typeface="Franklin Gothic Book" pitchFamily="34" charset="0"/>
              </a:rPr>
              <a:t>· El diseño: </a:t>
            </a:r>
            <a:r>
              <a:rPr lang="es-MX">
                <a:latin typeface="Franklin Gothic Book" pitchFamily="34" charset="0"/>
              </a:rPr>
              <a:t>es aquello que hace que sea llamativo para los consumidores.</a:t>
            </a:r>
          </a:p>
          <a:p>
            <a:pPr algn="just"/>
            <a:endParaRPr lang="es-MX">
              <a:latin typeface="Franklin Gothic Book" pitchFamily="34" charset="0"/>
            </a:endParaRPr>
          </a:p>
          <a:p>
            <a:pPr algn="just">
              <a:buFont typeface="Wingdings" pitchFamily="2" charset="2"/>
              <a:buChar char="v"/>
            </a:pPr>
            <a:r>
              <a:rPr lang="es-MX">
                <a:latin typeface="Franklin Gothic Book" pitchFamily="34" charset="0"/>
              </a:rPr>
              <a:t>· </a:t>
            </a:r>
            <a:r>
              <a:rPr lang="es-MX" b="1">
                <a:latin typeface="Franklin Gothic Book" pitchFamily="34" charset="0"/>
              </a:rPr>
              <a:t>El</a:t>
            </a:r>
            <a:r>
              <a:rPr lang="es-MX">
                <a:latin typeface="Franklin Gothic Book" pitchFamily="34" charset="0"/>
              </a:rPr>
              <a:t> </a:t>
            </a:r>
            <a:r>
              <a:rPr lang="es-MX" b="1">
                <a:latin typeface="Franklin Gothic Book" pitchFamily="34" charset="0"/>
              </a:rPr>
              <a:t>Surtido</a:t>
            </a:r>
            <a:r>
              <a:rPr lang="es-MX">
                <a:latin typeface="Franklin Gothic Book" pitchFamily="34" charset="0"/>
              </a:rPr>
              <a:t>: tiene que ver con la comercialización para cada segmento de mercado se debe elaborar un producto específico. Principalmente se enfoca en la capacidad adquisitiva que tenga el consumidor.</a:t>
            </a:r>
          </a:p>
          <a:p>
            <a:pPr algn="just"/>
            <a:endParaRPr lang="es-MX">
              <a:latin typeface="Franklin Gothic Book" pitchFamily="34" charset="0"/>
            </a:endParaRPr>
          </a:p>
          <a:p>
            <a:pPr algn="just">
              <a:buFont typeface="Wingdings" pitchFamily="2" charset="2"/>
              <a:buChar char="v"/>
            </a:pPr>
            <a:r>
              <a:rPr lang="es-MX">
                <a:latin typeface="Franklin Gothic Book" pitchFamily="34" charset="0"/>
              </a:rPr>
              <a:t>· </a:t>
            </a:r>
            <a:r>
              <a:rPr lang="es-MX" b="1">
                <a:latin typeface="Franklin Gothic Book" pitchFamily="34" charset="0"/>
              </a:rPr>
              <a:t>La</a:t>
            </a:r>
            <a:r>
              <a:rPr lang="es-MX">
                <a:latin typeface="Franklin Gothic Book" pitchFamily="34" charset="0"/>
              </a:rPr>
              <a:t> </a:t>
            </a:r>
            <a:r>
              <a:rPr lang="es-MX" b="1">
                <a:latin typeface="Franklin Gothic Book" pitchFamily="34" charset="0"/>
              </a:rPr>
              <a:t>calidad</a:t>
            </a:r>
            <a:r>
              <a:rPr lang="es-MX">
                <a:latin typeface="Franklin Gothic Book" pitchFamily="34" charset="0"/>
              </a:rPr>
              <a:t>: aspecto que implica modificar el diseño del producto.</a:t>
            </a:r>
          </a:p>
        </p:txBody>
      </p:sp>
      <p:pic>
        <p:nvPicPr>
          <p:cNvPr id="14340" name="Picture 4"/>
          <p:cNvPicPr>
            <a:picLocks noChangeAspect="1" noChangeArrowheads="1"/>
          </p:cNvPicPr>
          <p:nvPr/>
        </p:nvPicPr>
        <p:blipFill>
          <a:blip r:embed="rId2" cstate="print"/>
          <a:srcRect l="13069" t="3543" r="3294" b="5653"/>
          <a:stretch>
            <a:fillRect/>
          </a:stretch>
        </p:blipFill>
        <p:spPr bwMode="auto">
          <a:xfrm>
            <a:off x="1259633" y="4653135"/>
            <a:ext cx="6049218" cy="2076277"/>
          </a:xfrm>
          <a:prstGeom prst="rect">
            <a:avLst/>
          </a:prstGeom>
          <a:noFill/>
          <a:ln w="12700" cap="rnd">
            <a:solidFill>
              <a:schemeClr val="tx1"/>
            </a:solidFill>
            <a:bevel/>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Rectángulo"/>
          <p:cNvSpPr>
            <a:spLocks noChangeArrowheads="1"/>
          </p:cNvSpPr>
          <p:nvPr/>
        </p:nvSpPr>
        <p:spPr bwMode="auto">
          <a:xfrm>
            <a:off x="1422400" y="404813"/>
            <a:ext cx="6318250" cy="369887"/>
          </a:xfrm>
          <a:prstGeom prst="rect">
            <a:avLst/>
          </a:prstGeom>
          <a:noFill/>
          <a:ln w="9525">
            <a:noFill/>
            <a:miter lim="800000"/>
            <a:headEnd/>
            <a:tailEnd/>
          </a:ln>
        </p:spPr>
        <p:txBody>
          <a:bodyPr>
            <a:spAutoFit/>
          </a:bodyPr>
          <a:lstStyle/>
          <a:p>
            <a:pPr algn="ctr"/>
            <a:r>
              <a:rPr lang="es-MX" b="1">
                <a:latin typeface="Franklin Gothic Book" pitchFamily="34" charset="0"/>
              </a:rPr>
              <a:t>FACTORES DE ÉXITO Y DE FRACASO DE UN PRODUCTO</a:t>
            </a:r>
            <a:endParaRPr lang="es-MX">
              <a:latin typeface="Franklin Gothic Book" pitchFamily="34" charset="0"/>
            </a:endParaRPr>
          </a:p>
        </p:txBody>
      </p:sp>
      <p:sp>
        <p:nvSpPr>
          <p:cNvPr id="15363" name="2 Rectángulo"/>
          <p:cNvSpPr>
            <a:spLocks noChangeArrowheads="1"/>
          </p:cNvSpPr>
          <p:nvPr/>
        </p:nvSpPr>
        <p:spPr bwMode="auto">
          <a:xfrm>
            <a:off x="323850" y="1196975"/>
            <a:ext cx="8496300" cy="2308225"/>
          </a:xfrm>
          <a:prstGeom prst="rect">
            <a:avLst/>
          </a:prstGeom>
          <a:noFill/>
          <a:ln w="9525">
            <a:noFill/>
            <a:miter lim="800000"/>
            <a:headEnd/>
            <a:tailEnd/>
          </a:ln>
        </p:spPr>
        <p:txBody>
          <a:bodyPr>
            <a:spAutoFit/>
          </a:bodyPr>
          <a:lstStyle/>
          <a:p>
            <a:pPr>
              <a:buFont typeface="Wingdings" pitchFamily="2" charset="2"/>
              <a:buChar char="ü"/>
            </a:pPr>
            <a:r>
              <a:rPr lang="es-MX">
                <a:latin typeface="Franklin Gothic Book" pitchFamily="34" charset="0"/>
              </a:rPr>
              <a:t> Costo de Producción mas bajo, nos induce a tener un mejor precio en el mercado.</a:t>
            </a:r>
          </a:p>
          <a:p>
            <a:endParaRPr lang="es-MX">
              <a:latin typeface="Franklin Gothic Book" pitchFamily="34" charset="0"/>
            </a:endParaRPr>
          </a:p>
          <a:p>
            <a:pPr>
              <a:buFont typeface="Wingdings" pitchFamily="2" charset="2"/>
              <a:buChar char="ü"/>
            </a:pPr>
            <a:r>
              <a:rPr lang="es-MX">
                <a:latin typeface="Franklin Gothic Book" pitchFamily="34" charset="0"/>
              </a:rPr>
              <a:t> Se constata la originalidad del producto, que sea algo nuevo y no una imitación.</a:t>
            </a:r>
          </a:p>
          <a:p>
            <a:endParaRPr lang="es-MX">
              <a:latin typeface="Franklin Gothic Book" pitchFamily="34" charset="0"/>
            </a:endParaRPr>
          </a:p>
          <a:p>
            <a:pPr>
              <a:buFont typeface="Wingdings" pitchFamily="2" charset="2"/>
              <a:buChar char="ü"/>
            </a:pPr>
            <a:r>
              <a:rPr lang="es-MX">
                <a:latin typeface="Franklin Gothic Book" pitchFamily="34" charset="0"/>
              </a:rPr>
              <a:t> La complejidad de hacer el producto.</a:t>
            </a:r>
          </a:p>
          <a:p>
            <a:endParaRPr lang="es-MX">
              <a:latin typeface="Franklin Gothic Book" pitchFamily="34" charset="0"/>
            </a:endParaRPr>
          </a:p>
          <a:p>
            <a:pPr>
              <a:buFont typeface="Wingdings" pitchFamily="2" charset="2"/>
              <a:buChar char="ü"/>
            </a:pPr>
            <a:r>
              <a:rPr lang="es-MX">
                <a:latin typeface="Franklin Gothic Book" pitchFamily="34" charset="0"/>
              </a:rPr>
              <a:t> La flexibilidad del proceso de producción de tal forma que debemos hacer un surtido de productos.</a:t>
            </a:r>
          </a:p>
        </p:txBody>
      </p:sp>
      <p:pic>
        <p:nvPicPr>
          <p:cNvPr id="15364" name="Picture 6"/>
          <p:cNvPicPr>
            <a:picLocks noChangeAspect="1" noChangeArrowheads="1"/>
          </p:cNvPicPr>
          <p:nvPr/>
        </p:nvPicPr>
        <p:blipFill>
          <a:blip r:embed="rId2" cstate="print"/>
          <a:srcRect l="6265" t="8765" r="5016" b="18582"/>
          <a:stretch>
            <a:fillRect/>
          </a:stretch>
        </p:blipFill>
        <p:spPr bwMode="auto">
          <a:xfrm>
            <a:off x="2051720" y="4005064"/>
            <a:ext cx="5113338" cy="2663825"/>
          </a:xfrm>
          <a:prstGeom prst="rect">
            <a:avLst/>
          </a:prstGeom>
          <a:noFill/>
          <a:ln w="15875" cap="sq">
            <a:solidFill>
              <a:schemeClr val="tx1"/>
            </a:solidFill>
            <a:bevel/>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Rectángulo"/>
          <p:cNvSpPr>
            <a:spLocks noChangeArrowheads="1"/>
          </p:cNvSpPr>
          <p:nvPr/>
        </p:nvSpPr>
        <p:spPr bwMode="auto">
          <a:xfrm>
            <a:off x="504825" y="1052513"/>
            <a:ext cx="8099425" cy="4248150"/>
          </a:xfrm>
          <a:prstGeom prst="rect">
            <a:avLst/>
          </a:prstGeom>
          <a:noFill/>
          <a:ln w="9525">
            <a:noFill/>
            <a:miter lim="800000"/>
            <a:headEnd/>
            <a:tailEnd/>
          </a:ln>
        </p:spPr>
        <p:txBody>
          <a:bodyPr>
            <a:spAutoFit/>
          </a:bodyPr>
          <a:lstStyle/>
          <a:p>
            <a:pPr algn="just">
              <a:lnSpc>
                <a:spcPct val="150000"/>
              </a:lnSpc>
            </a:pPr>
            <a:r>
              <a:rPr lang="es-MX" b="1">
                <a:latin typeface="Franklin Gothic Book" pitchFamily="34" charset="0"/>
              </a:rPr>
              <a:t>Para</a:t>
            </a:r>
            <a:r>
              <a:rPr lang="es-MX">
                <a:latin typeface="Franklin Gothic Book" pitchFamily="34" charset="0"/>
              </a:rPr>
              <a:t> las empresas, desarrollar o integrar paulatinamente nuevos productos a la mezcla que manejan es cuestión de vida o muerte. </a:t>
            </a:r>
          </a:p>
          <a:p>
            <a:pPr algn="just">
              <a:lnSpc>
                <a:spcPct val="150000"/>
              </a:lnSpc>
            </a:pPr>
            <a:endParaRPr lang="es-MX">
              <a:latin typeface="Franklin Gothic Book" pitchFamily="34" charset="0"/>
            </a:endParaRPr>
          </a:p>
          <a:p>
            <a:pPr algn="just">
              <a:lnSpc>
                <a:spcPct val="150000"/>
              </a:lnSpc>
            </a:pPr>
            <a:r>
              <a:rPr lang="es-MX" b="1">
                <a:latin typeface="Franklin Gothic Book" pitchFamily="34" charset="0"/>
              </a:rPr>
              <a:t>Entre</a:t>
            </a:r>
            <a:r>
              <a:rPr lang="es-MX">
                <a:latin typeface="Franklin Gothic Book" pitchFamily="34" charset="0"/>
              </a:rPr>
              <a:t> los mecanismos de incremento de las utilidades relacionados con el desarrollo de productos se pueden mencionar la adaptación de productos con el fin de reducir costos, aprovechamiento de mercados globalizados, aprovechar las oportunidades generadas por cambios en gustos y costumbres de los consumidores o la detección de necesidades insatisfechas, adaptarse a las nuevas condiciones de la demanda producidas por la dinámica demográfica, etc. </a:t>
            </a:r>
          </a:p>
          <a:p>
            <a:pPr algn="just">
              <a:lnSpc>
                <a:spcPct val="150000"/>
              </a:lnSpc>
            </a:pPr>
            <a:endParaRPr lang="es-MX">
              <a:latin typeface="Franklin Gothic Book" pitchFamily="34" charset="0"/>
            </a:endParaRPr>
          </a:p>
        </p:txBody>
      </p:sp>
      <p:sp>
        <p:nvSpPr>
          <p:cNvPr id="16387" name="2 Rectángulo"/>
          <p:cNvSpPr>
            <a:spLocks noChangeArrowheads="1"/>
          </p:cNvSpPr>
          <p:nvPr/>
        </p:nvSpPr>
        <p:spPr bwMode="auto">
          <a:xfrm>
            <a:off x="1258888" y="323850"/>
            <a:ext cx="6626225" cy="368300"/>
          </a:xfrm>
          <a:prstGeom prst="rect">
            <a:avLst/>
          </a:prstGeom>
          <a:noFill/>
          <a:ln w="9525">
            <a:noFill/>
            <a:miter lim="800000"/>
            <a:headEnd/>
            <a:tailEnd/>
          </a:ln>
        </p:spPr>
        <p:txBody>
          <a:bodyPr>
            <a:spAutoFit/>
          </a:bodyPr>
          <a:lstStyle/>
          <a:p>
            <a:pPr algn="ctr"/>
            <a:r>
              <a:rPr lang="es-MX" b="1">
                <a:latin typeface="Franklin Gothic Book" pitchFamily="34" charset="0"/>
              </a:rPr>
              <a:t>IMPORTANCIA DEL DISEÑO DE PRODUCTOS PARA LA EMPRESA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cstate="print"/>
          <a:srcRect/>
          <a:stretch>
            <a:fillRect/>
          </a:stretch>
        </p:blipFill>
        <p:spPr bwMode="auto">
          <a:xfrm>
            <a:off x="946150" y="1141413"/>
            <a:ext cx="7226300" cy="5456237"/>
          </a:xfrm>
          <a:prstGeom prst="rect">
            <a:avLst/>
          </a:prstGeom>
          <a:noFill/>
          <a:ln w="9525">
            <a:noFill/>
            <a:miter lim="800000"/>
            <a:headEnd/>
            <a:tailEnd/>
          </a:ln>
        </p:spPr>
      </p:pic>
      <p:sp>
        <p:nvSpPr>
          <p:cNvPr id="17411" name="2 Rectángulo"/>
          <p:cNvSpPr>
            <a:spLocks noChangeArrowheads="1"/>
          </p:cNvSpPr>
          <p:nvPr/>
        </p:nvSpPr>
        <p:spPr bwMode="auto">
          <a:xfrm>
            <a:off x="250825" y="44450"/>
            <a:ext cx="8893175" cy="873125"/>
          </a:xfrm>
          <a:prstGeom prst="rect">
            <a:avLst/>
          </a:prstGeom>
          <a:noFill/>
          <a:ln w="9525">
            <a:noFill/>
            <a:miter lim="800000"/>
            <a:headEnd/>
            <a:tailEnd/>
          </a:ln>
        </p:spPr>
        <p:txBody>
          <a:bodyPr>
            <a:spAutoFit/>
          </a:bodyPr>
          <a:lstStyle/>
          <a:p>
            <a:pPr algn="ctr">
              <a:lnSpc>
                <a:spcPct val="150000"/>
              </a:lnSpc>
            </a:pPr>
            <a:r>
              <a:rPr lang="es-MX" b="1">
                <a:latin typeface="Franklin Gothic Book" pitchFamily="34" charset="0"/>
              </a:rPr>
              <a:t>EL DESARROLLO DE PRODUCTOS OFRECE LOS SIGUIENTES BENEFICIOS A LAS ORGANIZACIONES: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Rectángulo"/>
          <p:cNvSpPr>
            <a:spLocks noChangeArrowheads="1"/>
          </p:cNvSpPr>
          <p:nvPr/>
        </p:nvSpPr>
        <p:spPr bwMode="auto">
          <a:xfrm>
            <a:off x="990600" y="188640"/>
            <a:ext cx="7181850" cy="646331"/>
          </a:xfrm>
          <a:prstGeom prst="rect">
            <a:avLst/>
          </a:prstGeom>
          <a:noFill/>
          <a:ln w="9525">
            <a:noFill/>
            <a:miter lim="800000"/>
            <a:headEnd/>
            <a:tailEnd/>
          </a:ln>
        </p:spPr>
        <p:txBody>
          <a:bodyPr wrap="square">
            <a:spAutoFit/>
          </a:bodyPr>
          <a:lstStyle/>
          <a:p>
            <a:pPr algn="ctr"/>
            <a:r>
              <a:rPr lang="es-MX" b="1" i="1" dirty="0">
                <a:latin typeface="Franklin Gothic Book" pitchFamily="34" charset="0"/>
              </a:rPr>
              <a:t>ESTRATEGIAS PARA LA INTRODUCCIÓN DE NUEVOS PRODUCTOS</a:t>
            </a:r>
            <a:endParaRPr lang="es-MX" dirty="0">
              <a:latin typeface="Franklin Gothic Book" pitchFamily="34" charset="0"/>
            </a:endParaRPr>
          </a:p>
        </p:txBody>
      </p:sp>
      <p:sp>
        <p:nvSpPr>
          <p:cNvPr id="18435" name="2 Rectángulo"/>
          <p:cNvSpPr>
            <a:spLocks noChangeArrowheads="1"/>
          </p:cNvSpPr>
          <p:nvPr/>
        </p:nvSpPr>
        <p:spPr bwMode="auto">
          <a:xfrm>
            <a:off x="250825" y="765175"/>
            <a:ext cx="8642350" cy="5632450"/>
          </a:xfrm>
          <a:prstGeom prst="rect">
            <a:avLst/>
          </a:prstGeom>
          <a:noFill/>
          <a:ln w="9525">
            <a:noFill/>
            <a:miter lim="800000"/>
            <a:headEnd/>
            <a:tailEnd/>
          </a:ln>
        </p:spPr>
        <p:txBody>
          <a:bodyPr>
            <a:spAutoFit/>
          </a:bodyPr>
          <a:lstStyle/>
          <a:p>
            <a:pPr algn="just"/>
            <a:r>
              <a:rPr lang="es-MX">
                <a:latin typeface="Franklin Gothic Book" pitchFamily="34" charset="0"/>
              </a:rPr>
              <a:t>Para introducir al mercado nuevos productos se consideran las estrategias productivas:</a:t>
            </a:r>
          </a:p>
          <a:p>
            <a:pPr algn="just"/>
            <a:endParaRPr lang="es-MX">
              <a:latin typeface="Franklin Gothic Book" pitchFamily="34" charset="0"/>
            </a:endParaRPr>
          </a:p>
          <a:p>
            <a:pPr algn="just">
              <a:buFontTx/>
              <a:buAutoNum type="alphaLcParenR"/>
            </a:pPr>
            <a:r>
              <a:rPr lang="es-MX" b="1">
                <a:latin typeface="Franklin Gothic Book" pitchFamily="34" charset="0"/>
              </a:rPr>
              <a:t>  Impulso del Mercado: </a:t>
            </a:r>
            <a:r>
              <a:rPr lang="es-MX">
                <a:latin typeface="Franklin Gothic Book" pitchFamily="34" charset="0"/>
              </a:rPr>
              <a:t>se sugiere que</a:t>
            </a:r>
            <a:r>
              <a:rPr lang="es-MX" b="1">
                <a:latin typeface="Franklin Gothic Book" pitchFamily="34" charset="0"/>
              </a:rPr>
              <a:t>: “se debe fabricar lo que se puede vender". </a:t>
            </a:r>
            <a:r>
              <a:rPr lang="es-MX">
                <a:latin typeface="Franklin Gothic Book" pitchFamily="34" charset="0"/>
              </a:rPr>
              <a:t>Las necesidades del cliente es la base única para la introducción de nuevos productos. Se le da poca consideración a la tecnología y a los procesos de operaciones. Se puede determinar el tipo de nuevos productos a través de la investigación de mercados y la retroalimentación con los consumidores.</a:t>
            </a:r>
          </a:p>
          <a:p>
            <a:pPr algn="just"/>
            <a:endParaRPr lang="es-MX">
              <a:latin typeface="Franklin Gothic Book" pitchFamily="34" charset="0"/>
            </a:endParaRPr>
          </a:p>
          <a:p>
            <a:pPr algn="just"/>
            <a:r>
              <a:rPr lang="es-MX" b="1">
                <a:latin typeface="Franklin Gothic Book" pitchFamily="34" charset="0"/>
              </a:rPr>
              <a:t>b)  Impulso de la Tecnología: </a:t>
            </a:r>
            <a:r>
              <a:rPr lang="es-MX">
                <a:latin typeface="Franklin Gothic Book" pitchFamily="34" charset="0"/>
              </a:rPr>
              <a:t>se sugiere que </a:t>
            </a:r>
            <a:r>
              <a:rPr lang="es-MX" b="1">
                <a:latin typeface="Franklin Gothic Book" pitchFamily="34" charset="0"/>
              </a:rPr>
              <a:t>“se debe vender lo que se puede hacer”. </a:t>
            </a:r>
            <a:r>
              <a:rPr lang="es-MX">
                <a:latin typeface="Franklin Gothic Book" pitchFamily="34" charset="0"/>
              </a:rPr>
              <a:t>La base primordial para lanzar un producto es la tecnología disponible o nueva y así los productos se derivan de la tecnología existente creando un mercado para poder vender lo que se produce. Se tiene poca consideración por el mercado. La producción en este tipo de estrategia se hace sencilla por la simplicidad en los cambios de operaciones. Mercadotecnia debe crear un mercado y vender los productos que se fabrican.</a:t>
            </a:r>
          </a:p>
          <a:p>
            <a:pPr algn="just"/>
            <a:endParaRPr lang="es-MX">
              <a:latin typeface="Franklin Gothic Book" pitchFamily="34" charset="0"/>
            </a:endParaRPr>
          </a:p>
          <a:p>
            <a:pPr algn="just"/>
            <a:r>
              <a:rPr lang="es-MX" b="1">
                <a:latin typeface="Franklin Gothic Book" pitchFamily="34" charset="0"/>
              </a:rPr>
              <a:t>c)  Interfuncional: </a:t>
            </a:r>
            <a:r>
              <a:rPr lang="es-MX">
                <a:latin typeface="Franklin Gothic Book" pitchFamily="34" charset="0"/>
              </a:rPr>
              <a:t>En esta estrategia la introducción de nuevos productos tiene una naturaleza interfuncional y requiere de la cooperación entre funciones (mercadotecnia, operaciones, ingeniería, etc.). El proceso de desarrollo de nuevos productos no recibe el impulso del mercado ni de la tecnología, queda definido por el esfuerzo coordinado entre funciones. </a:t>
            </a:r>
            <a:endParaRPr lang="es-MX" b="1">
              <a:latin typeface="Franklin Gothic Book"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224</TotalTime>
  <Words>1909</Words>
  <Application>Microsoft Office PowerPoint</Application>
  <PresentationFormat>Presentación en pantalla (4:3)</PresentationFormat>
  <Paragraphs>130</Paragraphs>
  <Slides>21</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21</vt:i4>
      </vt:variant>
    </vt:vector>
  </HeadingPairs>
  <TitlesOfParts>
    <vt:vector size="28" baseType="lpstr">
      <vt:lpstr>Arial</vt:lpstr>
      <vt:lpstr>Franklin Gothic Medium</vt:lpstr>
      <vt:lpstr>Franklin Gothic Book</vt:lpstr>
      <vt:lpstr>Wingdings 2</vt:lpstr>
      <vt:lpstr>Calibri</vt:lpstr>
      <vt:lpstr>Wingdings</vt:lpstr>
      <vt:lpstr>Viajes</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rokito</dc:creator>
  <cp:lastModifiedBy>CISE</cp:lastModifiedBy>
  <cp:revision>24</cp:revision>
  <dcterms:created xsi:type="dcterms:W3CDTF">2011-10-10T04:12:14Z</dcterms:created>
  <dcterms:modified xsi:type="dcterms:W3CDTF">2014-02-21T20:27:23Z</dcterms:modified>
</cp:coreProperties>
</file>