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71" r:id="rId2"/>
    <p:sldId id="263" r:id="rId3"/>
    <p:sldId id="270" r:id="rId4"/>
    <p:sldId id="264" r:id="rId5"/>
    <p:sldId id="266" r:id="rId6"/>
    <p:sldId id="267" r:id="rId7"/>
    <p:sldId id="269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10272-DBF3-4593-B42E-049C56E1E02E}" type="doc">
      <dgm:prSet loTypeId="urn:microsoft.com/office/officeart/2005/8/layout/cycle2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C122337-2784-450F-BBA3-85420B468BC8}">
      <dgm:prSet phldrT="[Texto]" custT="1"/>
      <dgm:spPr/>
      <dgm:t>
        <a:bodyPr/>
        <a:lstStyle/>
        <a:p>
          <a:r>
            <a: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1 PERSONAS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5FD49F05-EA56-4978-B2D6-B9430BC08B0B}" type="parTrans" cxnId="{CE81370D-D96F-4B02-9D9F-FEAFFC21E96B}">
      <dgm:prSet/>
      <dgm:spPr/>
      <dgm:t>
        <a:bodyPr/>
        <a:lstStyle/>
        <a:p>
          <a:endParaRPr lang="es-ES"/>
        </a:p>
      </dgm:t>
    </dgm:pt>
    <dgm:pt modelId="{EFEA70F3-5057-4A7D-8D3A-E16FAC4183ED}" type="sibTrans" cxnId="{CE81370D-D96F-4B02-9D9F-FEAFFC21E96B}">
      <dgm:prSet/>
      <dgm:spPr/>
      <dgm:t>
        <a:bodyPr/>
        <a:lstStyle/>
        <a:p>
          <a:endParaRPr lang="es-ES"/>
        </a:p>
      </dgm:t>
    </dgm:pt>
    <dgm:pt modelId="{D5737B0A-7161-4E74-9B45-8DEFD9C5BD71}">
      <dgm:prSet phldrT="[Texto]"/>
      <dgm:spPr/>
      <dgm:t>
        <a:bodyPr/>
        <a:lstStyle/>
        <a:p>
          <a:r>
            <a:rPr lang="es-ES" b="1" dirty="0" smtClean="0">
              <a:latin typeface="Arial Black" pitchFamily="34" charset="0"/>
            </a:rPr>
            <a:t>2 PLANTAS</a:t>
          </a:r>
          <a:endParaRPr lang="es-ES" b="1" dirty="0">
            <a:latin typeface="Arial Black" pitchFamily="34" charset="0"/>
          </a:endParaRPr>
        </a:p>
      </dgm:t>
    </dgm:pt>
    <dgm:pt modelId="{C03CDA97-19B6-4282-B093-20C1F0F3826C}" type="parTrans" cxnId="{4E4ED52B-A726-40D3-9168-986A5003F052}">
      <dgm:prSet/>
      <dgm:spPr/>
      <dgm:t>
        <a:bodyPr/>
        <a:lstStyle/>
        <a:p>
          <a:endParaRPr lang="es-ES"/>
        </a:p>
      </dgm:t>
    </dgm:pt>
    <dgm:pt modelId="{A2721E0D-61C7-4C70-B764-7DA354A2A856}" type="sibTrans" cxnId="{4E4ED52B-A726-40D3-9168-986A5003F052}">
      <dgm:prSet/>
      <dgm:spPr/>
      <dgm:t>
        <a:bodyPr/>
        <a:lstStyle/>
        <a:p>
          <a:endParaRPr lang="es-ES"/>
        </a:p>
      </dgm:t>
    </dgm:pt>
    <dgm:pt modelId="{68A69919-0058-4EB4-A0B8-78A9621E2A97}">
      <dgm:prSet phldrT="[Texto]"/>
      <dgm:spPr/>
      <dgm:t>
        <a:bodyPr/>
        <a:lstStyle/>
        <a:p>
          <a:r>
            <a:rPr lang="es-ES" dirty="0" smtClean="0">
              <a:latin typeface="Arial Black" pitchFamily="34" charset="0"/>
            </a:rPr>
            <a:t>3 </a:t>
          </a:r>
          <a:r>
            <a:rPr lang="es-ES" b="1" dirty="0" smtClean="0">
              <a:latin typeface="Arial Black" pitchFamily="34" charset="0"/>
            </a:rPr>
            <a:t>PARTES </a:t>
          </a:r>
          <a:endParaRPr lang="es-ES" b="1" dirty="0">
            <a:latin typeface="Arial Black" pitchFamily="34" charset="0"/>
          </a:endParaRPr>
        </a:p>
      </dgm:t>
    </dgm:pt>
    <dgm:pt modelId="{77B2960F-2FF3-43A4-9718-575A73EA6FDA}" type="parTrans" cxnId="{426E2286-C759-44D3-8901-829B50C1FFD4}">
      <dgm:prSet/>
      <dgm:spPr/>
      <dgm:t>
        <a:bodyPr/>
        <a:lstStyle/>
        <a:p>
          <a:endParaRPr lang="es-ES"/>
        </a:p>
      </dgm:t>
    </dgm:pt>
    <dgm:pt modelId="{1308A3D6-0D21-4209-9D0B-4825C1AA2906}" type="sibTrans" cxnId="{426E2286-C759-44D3-8901-829B50C1FFD4}">
      <dgm:prSet/>
      <dgm:spPr/>
      <dgm:t>
        <a:bodyPr/>
        <a:lstStyle/>
        <a:p>
          <a:endParaRPr lang="es-ES"/>
        </a:p>
      </dgm:t>
    </dgm:pt>
    <dgm:pt modelId="{FACE77CB-F1F7-4FB5-98EE-6FA5D3E2D4FA}">
      <dgm:prSet phldrT="[Texto]"/>
      <dgm:spPr/>
      <dgm:t>
        <a:bodyPr/>
        <a:lstStyle/>
        <a:p>
          <a:r>
            <a:rPr lang="es-ES" b="1" dirty="0" smtClean="0"/>
            <a:t>4 </a:t>
          </a:r>
          <a:r>
            <a:rPr lang="es-ES" b="1" dirty="0" smtClean="0">
              <a:latin typeface="Arial Black" pitchFamily="34" charset="0"/>
            </a:rPr>
            <a:t>PROCESOS</a:t>
          </a:r>
          <a:endParaRPr lang="es-ES" b="1" dirty="0">
            <a:latin typeface="Arial Black" pitchFamily="34" charset="0"/>
          </a:endParaRPr>
        </a:p>
      </dgm:t>
    </dgm:pt>
    <dgm:pt modelId="{6272AA69-CDFD-439B-B7C6-DF6CFCDED902}" type="parTrans" cxnId="{7C4419E2-3B07-431D-A0F0-4212AAD61FF4}">
      <dgm:prSet/>
      <dgm:spPr/>
      <dgm:t>
        <a:bodyPr/>
        <a:lstStyle/>
        <a:p>
          <a:endParaRPr lang="es-ES"/>
        </a:p>
      </dgm:t>
    </dgm:pt>
    <dgm:pt modelId="{4B67BE14-F74A-460D-8595-F9C2D57EA1F6}" type="sibTrans" cxnId="{7C4419E2-3B07-431D-A0F0-4212AAD61FF4}">
      <dgm:prSet/>
      <dgm:spPr/>
      <dgm:t>
        <a:bodyPr/>
        <a:lstStyle/>
        <a:p>
          <a:endParaRPr lang="es-ES"/>
        </a:p>
      </dgm:t>
    </dgm:pt>
    <dgm:pt modelId="{BAC59C03-85FF-4013-8943-1F88DAB340FD}">
      <dgm:prSet phldrT="[Texto]"/>
      <dgm:spPr/>
      <dgm:t>
        <a:bodyPr/>
        <a:lstStyle/>
        <a:p>
          <a:r>
            <a:rPr lang="es-ES" b="1" dirty="0" smtClean="0"/>
            <a:t>5 </a:t>
          </a:r>
          <a:r>
            <a:rPr lang="es-ES" b="1" dirty="0" smtClean="0">
              <a:latin typeface="Arial Black" pitchFamily="34" charset="0"/>
            </a:rPr>
            <a:t>SISTEMAS DE PLANIFICACIÓN Y CONTROL</a:t>
          </a:r>
          <a:endParaRPr lang="es-ES" b="1" dirty="0">
            <a:latin typeface="Arial Black" pitchFamily="34" charset="0"/>
          </a:endParaRPr>
        </a:p>
      </dgm:t>
    </dgm:pt>
    <dgm:pt modelId="{A5C958B8-133A-45B7-B929-C0613D7A2B35}" type="parTrans" cxnId="{6DAE2470-F26D-4385-83E1-AD0B198FDB95}">
      <dgm:prSet/>
      <dgm:spPr/>
      <dgm:t>
        <a:bodyPr/>
        <a:lstStyle/>
        <a:p>
          <a:endParaRPr lang="es-ES"/>
        </a:p>
      </dgm:t>
    </dgm:pt>
    <dgm:pt modelId="{D1EB62C0-DEE2-4484-ACD0-D3AD0D7ECDD4}" type="sibTrans" cxnId="{6DAE2470-F26D-4385-83E1-AD0B198FDB95}">
      <dgm:prSet/>
      <dgm:spPr/>
      <dgm:t>
        <a:bodyPr/>
        <a:lstStyle/>
        <a:p>
          <a:endParaRPr lang="es-ES"/>
        </a:p>
      </dgm:t>
    </dgm:pt>
    <dgm:pt modelId="{7BB4091D-0AAB-430F-A780-28480F84BF16}" type="pres">
      <dgm:prSet presAssocID="{F4210272-DBF3-4593-B42E-049C56E1E0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FE33AB-81B5-4911-9016-6DB6DEC8CAFA}" type="pres">
      <dgm:prSet presAssocID="{0C122337-2784-450F-BBA3-85420B468B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3BAA4D-5331-41AD-8716-D9C837E2412F}" type="pres">
      <dgm:prSet presAssocID="{EFEA70F3-5057-4A7D-8D3A-E16FAC4183ED}" presName="sibTrans" presStyleLbl="sibTrans2D1" presStyleIdx="0" presStyleCnt="5"/>
      <dgm:spPr/>
      <dgm:t>
        <a:bodyPr/>
        <a:lstStyle/>
        <a:p>
          <a:endParaRPr lang="es-ES"/>
        </a:p>
      </dgm:t>
    </dgm:pt>
    <dgm:pt modelId="{728852EF-75FE-4E94-9E86-87F0E601DD33}" type="pres">
      <dgm:prSet presAssocID="{EFEA70F3-5057-4A7D-8D3A-E16FAC4183E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889C10BA-29F8-41A6-B5BF-7C1B33936068}" type="pres">
      <dgm:prSet presAssocID="{D5737B0A-7161-4E74-9B45-8DEFD9C5BD7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7F48A4-7991-4936-AF95-037BB1ED4832}" type="pres">
      <dgm:prSet presAssocID="{A2721E0D-61C7-4C70-B764-7DA354A2A856}" presName="sibTrans" presStyleLbl="sibTrans2D1" presStyleIdx="1" presStyleCnt="5"/>
      <dgm:spPr/>
      <dgm:t>
        <a:bodyPr/>
        <a:lstStyle/>
        <a:p>
          <a:endParaRPr lang="es-ES"/>
        </a:p>
      </dgm:t>
    </dgm:pt>
    <dgm:pt modelId="{9CDFDC70-6148-4F45-9383-0257C54B9AEF}" type="pres">
      <dgm:prSet presAssocID="{A2721E0D-61C7-4C70-B764-7DA354A2A856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E41C8D50-4BA1-4956-B1AE-70D582770858}" type="pres">
      <dgm:prSet presAssocID="{68A69919-0058-4EB4-A0B8-78A9621E2A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A8601-BFCC-4CFE-8AEC-9E706B509E32}" type="pres">
      <dgm:prSet presAssocID="{1308A3D6-0D21-4209-9D0B-4825C1AA2906}" presName="sibTrans" presStyleLbl="sibTrans2D1" presStyleIdx="2" presStyleCnt="5"/>
      <dgm:spPr/>
      <dgm:t>
        <a:bodyPr/>
        <a:lstStyle/>
        <a:p>
          <a:endParaRPr lang="es-ES"/>
        </a:p>
      </dgm:t>
    </dgm:pt>
    <dgm:pt modelId="{039C7283-DF07-4717-9B79-2E4AD263BB8D}" type="pres">
      <dgm:prSet presAssocID="{1308A3D6-0D21-4209-9D0B-4825C1AA2906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193AA1EE-4F03-4532-AE1F-42CADAA678E5}" type="pres">
      <dgm:prSet presAssocID="{FACE77CB-F1F7-4FB5-98EE-6FA5D3E2D4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170242-80BE-4968-B50A-A20B99F10A31}" type="pres">
      <dgm:prSet presAssocID="{4B67BE14-F74A-460D-8595-F9C2D57EA1F6}" presName="sibTrans" presStyleLbl="sibTrans2D1" presStyleIdx="3" presStyleCnt="5"/>
      <dgm:spPr/>
      <dgm:t>
        <a:bodyPr/>
        <a:lstStyle/>
        <a:p>
          <a:endParaRPr lang="es-ES"/>
        </a:p>
      </dgm:t>
    </dgm:pt>
    <dgm:pt modelId="{353687DC-71E8-45E7-9BA9-592A95BF33C2}" type="pres">
      <dgm:prSet presAssocID="{4B67BE14-F74A-460D-8595-F9C2D57EA1F6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3BB27705-3507-406A-8D17-9D7708CCEFF0}" type="pres">
      <dgm:prSet presAssocID="{BAC59C03-85FF-4013-8943-1F88DAB340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5C035B-084F-4355-8F1F-D2C566B2C201}" type="pres">
      <dgm:prSet presAssocID="{D1EB62C0-DEE2-4484-ACD0-D3AD0D7ECDD4}" presName="sibTrans" presStyleLbl="sibTrans2D1" presStyleIdx="4" presStyleCnt="5"/>
      <dgm:spPr/>
      <dgm:t>
        <a:bodyPr/>
        <a:lstStyle/>
        <a:p>
          <a:endParaRPr lang="es-ES"/>
        </a:p>
      </dgm:t>
    </dgm:pt>
    <dgm:pt modelId="{F94F5C85-7546-4DF4-82B9-11B2B155E24C}" type="pres">
      <dgm:prSet presAssocID="{D1EB62C0-DEE2-4484-ACD0-D3AD0D7ECDD4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53819D6F-33FA-4682-8D3A-D379CE334D61}" type="presOf" srcId="{4B67BE14-F74A-460D-8595-F9C2D57EA1F6}" destId="{B0170242-80BE-4968-B50A-A20B99F10A31}" srcOrd="0" destOrd="0" presId="urn:microsoft.com/office/officeart/2005/8/layout/cycle2"/>
    <dgm:cxn modelId="{6DDCEBBC-989D-445A-8A76-9E17968B909E}" type="presOf" srcId="{1308A3D6-0D21-4209-9D0B-4825C1AA2906}" destId="{5D7A8601-BFCC-4CFE-8AEC-9E706B509E32}" srcOrd="0" destOrd="0" presId="urn:microsoft.com/office/officeart/2005/8/layout/cycle2"/>
    <dgm:cxn modelId="{24BA9C0C-C387-42DF-90DE-313C3B7412AE}" type="presOf" srcId="{FACE77CB-F1F7-4FB5-98EE-6FA5D3E2D4FA}" destId="{193AA1EE-4F03-4532-AE1F-42CADAA678E5}" srcOrd="0" destOrd="0" presId="urn:microsoft.com/office/officeart/2005/8/layout/cycle2"/>
    <dgm:cxn modelId="{E03E5308-B0EC-4AAA-816E-B0A0EC423496}" type="presOf" srcId="{D5737B0A-7161-4E74-9B45-8DEFD9C5BD71}" destId="{889C10BA-29F8-41A6-B5BF-7C1B33936068}" srcOrd="0" destOrd="0" presId="urn:microsoft.com/office/officeart/2005/8/layout/cycle2"/>
    <dgm:cxn modelId="{97AF6197-C9AC-4C1F-B92E-E64C9E66CE59}" type="presOf" srcId="{4B67BE14-F74A-460D-8595-F9C2D57EA1F6}" destId="{353687DC-71E8-45E7-9BA9-592A95BF33C2}" srcOrd="1" destOrd="0" presId="urn:microsoft.com/office/officeart/2005/8/layout/cycle2"/>
    <dgm:cxn modelId="{9D9B8323-2922-48C1-B4B1-FA60D93051AC}" type="presOf" srcId="{D1EB62C0-DEE2-4484-ACD0-D3AD0D7ECDD4}" destId="{395C035B-084F-4355-8F1F-D2C566B2C201}" srcOrd="0" destOrd="0" presId="urn:microsoft.com/office/officeart/2005/8/layout/cycle2"/>
    <dgm:cxn modelId="{C60A40C9-9711-4817-9A67-A91BE4A8ADDB}" type="presOf" srcId="{A2721E0D-61C7-4C70-B764-7DA354A2A856}" destId="{837F48A4-7991-4936-AF95-037BB1ED4832}" srcOrd="0" destOrd="0" presId="urn:microsoft.com/office/officeart/2005/8/layout/cycle2"/>
    <dgm:cxn modelId="{9A2F542A-A5A1-43A0-94F0-91F94EA00BA4}" type="presOf" srcId="{0C122337-2784-450F-BBA3-85420B468BC8}" destId="{05FE33AB-81B5-4911-9016-6DB6DEC8CAFA}" srcOrd="0" destOrd="0" presId="urn:microsoft.com/office/officeart/2005/8/layout/cycle2"/>
    <dgm:cxn modelId="{ADD64409-5C8C-4FF1-B562-C44523856D8E}" type="presOf" srcId="{EFEA70F3-5057-4A7D-8D3A-E16FAC4183ED}" destId="{728852EF-75FE-4E94-9E86-87F0E601DD33}" srcOrd="1" destOrd="0" presId="urn:microsoft.com/office/officeart/2005/8/layout/cycle2"/>
    <dgm:cxn modelId="{6DAE2470-F26D-4385-83E1-AD0B198FDB95}" srcId="{F4210272-DBF3-4593-B42E-049C56E1E02E}" destId="{BAC59C03-85FF-4013-8943-1F88DAB340FD}" srcOrd="4" destOrd="0" parTransId="{A5C958B8-133A-45B7-B929-C0613D7A2B35}" sibTransId="{D1EB62C0-DEE2-4484-ACD0-D3AD0D7ECDD4}"/>
    <dgm:cxn modelId="{CFE4FE6D-B106-4355-AEE8-A376CFCB2798}" type="presOf" srcId="{BAC59C03-85FF-4013-8943-1F88DAB340FD}" destId="{3BB27705-3507-406A-8D17-9D7708CCEFF0}" srcOrd="0" destOrd="0" presId="urn:microsoft.com/office/officeart/2005/8/layout/cycle2"/>
    <dgm:cxn modelId="{0E12B21E-4E09-48A3-8EE1-F9A1E6A77B1C}" type="presOf" srcId="{D1EB62C0-DEE2-4484-ACD0-D3AD0D7ECDD4}" destId="{F94F5C85-7546-4DF4-82B9-11B2B155E24C}" srcOrd="1" destOrd="0" presId="urn:microsoft.com/office/officeart/2005/8/layout/cycle2"/>
    <dgm:cxn modelId="{426E2286-C759-44D3-8901-829B50C1FFD4}" srcId="{F4210272-DBF3-4593-B42E-049C56E1E02E}" destId="{68A69919-0058-4EB4-A0B8-78A9621E2A97}" srcOrd="2" destOrd="0" parTransId="{77B2960F-2FF3-43A4-9718-575A73EA6FDA}" sibTransId="{1308A3D6-0D21-4209-9D0B-4825C1AA2906}"/>
    <dgm:cxn modelId="{138782D9-3DD8-4CB5-A3F3-7A4C02F8587D}" type="presOf" srcId="{EFEA70F3-5057-4A7D-8D3A-E16FAC4183ED}" destId="{CE3BAA4D-5331-41AD-8716-D9C837E2412F}" srcOrd="0" destOrd="0" presId="urn:microsoft.com/office/officeart/2005/8/layout/cycle2"/>
    <dgm:cxn modelId="{4E4ED52B-A726-40D3-9168-986A5003F052}" srcId="{F4210272-DBF3-4593-B42E-049C56E1E02E}" destId="{D5737B0A-7161-4E74-9B45-8DEFD9C5BD71}" srcOrd="1" destOrd="0" parTransId="{C03CDA97-19B6-4282-B093-20C1F0F3826C}" sibTransId="{A2721E0D-61C7-4C70-B764-7DA354A2A856}"/>
    <dgm:cxn modelId="{CE81370D-D96F-4B02-9D9F-FEAFFC21E96B}" srcId="{F4210272-DBF3-4593-B42E-049C56E1E02E}" destId="{0C122337-2784-450F-BBA3-85420B468BC8}" srcOrd="0" destOrd="0" parTransId="{5FD49F05-EA56-4978-B2D6-B9430BC08B0B}" sibTransId="{EFEA70F3-5057-4A7D-8D3A-E16FAC4183ED}"/>
    <dgm:cxn modelId="{32504320-A177-4B2A-92F0-841E9EE2B8E3}" type="presOf" srcId="{68A69919-0058-4EB4-A0B8-78A9621E2A97}" destId="{E41C8D50-4BA1-4956-B1AE-70D582770858}" srcOrd="0" destOrd="0" presId="urn:microsoft.com/office/officeart/2005/8/layout/cycle2"/>
    <dgm:cxn modelId="{93398126-BA82-4F96-89F2-CD4D8E8916F8}" type="presOf" srcId="{1308A3D6-0D21-4209-9D0B-4825C1AA2906}" destId="{039C7283-DF07-4717-9B79-2E4AD263BB8D}" srcOrd="1" destOrd="0" presId="urn:microsoft.com/office/officeart/2005/8/layout/cycle2"/>
    <dgm:cxn modelId="{1806512D-AEC3-47AA-A45D-4F2DF695453F}" type="presOf" srcId="{F4210272-DBF3-4593-B42E-049C56E1E02E}" destId="{7BB4091D-0AAB-430F-A780-28480F84BF16}" srcOrd="0" destOrd="0" presId="urn:microsoft.com/office/officeart/2005/8/layout/cycle2"/>
    <dgm:cxn modelId="{7C4419E2-3B07-431D-A0F0-4212AAD61FF4}" srcId="{F4210272-DBF3-4593-B42E-049C56E1E02E}" destId="{FACE77CB-F1F7-4FB5-98EE-6FA5D3E2D4FA}" srcOrd="3" destOrd="0" parTransId="{6272AA69-CDFD-439B-B7C6-DF6CFCDED902}" sibTransId="{4B67BE14-F74A-460D-8595-F9C2D57EA1F6}"/>
    <dgm:cxn modelId="{99BFC0BA-4D12-450F-8DAD-BD1C02ABC7D6}" type="presOf" srcId="{A2721E0D-61C7-4C70-B764-7DA354A2A856}" destId="{9CDFDC70-6148-4F45-9383-0257C54B9AEF}" srcOrd="1" destOrd="0" presId="urn:microsoft.com/office/officeart/2005/8/layout/cycle2"/>
    <dgm:cxn modelId="{13FF1B64-BA40-498D-BAFF-6679180AFC98}" type="presParOf" srcId="{7BB4091D-0AAB-430F-A780-28480F84BF16}" destId="{05FE33AB-81B5-4911-9016-6DB6DEC8CAFA}" srcOrd="0" destOrd="0" presId="urn:microsoft.com/office/officeart/2005/8/layout/cycle2"/>
    <dgm:cxn modelId="{115A1181-5F8D-4B5D-9F93-30E4CA4EA7F5}" type="presParOf" srcId="{7BB4091D-0AAB-430F-A780-28480F84BF16}" destId="{CE3BAA4D-5331-41AD-8716-D9C837E2412F}" srcOrd="1" destOrd="0" presId="urn:microsoft.com/office/officeart/2005/8/layout/cycle2"/>
    <dgm:cxn modelId="{8EA623B6-79D4-47B0-AAE2-DDBE666C7743}" type="presParOf" srcId="{CE3BAA4D-5331-41AD-8716-D9C837E2412F}" destId="{728852EF-75FE-4E94-9E86-87F0E601DD33}" srcOrd="0" destOrd="0" presId="urn:microsoft.com/office/officeart/2005/8/layout/cycle2"/>
    <dgm:cxn modelId="{C3F543CB-4D0B-4B78-B284-F18852A2C010}" type="presParOf" srcId="{7BB4091D-0AAB-430F-A780-28480F84BF16}" destId="{889C10BA-29F8-41A6-B5BF-7C1B33936068}" srcOrd="2" destOrd="0" presId="urn:microsoft.com/office/officeart/2005/8/layout/cycle2"/>
    <dgm:cxn modelId="{7741C462-DBAA-45BF-ACB4-3AB8B127DA70}" type="presParOf" srcId="{7BB4091D-0AAB-430F-A780-28480F84BF16}" destId="{837F48A4-7991-4936-AF95-037BB1ED4832}" srcOrd="3" destOrd="0" presId="urn:microsoft.com/office/officeart/2005/8/layout/cycle2"/>
    <dgm:cxn modelId="{892140C0-34B4-43ED-B37D-779B327D37F6}" type="presParOf" srcId="{837F48A4-7991-4936-AF95-037BB1ED4832}" destId="{9CDFDC70-6148-4F45-9383-0257C54B9AEF}" srcOrd="0" destOrd="0" presId="urn:microsoft.com/office/officeart/2005/8/layout/cycle2"/>
    <dgm:cxn modelId="{9F70321D-CDBB-4FDC-824B-29A1FE2E3E06}" type="presParOf" srcId="{7BB4091D-0AAB-430F-A780-28480F84BF16}" destId="{E41C8D50-4BA1-4956-B1AE-70D582770858}" srcOrd="4" destOrd="0" presId="urn:microsoft.com/office/officeart/2005/8/layout/cycle2"/>
    <dgm:cxn modelId="{FF24B1BF-1712-49D9-8B73-74BE409BCB26}" type="presParOf" srcId="{7BB4091D-0AAB-430F-A780-28480F84BF16}" destId="{5D7A8601-BFCC-4CFE-8AEC-9E706B509E32}" srcOrd="5" destOrd="0" presId="urn:microsoft.com/office/officeart/2005/8/layout/cycle2"/>
    <dgm:cxn modelId="{0176A6EF-3D8E-4C69-BA4F-7BE9F5E2AE39}" type="presParOf" srcId="{5D7A8601-BFCC-4CFE-8AEC-9E706B509E32}" destId="{039C7283-DF07-4717-9B79-2E4AD263BB8D}" srcOrd="0" destOrd="0" presId="urn:microsoft.com/office/officeart/2005/8/layout/cycle2"/>
    <dgm:cxn modelId="{5E6CBA10-D285-423F-8C80-80E32331477B}" type="presParOf" srcId="{7BB4091D-0AAB-430F-A780-28480F84BF16}" destId="{193AA1EE-4F03-4532-AE1F-42CADAA678E5}" srcOrd="6" destOrd="0" presId="urn:microsoft.com/office/officeart/2005/8/layout/cycle2"/>
    <dgm:cxn modelId="{99695D1F-DCA0-4D4F-B2EC-C22FD5BAC25F}" type="presParOf" srcId="{7BB4091D-0AAB-430F-A780-28480F84BF16}" destId="{B0170242-80BE-4968-B50A-A20B99F10A31}" srcOrd="7" destOrd="0" presId="urn:microsoft.com/office/officeart/2005/8/layout/cycle2"/>
    <dgm:cxn modelId="{F7975601-6420-4501-BF88-058600C47EAE}" type="presParOf" srcId="{B0170242-80BE-4968-B50A-A20B99F10A31}" destId="{353687DC-71E8-45E7-9BA9-592A95BF33C2}" srcOrd="0" destOrd="0" presId="urn:microsoft.com/office/officeart/2005/8/layout/cycle2"/>
    <dgm:cxn modelId="{C7157153-927F-463F-BC3F-64F5133F46AF}" type="presParOf" srcId="{7BB4091D-0AAB-430F-A780-28480F84BF16}" destId="{3BB27705-3507-406A-8D17-9D7708CCEFF0}" srcOrd="8" destOrd="0" presId="urn:microsoft.com/office/officeart/2005/8/layout/cycle2"/>
    <dgm:cxn modelId="{85BA31A9-6682-401E-B661-60F883DFDF74}" type="presParOf" srcId="{7BB4091D-0AAB-430F-A780-28480F84BF16}" destId="{395C035B-084F-4355-8F1F-D2C566B2C201}" srcOrd="9" destOrd="0" presId="urn:microsoft.com/office/officeart/2005/8/layout/cycle2"/>
    <dgm:cxn modelId="{8D2348CB-BE4B-4ABC-B678-BEC7202EE06B}" type="presParOf" srcId="{395C035B-084F-4355-8F1F-D2C566B2C201}" destId="{F94F5C85-7546-4DF4-82B9-11B2B155E2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E33AB-81B5-4911-9016-6DB6DEC8CAFA}">
      <dsp:nvSpPr>
        <dsp:cNvPr id="0" name=""/>
        <dsp:cNvSpPr/>
      </dsp:nvSpPr>
      <dsp:spPr>
        <a:xfrm>
          <a:off x="3309030" y="1939"/>
          <a:ext cx="2025937" cy="2025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1 PERSONAS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3309030" y="1939"/>
        <a:ext cx="2025937" cy="2025937"/>
      </dsp:txXfrm>
    </dsp:sp>
    <dsp:sp modelId="{CE3BAA4D-5331-41AD-8716-D9C837E2412F}">
      <dsp:nvSpPr>
        <dsp:cNvPr id="0" name=""/>
        <dsp:cNvSpPr/>
      </dsp:nvSpPr>
      <dsp:spPr>
        <a:xfrm rot="2160000">
          <a:off x="5271272" y="1558867"/>
          <a:ext cx="539951" cy="683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2160000">
        <a:off x="5271272" y="1558867"/>
        <a:ext cx="539951" cy="683753"/>
      </dsp:txXfrm>
    </dsp:sp>
    <dsp:sp modelId="{889C10BA-29F8-41A6-B5BF-7C1B33936068}">
      <dsp:nvSpPr>
        <dsp:cNvPr id="0" name=""/>
        <dsp:cNvSpPr/>
      </dsp:nvSpPr>
      <dsp:spPr>
        <a:xfrm>
          <a:off x="5772255" y="1791576"/>
          <a:ext cx="2025937" cy="2025937"/>
        </a:xfrm>
        <a:prstGeom prst="ellipse">
          <a:avLst/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 Black" pitchFamily="34" charset="0"/>
            </a:rPr>
            <a:t>2 PLANTAS</a:t>
          </a:r>
          <a:endParaRPr lang="es-ES" sz="1200" b="1" kern="1200" dirty="0">
            <a:latin typeface="Arial Black" pitchFamily="34" charset="0"/>
          </a:endParaRPr>
        </a:p>
      </dsp:txBody>
      <dsp:txXfrm>
        <a:off x="5772255" y="1791576"/>
        <a:ext cx="2025937" cy="2025937"/>
      </dsp:txXfrm>
    </dsp:sp>
    <dsp:sp modelId="{837F48A4-7991-4936-AF95-037BB1ED4832}">
      <dsp:nvSpPr>
        <dsp:cNvPr id="0" name=""/>
        <dsp:cNvSpPr/>
      </dsp:nvSpPr>
      <dsp:spPr>
        <a:xfrm rot="6480000">
          <a:off x="6049536" y="3895982"/>
          <a:ext cx="539951" cy="683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6480000">
        <a:off x="6049536" y="3895982"/>
        <a:ext cx="539951" cy="683753"/>
      </dsp:txXfrm>
    </dsp:sp>
    <dsp:sp modelId="{E41C8D50-4BA1-4956-B1AE-70D582770858}">
      <dsp:nvSpPr>
        <dsp:cNvPr id="0" name=""/>
        <dsp:cNvSpPr/>
      </dsp:nvSpPr>
      <dsp:spPr>
        <a:xfrm>
          <a:off x="4831387" y="4687271"/>
          <a:ext cx="2025937" cy="2025937"/>
        </a:xfrm>
        <a:prstGeom prst="ellipse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 Black" pitchFamily="34" charset="0"/>
            </a:rPr>
            <a:t>3 </a:t>
          </a:r>
          <a:r>
            <a:rPr lang="es-ES" sz="1200" b="1" kern="1200" dirty="0" smtClean="0">
              <a:latin typeface="Arial Black" pitchFamily="34" charset="0"/>
            </a:rPr>
            <a:t>PARTES </a:t>
          </a:r>
          <a:endParaRPr lang="es-ES" sz="1200" b="1" kern="1200" dirty="0">
            <a:latin typeface="Arial Black" pitchFamily="34" charset="0"/>
          </a:endParaRPr>
        </a:p>
      </dsp:txBody>
      <dsp:txXfrm>
        <a:off x="4831387" y="4687271"/>
        <a:ext cx="2025937" cy="2025937"/>
      </dsp:txXfrm>
    </dsp:sp>
    <dsp:sp modelId="{5D7A8601-BFCC-4CFE-8AEC-9E706B509E32}">
      <dsp:nvSpPr>
        <dsp:cNvPr id="0" name=""/>
        <dsp:cNvSpPr/>
      </dsp:nvSpPr>
      <dsp:spPr>
        <a:xfrm rot="10800000">
          <a:off x="4067304" y="5358363"/>
          <a:ext cx="539951" cy="683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4067304" y="5358363"/>
        <a:ext cx="539951" cy="683753"/>
      </dsp:txXfrm>
    </dsp:sp>
    <dsp:sp modelId="{193AA1EE-4F03-4532-AE1F-42CADAA678E5}">
      <dsp:nvSpPr>
        <dsp:cNvPr id="0" name=""/>
        <dsp:cNvSpPr/>
      </dsp:nvSpPr>
      <dsp:spPr>
        <a:xfrm>
          <a:off x="1786673" y="4687271"/>
          <a:ext cx="2025937" cy="2025937"/>
        </a:xfrm>
        <a:prstGeom prst="ellipse">
          <a:avLst/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4 </a:t>
          </a:r>
          <a:r>
            <a:rPr lang="es-ES" sz="1200" b="1" kern="1200" dirty="0" smtClean="0">
              <a:latin typeface="Arial Black" pitchFamily="34" charset="0"/>
            </a:rPr>
            <a:t>PROCESOS</a:t>
          </a:r>
          <a:endParaRPr lang="es-ES" sz="1200" b="1" kern="1200" dirty="0">
            <a:latin typeface="Arial Black" pitchFamily="34" charset="0"/>
          </a:endParaRPr>
        </a:p>
      </dsp:txBody>
      <dsp:txXfrm>
        <a:off x="1786673" y="4687271"/>
        <a:ext cx="2025937" cy="2025937"/>
      </dsp:txXfrm>
    </dsp:sp>
    <dsp:sp modelId="{B0170242-80BE-4968-B50A-A20B99F10A31}">
      <dsp:nvSpPr>
        <dsp:cNvPr id="0" name=""/>
        <dsp:cNvSpPr/>
      </dsp:nvSpPr>
      <dsp:spPr>
        <a:xfrm rot="15120000">
          <a:off x="2063954" y="3925049"/>
          <a:ext cx="539951" cy="683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5120000">
        <a:off x="2063954" y="3925049"/>
        <a:ext cx="539951" cy="683753"/>
      </dsp:txXfrm>
    </dsp:sp>
    <dsp:sp modelId="{3BB27705-3507-406A-8D17-9D7708CCEFF0}">
      <dsp:nvSpPr>
        <dsp:cNvPr id="0" name=""/>
        <dsp:cNvSpPr/>
      </dsp:nvSpPr>
      <dsp:spPr>
        <a:xfrm>
          <a:off x="845805" y="1791576"/>
          <a:ext cx="2025937" cy="2025937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5 </a:t>
          </a:r>
          <a:r>
            <a:rPr lang="es-ES" sz="1200" b="1" kern="1200" dirty="0" smtClean="0">
              <a:latin typeface="Arial Black" pitchFamily="34" charset="0"/>
            </a:rPr>
            <a:t>SISTEMAS DE PLANIFICACIÓN Y CONTROL</a:t>
          </a:r>
          <a:endParaRPr lang="es-ES" sz="1200" b="1" kern="1200" dirty="0">
            <a:latin typeface="Arial Black" pitchFamily="34" charset="0"/>
          </a:endParaRPr>
        </a:p>
      </dsp:txBody>
      <dsp:txXfrm>
        <a:off x="845805" y="1791576"/>
        <a:ext cx="2025937" cy="2025937"/>
      </dsp:txXfrm>
    </dsp:sp>
    <dsp:sp modelId="{395C035B-084F-4355-8F1F-D2C566B2C201}">
      <dsp:nvSpPr>
        <dsp:cNvPr id="0" name=""/>
        <dsp:cNvSpPr/>
      </dsp:nvSpPr>
      <dsp:spPr>
        <a:xfrm rot="19440000">
          <a:off x="2808047" y="1576832"/>
          <a:ext cx="539951" cy="683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9440000">
        <a:off x="2808047" y="1576832"/>
        <a:ext cx="539951" cy="683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18EA-501B-4E46-82B9-B97D9A640003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ACE8-CEE5-4C39-BDEF-2104E9034E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192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3ACE8-CEE5-4C39-BDEF-2104E9034EFD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8936A1-6B26-477B-9581-359E00DA3A65}" type="slidenum">
              <a:rPr lang="es-ES" sz="1200"/>
              <a:pPr/>
              <a:t>30</a:t>
            </a:fld>
            <a:endParaRPr lang="es-E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7087C5-B855-400E-B113-81BB0F460AC8}" type="slidenum">
              <a:rPr lang="es-ES" sz="1200"/>
              <a:pPr/>
              <a:t>31</a:t>
            </a:fld>
            <a:endParaRPr lang="es-E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C62EFE-D513-434F-A652-803ADEB141A8}" type="slidenum">
              <a:rPr lang="es-ES" sz="1200"/>
              <a:pPr/>
              <a:t>32</a:t>
            </a:fld>
            <a:endParaRPr lang="es-E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44FBA4-BEC7-4296-B75B-D974423E977A}" type="slidenum">
              <a:rPr lang="es-ES" sz="1200"/>
              <a:pPr/>
              <a:t>11</a:t>
            </a:fld>
            <a:endParaRPr 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357B71-2BA6-4932-A9A2-F6B5EEAA9A82}" type="slidenum">
              <a:rPr lang="es-ES" sz="1200"/>
              <a:pPr/>
              <a:t>23</a:t>
            </a:fld>
            <a:endParaRPr lang="es-E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72380F-B1CB-499F-AC73-3EB255BEB2BF}" type="slidenum">
              <a:rPr lang="es-ES" sz="1200"/>
              <a:pPr/>
              <a:t>24</a:t>
            </a:fld>
            <a:endParaRPr lang="es-E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492656-76C0-471C-B7B5-CE2053446F9D}" type="slidenum">
              <a:rPr lang="es-ES" sz="1200"/>
              <a:pPr/>
              <a:t>25</a:t>
            </a:fld>
            <a:endParaRPr lang="es-E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DAE3E7-F270-4A9A-BC56-6A5CD91122BD}" type="slidenum">
              <a:rPr lang="es-ES" sz="1200"/>
              <a:pPr/>
              <a:t>26</a:t>
            </a:fld>
            <a:endParaRPr lang="es-E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A4DA64-7F4F-4F8C-9934-FF0DFF90F3E1}" type="slidenum">
              <a:rPr lang="es-ES" sz="1200"/>
              <a:pPr/>
              <a:t>27</a:t>
            </a:fld>
            <a:endParaRPr lang="es-E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87ADAF-B820-4878-AC1C-BAF2FDA00570}" type="slidenum">
              <a:rPr lang="es-ES" sz="1200"/>
              <a:pPr/>
              <a:t>28</a:t>
            </a:fld>
            <a:endParaRPr lang="es-E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7615" indent="-276006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4024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563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7243" indent="-220805" defTabSz="913886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885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70462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1207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53681" indent="-220805" defTabSz="91388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1E1F88-D8F1-445B-8480-8743FA0C6E56}" type="slidenum">
              <a:rPr lang="es-ES" sz="1200"/>
              <a:pPr/>
              <a:t>29</a:t>
            </a:fld>
            <a:endParaRPr lang="es-E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4001"/>
            <a:ext cx="5027724" cy="41145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AR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AR"/>
              <a:t>POR DR. C.P./ LIC. EDUARDO BARG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B2547E-3732-4DB3-B1F3-787A670D7C16}" type="slidenum">
              <a:rPr lang="es-AR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47548-43DB-42DB-ADC1-E7B40F2336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0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153E73-255B-49D9-9EB4-22AD51706680}" type="datetimeFigureOut">
              <a:rPr lang="es-ES" smtClean="0"/>
              <a:pPr/>
              <a:t>14/02/2014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47E45C-C167-4254-BD0F-1D6079A8A4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e_Microsoft_Office_Word_97-20031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2.bp.blogspot.com/_GL5qBtHAj2k/TIml8UtVJCI/AAAAAAAAAAU/rcn640pUJ3E/s1600/service%5b1%5d%5b1%5d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Documento_de_Microsoft_Office_Word_97-20032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e_Microsoft_Office_Word_97-20033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Documento_de_Microsoft_Office_Word_97-20034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\Wilson\ADMINISTRACION DE LA PRODUCCION\3106 DIAP 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49" y="0"/>
            <a:ext cx="9166049" cy="6856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1472" y="428604"/>
            <a:ext cx="80724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ADMINISTRACIÓN DE LA PRODUCCIÓN </a:t>
            </a:r>
          </a:p>
        </p:txBody>
      </p:sp>
      <p:pic>
        <p:nvPicPr>
          <p:cNvPr id="7" name="6 Imagen" descr="C:\Documents and Settings\User\Escritorio\AD PRODUCCION\prods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013" y="2456750"/>
            <a:ext cx="3445359" cy="3653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356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Bienes y servicios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2819400"/>
            <a:ext cx="3505200" cy="2133600"/>
          </a:xfrm>
        </p:spPr>
        <p:txBody>
          <a:bodyPr/>
          <a:lstStyle/>
          <a:p>
            <a:pPr algn="just"/>
            <a:r>
              <a:rPr lang="es-ES_tradnl" smtClean="0">
                <a:solidFill>
                  <a:srgbClr val="0066FF"/>
                </a:solidFill>
                <a:latin typeface="Arial" charset="0"/>
              </a:rPr>
              <a:t>... como la de servicios (por ejemplo, un hospital).</a:t>
            </a:r>
          </a:p>
        </p:txBody>
      </p:sp>
      <p:pic>
        <p:nvPicPr>
          <p:cNvPr id="9220" name="Picture 5" descr="hosp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3571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801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Bienes y servicios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0"/>
            <a:ext cx="9144000" cy="914400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smtClean="0">
                <a:solidFill>
                  <a:srgbClr val="0066FF"/>
                </a:solidFill>
                <a:latin typeface="Arial" charset="0"/>
              </a:rPr>
              <a:t>Aunque la división entre bienes y servicios es cada vez más sutil. ¿Cómo clasificamos una planta eléctrica? ¿Y un restaurante?</a:t>
            </a:r>
          </a:p>
        </p:txBody>
      </p:sp>
      <p:pic>
        <p:nvPicPr>
          <p:cNvPr id="10244" name="Picture 5" descr="planta eléctr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7244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as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00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50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71800"/>
            <a:ext cx="3886200" cy="838200"/>
          </a:xfrm>
        </p:spPr>
        <p:txBody>
          <a:bodyPr/>
          <a:lstStyle/>
          <a:p>
            <a:pPr algn="ctr"/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Tecnologías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9144000" cy="1066800"/>
          </a:xfrm>
        </p:spPr>
        <p:txBody>
          <a:bodyPr/>
          <a:lstStyle/>
          <a:p>
            <a:pPr algn="just"/>
            <a:r>
              <a:rPr lang="es-ES_tradnl" smtClean="0">
                <a:solidFill>
                  <a:srgbClr val="0066FF"/>
                </a:solidFill>
                <a:latin typeface="Arial" charset="0"/>
              </a:rPr>
              <a:t>A la Administración de la Producción le interesan todas las tecnologías, desde las más robotizadas... </a:t>
            </a:r>
          </a:p>
        </p:txBody>
      </p:sp>
      <p:pic>
        <p:nvPicPr>
          <p:cNvPr id="11268" name="Picture 8" descr="industria servomo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38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Tecnologías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7924800" cy="1676400"/>
          </a:xfrm>
        </p:spPr>
        <p:txBody>
          <a:bodyPr/>
          <a:lstStyle/>
          <a:p>
            <a:pPr algn="just"/>
            <a:r>
              <a:rPr lang="es-ES_tradnl" smtClean="0">
                <a:solidFill>
                  <a:srgbClr val="0066FF"/>
                </a:solidFill>
                <a:latin typeface="Arial" charset="0"/>
              </a:rPr>
              <a:t>... hasta aquellas basadas en la energía de seres vivos.</a:t>
            </a:r>
          </a:p>
        </p:txBody>
      </p:sp>
      <p:pic>
        <p:nvPicPr>
          <p:cNvPr id="12292" name="Picture 4" descr="min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3975"/>
            <a:ext cx="76200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97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Los desafíos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91600" cy="1676400"/>
          </a:xfrm>
        </p:spPr>
        <p:txBody>
          <a:bodyPr/>
          <a:lstStyle/>
          <a:p>
            <a:pPr algn="just"/>
            <a:r>
              <a:rPr lang="es-ES_tradnl" smtClean="0">
                <a:solidFill>
                  <a:srgbClr val="0066FF"/>
                </a:solidFill>
                <a:latin typeface="Arial" charset="0"/>
              </a:rPr>
              <a:t>Los principales problemas de la Administración de la Producción son la planificación de la capacidad física...</a:t>
            </a:r>
          </a:p>
        </p:txBody>
      </p:sp>
      <p:pic>
        <p:nvPicPr>
          <p:cNvPr id="13316" name="Picture 5" descr="capacid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411538"/>
            <a:ext cx="6173787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24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396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Los desafíos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7924800" cy="609600"/>
          </a:xfrm>
        </p:spPr>
        <p:txBody>
          <a:bodyPr/>
          <a:lstStyle/>
          <a:p>
            <a:r>
              <a:rPr lang="es-ES_tradnl" smtClean="0">
                <a:solidFill>
                  <a:srgbClr val="0066FF"/>
                </a:solidFill>
                <a:latin typeface="Arial" charset="0"/>
              </a:rPr>
              <a:t>... la capacidad humana, ...</a:t>
            </a:r>
          </a:p>
        </p:txBody>
      </p:sp>
      <p:pic>
        <p:nvPicPr>
          <p:cNvPr id="14340" name="Picture 5" descr="trabajad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1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Los desafíos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5943600"/>
            <a:ext cx="5638800" cy="609600"/>
          </a:xfrm>
        </p:spPr>
        <p:txBody>
          <a:bodyPr/>
          <a:lstStyle/>
          <a:p>
            <a:r>
              <a:rPr lang="es-ES_tradnl" smtClean="0">
                <a:solidFill>
                  <a:srgbClr val="0066FF"/>
                </a:solidFill>
                <a:latin typeface="Arial" charset="0"/>
              </a:rPr>
              <a:t>... la calidad, ...</a:t>
            </a:r>
          </a:p>
        </p:txBody>
      </p:sp>
      <p:pic>
        <p:nvPicPr>
          <p:cNvPr id="15364" name="Picture 4" descr="control de calid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62150"/>
            <a:ext cx="50292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495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Los desafíos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5943600"/>
            <a:ext cx="4267200" cy="609600"/>
          </a:xfrm>
        </p:spPr>
        <p:txBody>
          <a:bodyPr/>
          <a:lstStyle/>
          <a:p>
            <a:r>
              <a:rPr lang="es-ES_tradnl" smtClean="0">
                <a:solidFill>
                  <a:srgbClr val="0066FF"/>
                </a:solidFill>
                <a:latin typeface="Arial" charset="0"/>
              </a:rPr>
              <a:t>... y la tecnología.</a:t>
            </a:r>
          </a:p>
        </p:txBody>
      </p:sp>
      <p:pic>
        <p:nvPicPr>
          <p:cNvPr id="16388" name="Picture 5" descr="biotecnolo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77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Los desafíos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3276600" cy="2514600"/>
          </a:xfrm>
        </p:spPr>
        <p:txBody>
          <a:bodyPr/>
          <a:lstStyle/>
          <a:p>
            <a:pPr algn="just"/>
            <a:r>
              <a:rPr lang="es-ES_tradnl" smtClean="0">
                <a:solidFill>
                  <a:srgbClr val="0066FF"/>
                </a:solidFill>
                <a:latin typeface="Arial" charset="0"/>
              </a:rPr>
              <a:t>La existencia de inventarios es un problema en la industria de bienes... </a:t>
            </a:r>
          </a:p>
        </p:txBody>
      </p:sp>
      <p:pic>
        <p:nvPicPr>
          <p:cNvPr id="17412" name="Picture 5" descr="inventar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98700"/>
            <a:ext cx="54102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83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Los desafíos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971800"/>
            <a:ext cx="3276600" cy="2514600"/>
          </a:xfrm>
        </p:spPr>
        <p:txBody>
          <a:bodyPr/>
          <a:lstStyle/>
          <a:p>
            <a:pPr algn="just"/>
            <a:r>
              <a:rPr lang="es-ES_tradnl" smtClean="0">
                <a:solidFill>
                  <a:srgbClr val="0066FF"/>
                </a:solidFill>
                <a:latin typeface="Arial" charset="0"/>
              </a:rPr>
              <a:t>... y la inexistencia de inventarios es un problema en la industria de servicios. </a:t>
            </a:r>
          </a:p>
        </p:txBody>
      </p:sp>
      <p:pic>
        <p:nvPicPr>
          <p:cNvPr id="18436" name="Picture 5" descr="c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33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9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6572296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/>
              <a:t>	El funcionamiento de una empresa requiere de tres funciones básicas:</a:t>
            </a:r>
          </a:p>
          <a:p>
            <a:endParaRPr lang="es-ES" dirty="0" smtClean="0"/>
          </a:p>
          <a:p>
            <a:pPr algn="just"/>
            <a:r>
              <a:rPr lang="es-ES" b="1" dirty="0" smtClean="0"/>
              <a:t>Finanzas. </a:t>
            </a:r>
            <a:r>
              <a:rPr lang="es-ES" dirty="0" smtClean="0"/>
              <a:t>Tiene que ver con el capital y el equipo necesario para iniciar las actividades de la empresa.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b="1" dirty="0" smtClean="0"/>
              <a:t>Operaciones. </a:t>
            </a:r>
            <a:r>
              <a:rPr lang="es-ES" dirty="0" smtClean="0"/>
              <a:t>(Producción) con la fabricación del producto.</a:t>
            </a:r>
          </a:p>
          <a:p>
            <a:pPr algn="just"/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b="1" dirty="0" smtClean="0"/>
              <a:t>Mercadotecnia.</a:t>
            </a:r>
            <a:r>
              <a:rPr lang="es-ES" dirty="0" smtClean="0"/>
              <a:t> Venta y distribución del producto.</a:t>
            </a:r>
          </a:p>
          <a:p>
            <a:endParaRPr lang="es-E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282" y="285728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s-ES" sz="2400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INTRODUCCIÓN</a:t>
            </a:r>
            <a:r>
              <a:rPr kumimoji="0" lang="es-ES" sz="2400" i="1" u="none" strike="noStrike" cap="none" normalizeH="0" baseline="0" dirty="0" smtClean="0">
                <a:ln>
                  <a:noFill/>
                </a:ln>
                <a:solidFill>
                  <a:srgbClr val="804000"/>
                </a:solidFill>
                <a:effectLst/>
                <a:latin typeface="Arial Black" pitchFamily="34" charset="0"/>
              </a:rPr>
              <a:t> </a:t>
            </a:r>
            <a:r>
              <a:rPr kumimoji="0" lang="es-ES" sz="2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A LA ADMINISTRACIÓN DE LA PRODUCCIÓN</a:t>
            </a:r>
          </a:p>
          <a:p>
            <a:pPr algn="ctr"/>
            <a:endParaRPr lang="es-ES" sz="32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500174"/>
            <a:ext cx="164307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214686"/>
            <a:ext cx="2000237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929174"/>
            <a:ext cx="192404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La idea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2286000"/>
            <a:ext cx="3962400" cy="2514600"/>
          </a:xfrm>
        </p:spPr>
        <p:txBody>
          <a:bodyPr/>
          <a:lstStyle/>
          <a:p>
            <a:pPr algn="just"/>
            <a:r>
              <a:rPr lang="es-ES_tradnl" smtClean="0">
                <a:solidFill>
                  <a:srgbClr val="0066FF"/>
                </a:solidFill>
                <a:latin typeface="Arial" charset="0"/>
              </a:rPr>
              <a:t>La Administración de la Producción nos ayuda a abordar problemas complejos en poco tiempo.</a:t>
            </a:r>
          </a:p>
        </p:txBody>
      </p:sp>
      <p:pic>
        <p:nvPicPr>
          <p:cNvPr id="19460" name="Picture 5" descr="incend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638"/>
            <a:ext cx="51816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72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La idea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8" y="1628800"/>
            <a:ext cx="4176464" cy="3672408"/>
          </a:xfrm>
        </p:spPr>
        <p:txBody>
          <a:bodyPr/>
          <a:lstStyle/>
          <a:p>
            <a:pPr algn="just"/>
            <a:r>
              <a:rPr lang="es-ES_tradnl" dirty="0" smtClean="0">
                <a:solidFill>
                  <a:srgbClr val="0066FF"/>
                </a:solidFill>
                <a:latin typeface="Arial" charset="0"/>
              </a:rPr>
              <a:t>Para ello, utilizamos heurísticas o reglas de decisión, que vinculan la teoría matemática con la problemática terrena.</a:t>
            </a:r>
          </a:p>
        </p:txBody>
      </p:sp>
      <p:pic>
        <p:nvPicPr>
          <p:cNvPr id="20484" name="Picture 4" descr="heuris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464496" cy="57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86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Advertencia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600200"/>
            <a:ext cx="5334000" cy="2514600"/>
          </a:xfrm>
        </p:spPr>
        <p:txBody>
          <a:bodyPr>
            <a:normAutofit lnSpcReduction="10000"/>
          </a:bodyPr>
          <a:lstStyle/>
          <a:p>
            <a:r>
              <a:rPr lang="es-ES_tradnl" smtClean="0">
                <a:solidFill>
                  <a:srgbClr val="0066FF"/>
                </a:solidFill>
                <a:latin typeface="Arial" charset="0"/>
              </a:rPr>
              <a:t>Sin embargo, la Administración de la Producción NO es una ciencia natural ni exacta. Combina variables y restricciones naturales (conocidas a veces imperfectamente) con factores sociales y culturales.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76400"/>
            <a:ext cx="3602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58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6988"/>
            <a:ext cx="8280400" cy="1143001"/>
          </a:xfrm>
        </p:spPr>
        <p:txBody>
          <a:bodyPr/>
          <a:lstStyle/>
          <a:p>
            <a:pPr defTabSz="836613"/>
            <a:r>
              <a:rPr lang="en-US" smtClean="0">
                <a:solidFill>
                  <a:schemeClr val="accent1"/>
                </a:solidFill>
              </a:rPr>
              <a:t>¿Qué es la Adm. de la Prod.?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196975"/>
            <a:ext cx="7199312" cy="5184775"/>
          </a:xfrm>
        </p:spPr>
        <p:txBody>
          <a:bodyPr/>
          <a:lstStyle/>
          <a:p>
            <a:pPr marL="312738" indent="-312738" algn="ctr" defTabSz="836613">
              <a:buFont typeface="Monotype Sorts" pitchFamily="2" charset="2"/>
              <a:buNone/>
            </a:pPr>
            <a:r>
              <a:rPr lang="en-US" sz="2700" smtClean="0"/>
              <a:t>	</a:t>
            </a:r>
          </a:p>
          <a:p>
            <a:pPr marL="312738" indent="-312738" algn="just" defTabSz="836613">
              <a:buFont typeface="Monotype Sorts" pitchFamily="2" charset="2"/>
              <a:buNone/>
            </a:pPr>
            <a:r>
              <a:rPr lang="en-US" smtClean="0"/>
              <a:t>	Es el diseño, la operación y el mejoramiento de los sistemas de producción que crean los bienes o servicios de la empresa.</a:t>
            </a:r>
          </a:p>
          <a:p>
            <a:pPr marL="312738" indent="-312738" algn="ctr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algn="just" defTabSz="836613">
              <a:buFont typeface="Monotype Sorts" pitchFamily="2" charset="2"/>
              <a:buNone/>
            </a:pPr>
            <a:r>
              <a:rPr lang="en-US" smtClean="0"/>
              <a:t>	Un </a:t>
            </a:r>
            <a:r>
              <a:rPr lang="en-US" smtClean="0">
                <a:solidFill>
                  <a:srgbClr val="0066FF"/>
                </a:solidFill>
              </a:rPr>
              <a:t>sistema de producción</a:t>
            </a:r>
            <a:r>
              <a:rPr lang="en-US" smtClean="0"/>
              <a:t> utiliza recursos operacionales para transformar insumos en algún resultado deseado (insumos en productos o servicios).</a:t>
            </a:r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	</a:t>
            </a:r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/>
            <a:endParaRPr lang="en-US" smtClean="0"/>
          </a:p>
        </p:txBody>
      </p:sp>
      <p:pic>
        <p:nvPicPr>
          <p:cNvPr id="26628" name="Picture 4" descr="D:\Mis Documentos\Wilson\ADMINISTRACION DE LA PRODUCCION\producci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02" y="2703882"/>
            <a:ext cx="2136917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94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36613"/>
            <a:r>
              <a:rPr lang="en-US" sz="3600" smtClean="0"/>
              <a:t>Las 5 P de la Adm. de la Prod.?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70025"/>
            <a:ext cx="8042275" cy="4816475"/>
          </a:xfrm>
        </p:spPr>
        <p:txBody>
          <a:bodyPr/>
          <a:lstStyle/>
          <a:p>
            <a:pPr marL="312738" indent="-312738" defTabSz="836613">
              <a:buFont typeface="Monotype Sorts" pitchFamily="2" charset="2"/>
              <a:buNone/>
            </a:pPr>
            <a:r>
              <a:rPr lang="en-US" sz="2700" smtClean="0"/>
              <a:t>	</a:t>
            </a:r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Los recursos son las 5 P de la AP: </a:t>
            </a:r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  #Personas</a:t>
            </a:r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  #Plantas</a:t>
            </a:r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  #Partes</a:t>
            </a:r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  #Procesos</a:t>
            </a:r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  #Sistemas de planeamiento y control.</a:t>
            </a:r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742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836613"/>
            <a:r>
              <a:rPr lang="en-US" sz="3600" smtClean="0"/>
              <a:t>Algunos desafíos de la Adm. de la Prod.?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70025"/>
            <a:ext cx="8042275" cy="4816475"/>
          </a:xfrm>
        </p:spPr>
        <p:txBody>
          <a:bodyPr>
            <a:normAutofit fontScale="77500" lnSpcReduction="20000"/>
          </a:bodyPr>
          <a:lstStyle/>
          <a:p>
            <a:pPr marL="312738" indent="-312738" defTabSz="836613">
              <a:buFontTx/>
              <a:buChar char="•"/>
            </a:pPr>
            <a:r>
              <a:rPr lang="en-US" sz="2800" smtClean="0"/>
              <a:t>Acelerar el tiempo que lleva la producción de nuevos bienes.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Desarrollar sistemas de producción flexibles (personalización).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Administrar redes de prod. Globales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Desarrollar nuevas teconologías de procesos en los sistemas de producción existentes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Obtener y conservar alta calidad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Administrar una fuerza laboral diversa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Adaptarse a las nuevas normas ambientales, éticas y reglamentarias</a:t>
            </a:r>
          </a:p>
          <a:p>
            <a:pPr marL="312738" indent="-312738" defTabSz="836613">
              <a:buFontTx/>
              <a:buChar char="•"/>
            </a:pPr>
            <a:endParaRPr lang="en-US" smtClean="0"/>
          </a:p>
          <a:p>
            <a:pPr marL="312738" indent="-312738" defTabSz="836613">
              <a:buFontTx/>
              <a:buChar char="•"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  </a:t>
            </a:r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701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36613"/>
            <a:r>
              <a:rPr lang="en-US" sz="3600" smtClean="0"/>
              <a:t>Prioridades de las operaciones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70025"/>
            <a:ext cx="8042275" cy="4816475"/>
          </a:xfrm>
        </p:spPr>
        <p:txBody>
          <a:bodyPr>
            <a:normAutofit fontScale="92500" lnSpcReduction="20000"/>
          </a:bodyPr>
          <a:lstStyle/>
          <a:p>
            <a:pPr marL="312738" indent="-312738" defTabSz="836613">
              <a:buFontTx/>
              <a:buChar char="•"/>
            </a:pPr>
            <a:endParaRPr lang="en-US" sz="2800" smtClean="0"/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Costo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Calidad y confiabilidad del producto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Velocidad de entrega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Confiabilidad en la entrega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Afrontar los cambios en la demanda</a:t>
            </a:r>
          </a:p>
          <a:p>
            <a:pPr marL="312738" indent="-312738" defTabSz="836613">
              <a:buFontTx/>
              <a:buChar char="•"/>
            </a:pPr>
            <a:r>
              <a:rPr lang="en-US" sz="2800" smtClean="0"/>
              <a:t>Flexibilidad y velocidad de introducción de nuevos productos</a:t>
            </a:r>
          </a:p>
          <a:p>
            <a:pPr marL="312738" indent="-312738" defTabSz="836613">
              <a:buFontTx/>
              <a:buChar char="•"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  </a:t>
            </a:r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2489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836613"/>
            <a:r>
              <a:rPr lang="en-US" sz="3600" smtClean="0"/>
              <a:t>La AP y su vínculo con el mercado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70025"/>
            <a:ext cx="8042275" cy="4816475"/>
          </a:xfrm>
        </p:spPr>
        <p:txBody>
          <a:bodyPr>
            <a:normAutofit fontScale="85000" lnSpcReduction="20000"/>
          </a:bodyPr>
          <a:lstStyle/>
          <a:p>
            <a:pPr marL="312738" indent="-312738" defTabSz="836613">
              <a:buFontTx/>
              <a:buChar char="•"/>
            </a:pPr>
            <a:endParaRPr lang="en-US" sz="2800" smtClean="0"/>
          </a:p>
          <a:p>
            <a:pPr marL="312738" indent="-312738" defTabSz="836613">
              <a:buFontTx/>
              <a:buNone/>
            </a:pPr>
            <a:r>
              <a:rPr lang="en-US" sz="2800" smtClean="0"/>
              <a:t>	Se requiere una interfac entre Marketing y Operaciones</a:t>
            </a:r>
          </a:p>
          <a:p>
            <a:pPr marL="312738" indent="-312738" defTabSz="836613">
              <a:buFontTx/>
              <a:buNone/>
            </a:pPr>
            <a:r>
              <a:rPr lang="en-US" sz="2800" smtClean="0"/>
              <a:t>	Surgen los conceptos de CAPTADORES y CALIFICADORES de pedidos</a:t>
            </a:r>
          </a:p>
          <a:p>
            <a:pPr marL="312738" indent="-312738" defTabSz="836613">
              <a:buFontTx/>
              <a:buNone/>
            </a:pPr>
            <a:r>
              <a:rPr lang="en-US" sz="2800" smtClean="0"/>
              <a:t> * Un calificador es un criterio de selección que permite que un producto pueda ser elegible.</a:t>
            </a:r>
          </a:p>
          <a:p>
            <a:pPr marL="312738" indent="-312738" defTabSz="836613">
              <a:buFontTx/>
              <a:buNone/>
            </a:pPr>
            <a:r>
              <a:rPr lang="en-US" sz="2800" smtClean="0"/>
              <a:t> * Un captador es un criterio que diferencia los productos y me permite ser elegido.</a:t>
            </a:r>
          </a:p>
          <a:p>
            <a:pPr marL="312738" indent="-312738" defTabSz="836613">
              <a:buFontTx/>
              <a:buNone/>
            </a:pPr>
            <a:endParaRPr lang="en-US" sz="2800" smtClean="0"/>
          </a:p>
          <a:p>
            <a:pPr marL="312738" indent="-312738" defTabSz="836613">
              <a:buFontTx/>
              <a:buNone/>
            </a:pPr>
            <a:endParaRPr lang="en-US" smtClean="0"/>
          </a:p>
          <a:p>
            <a:pPr marL="312738" indent="-312738" defTabSz="836613">
              <a:buFontTx/>
              <a:buNone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>
              <a:buFont typeface="Monotype Sorts" pitchFamily="2" charset="2"/>
              <a:buNone/>
            </a:pPr>
            <a:r>
              <a:rPr lang="en-US" smtClean="0"/>
              <a:t>  </a:t>
            </a:r>
          </a:p>
          <a:p>
            <a:pPr marL="312738" indent="-312738" defTabSz="836613">
              <a:buFont typeface="Monotype Sorts" pitchFamily="2" charset="2"/>
              <a:buNone/>
            </a:pPr>
            <a:endParaRPr lang="en-US" smtClean="0"/>
          </a:p>
          <a:p>
            <a:pPr marL="312738" indent="-312738" defTabSz="836613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938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36613"/>
            <a:r>
              <a:rPr lang="en-US" smtClean="0"/>
              <a:t>10 decisiones de AP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470025"/>
            <a:ext cx="8042275" cy="4816475"/>
          </a:xfrm>
        </p:spPr>
        <p:txBody>
          <a:bodyPr>
            <a:normAutofit lnSpcReduction="10000"/>
          </a:bodyPr>
          <a:lstStyle/>
          <a:p>
            <a:pPr marL="312738" indent="-312738" defTabSz="836613"/>
            <a:r>
              <a:rPr lang="en-US" sz="2700" smtClean="0"/>
              <a:t>Planificación de bienes y servicios (diseño). </a:t>
            </a:r>
          </a:p>
          <a:p>
            <a:pPr marL="312738" indent="-312738" defTabSz="836613"/>
            <a:r>
              <a:rPr lang="en-US" sz="2700" smtClean="0"/>
              <a:t>Calidad.     </a:t>
            </a:r>
          </a:p>
          <a:p>
            <a:pPr marL="312738" indent="-312738" defTabSz="836613"/>
            <a:r>
              <a:rPr lang="en-US" sz="2700" smtClean="0"/>
              <a:t>Planificación del proceso y de la capacidad.</a:t>
            </a:r>
          </a:p>
          <a:p>
            <a:pPr marL="312738" indent="-312738" defTabSz="836613"/>
            <a:r>
              <a:rPr lang="en-US" sz="2700" smtClean="0"/>
              <a:t>Localización.</a:t>
            </a:r>
          </a:p>
          <a:p>
            <a:pPr marL="312738" indent="-312738" defTabSz="836613"/>
            <a:r>
              <a:rPr lang="en-US" sz="2700" smtClean="0"/>
              <a:t>Organización.</a:t>
            </a:r>
          </a:p>
          <a:p>
            <a:pPr marL="312738" indent="-312738" defTabSz="836613"/>
            <a:r>
              <a:rPr lang="en-US" sz="2700" smtClean="0"/>
              <a:t>Recursos humanos y diseño del trabajo.</a:t>
            </a:r>
          </a:p>
          <a:p>
            <a:pPr marL="312738" indent="-312738" defTabSz="836613"/>
            <a:r>
              <a:rPr lang="en-US" sz="2700" smtClean="0"/>
              <a:t>Gestión de abastecimiento.</a:t>
            </a:r>
          </a:p>
          <a:p>
            <a:pPr marL="312738" indent="-312738" defTabSz="836613"/>
            <a:r>
              <a:rPr lang="en-US" sz="2700" smtClean="0"/>
              <a:t>Gestión de inventario.</a:t>
            </a:r>
          </a:p>
          <a:p>
            <a:pPr marL="312738" indent="-312738" defTabSz="836613"/>
            <a:r>
              <a:rPr lang="en-US" sz="2700" smtClean="0"/>
              <a:t>Programación.</a:t>
            </a:r>
          </a:p>
          <a:p>
            <a:pPr marL="312738" indent="-312738" defTabSz="836613"/>
            <a:r>
              <a:rPr lang="en-US" sz="2700" smtClean="0"/>
              <a:t>Mantenimiento.</a:t>
            </a:r>
          </a:p>
        </p:txBody>
      </p:sp>
    </p:spTree>
    <p:extLst>
      <p:ext uri="{BB962C8B-B14F-4D97-AF65-F5344CB8AC3E}">
        <p14:creationId xmlns="" xmlns:p14="http://schemas.microsoft.com/office/powerpoint/2010/main" val="28846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23863" y="1387475"/>
          <a:ext cx="8212137" cy="5899150"/>
        </p:xfrm>
        <a:graphic>
          <a:graphicData uri="http://schemas.openxmlformats.org/presentationml/2006/ole">
            <p:oleObj spid="_x0000_s1026" name="Documento" r:id="rId4" imgW="7400544" imgH="5506212" progId="Word.Document.8">
              <p:embed/>
            </p:oleObj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" y="163513"/>
            <a:ext cx="8382000" cy="1143000"/>
          </a:xfrm>
        </p:spPr>
        <p:txBody>
          <a:bodyPr>
            <a:normAutofit fontScale="90000"/>
          </a:bodyPr>
          <a:lstStyle/>
          <a:p>
            <a:pPr defTabSz="836613"/>
            <a:r>
              <a:rPr lang="en-US" sz="3600" smtClean="0"/>
              <a:t>Los bienes y servicios y las 10 decisiones de AP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6107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5720" y="1000108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Las actividades relacionadas con el 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producción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refieren a diseño del producto, diseño del proceso, selección del equipamiento, selección y capacitación del personal, selección de los materiales, selección de los proveedores, localización de plantas, distribución interna de plantas, programación del plan e implementación del sistema.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44" y="550070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La </a:t>
            </a:r>
            <a:r>
              <a:rPr lang="es-ES" b="1" dirty="0" smtClean="0"/>
              <a:t>Administración de la Producción</a:t>
            </a:r>
            <a:r>
              <a:rPr lang="es-ES" dirty="0" smtClean="0"/>
              <a:t>, es la administración de los recursos productivos de la organización. Esta área se encarga de la planificación, organización, dirección , control y mejora de los sistemas que producen bienes y servicios. </a:t>
            </a:r>
          </a:p>
        </p:txBody>
      </p:sp>
      <p:pic>
        <p:nvPicPr>
          <p:cNvPr id="6" name="5 Imagen" descr="http://2.bp.blogspot.com/_GL5qBtHAj2k/TIml8UtVJCI/AAAAAAAAAAU/rcn640pUJ3E/s320/service%5B1%5D%5B1%5D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00306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57158" y="156969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 Black" pitchFamily="34" charset="0"/>
              </a:rPr>
              <a:t>DEFINICIÓN DE LA ADMÓN.. DE LA PRODUCCIÓN.</a:t>
            </a:r>
          </a:p>
          <a:p>
            <a:pPr lvl="0" algn="ctr"/>
            <a:endParaRPr kumimoji="0" lang="es-ES" sz="2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23863" y="1387475"/>
          <a:ext cx="8382000" cy="7083425"/>
        </p:xfrm>
        <a:graphic>
          <a:graphicData uri="http://schemas.openxmlformats.org/presentationml/2006/ole">
            <p:oleObj spid="_x0000_s2050" name="Documento" r:id="rId4" imgW="7546848" imgH="6609588" progId="Word.Document.8">
              <p:embed/>
            </p:oleObj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0"/>
            <a:ext cx="8382000" cy="1143000"/>
          </a:xfrm>
        </p:spPr>
        <p:txBody>
          <a:bodyPr>
            <a:normAutofit fontScale="90000"/>
          </a:bodyPr>
          <a:lstStyle/>
          <a:p>
            <a:pPr defTabSz="836613"/>
            <a:r>
              <a:rPr lang="en-US" sz="3600" smtClean="0"/>
              <a:t>Los bienes y servicios y las 10 decisiones de AP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433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92138" y="1306513"/>
          <a:ext cx="8213725" cy="6408737"/>
        </p:xfrm>
        <a:graphic>
          <a:graphicData uri="http://schemas.openxmlformats.org/presentationml/2006/ole">
            <p:oleObj spid="_x0000_s3074" name="Documento" r:id="rId4" imgW="7400544" imgH="5981700" progId="Word.Document.8">
              <p:embed/>
            </p:oleObj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" y="0"/>
            <a:ext cx="8382000" cy="1143000"/>
          </a:xfrm>
        </p:spPr>
        <p:txBody>
          <a:bodyPr>
            <a:normAutofit fontScale="90000"/>
          </a:bodyPr>
          <a:lstStyle/>
          <a:p>
            <a:pPr defTabSz="836613"/>
            <a:r>
              <a:rPr lang="en-US" sz="3600" smtClean="0"/>
              <a:t>Los bienes y servicios y las 10 decisiones de AP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6449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0"/>
            <a:ext cx="8297862" cy="1143000"/>
          </a:xfrm>
        </p:spPr>
        <p:txBody>
          <a:bodyPr>
            <a:normAutofit fontScale="90000"/>
          </a:bodyPr>
          <a:lstStyle/>
          <a:p>
            <a:pPr defTabSz="836613"/>
            <a:r>
              <a:rPr lang="en-US" sz="3600" smtClean="0"/>
              <a:t>Los bienes y servicios y las 10 decisiones de AP</a:t>
            </a:r>
            <a:endParaRPr lang="en-US" smtClean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92138" y="1470025"/>
          <a:ext cx="8213725" cy="3592513"/>
        </p:xfrm>
        <a:graphic>
          <a:graphicData uri="http://schemas.openxmlformats.org/presentationml/2006/ole">
            <p:oleObj spid="_x0000_s4098" name="Documento" r:id="rId4" imgW="7400544" imgH="3361944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540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5929354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	Se puede definir como la administración de los recursos directos necesarios para </a:t>
            </a:r>
            <a:r>
              <a:rPr lang="es-ES" b="1" dirty="0" smtClean="0"/>
              <a:t>producir los bienes y servicios</a:t>
            </a:r>
            <a:r>
              <a:rPr lang="es-ES" dirty="0" smtClean="0"/>
              <a:t> que ofrece una organización.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/>
              <a:t>	La administración de la producción trata con los recursos directos de producción de la empresa, las cuales pueden considerarse como las cinco </a:t>
            </a:r>
            <a:r>
              <a:rPr lang="es-ES" sz="3600" b="1" dirty="0" smtClean="0">
                <a:solidFill>
                  <a:srgbClr val="00B050"/>
                </a:solidFill>
              </a:rPr>
              <a:t>P</a:t>
            </a:r>
            <a:r>
              <a:rPr lang="es-ES" dirty="0" smtClean="0"/>
              <a:t> de la Dirección de Operaciones: Personas, Plantas, Procesos y Sistema de Planificación y Control.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4282" y="285728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 Black" pitchFamily="34" charset="0"/>
              </a:rPr>
              <a:t>DEFINICIÓN DE LA ADMÓN.. DE LA PRODUCCIÓN.</a:t>
            </a:r>
          </a:p>
          <a:p>
            <a:pPr lvl="0" algn="ctr"/>
            <a:endParaRPr kumimoji="0" lang="es-ES" sz="2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21506" name="Picture 2" descr="C:\Documents and Settings\User\Escritorio\AD PRODUCCION\incrementando-gananci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214554"/>
            <a:ext cx="248602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142844" y="0"/>
          <a:ext cx="8643998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0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857232"/>
            <a:ext cx="157163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357158" y="142852"/>
            <a:ext cx="30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Son la fuerza de trabajo directa e indirecta.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15008" y="142852"/>
            <a:ext cx="30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Fábricas o ramas de servicio donde se realiza la producción.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072098" y="5786454"/>
            <a:ext cx="3714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Comprenden los materiales o en el caso de servicios, los suministros que pasan a través del sistema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3286124"/>
            <a:ext cx="10795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71438" y="6171033"/>
            <a:ext cx="29289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Son los pasos necesarios para lograr la producción</a:t>
            </a:r>
            <a:r>
              <a:rPr lang="es-ES" dirty="0" smtClean="0"/>
              <a:t>..</a:t>
            </a:r>
            <a:endParaRPr lang="es-ES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4286256"/>
            <a:ext cx="206695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19 CuadroTexto"/>
          <p:cNvSpPr txBox="1"/>
          <p:nvPr/>
        </p:nvSpPr>
        <p:spPr>
          <a:xfrm>
            <a:off x="-32" y="1923154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Son los procedimientos y la información que utiliza la gerencia para       manejar el sistema</a:t>
            </a:r>
            <a:endParaRPr lang="es-ES" sz="1600" dirty="0"/>
          </a:p>
        </p:txBody>
      </p:sp>
      <p:sp>
        <p:nvSpPr>
          <p:cNvPr id="23" name="22 Rectángulo"/>
          <p:cNvSpPr/>
          <p:nvPr/>
        </p:nvSpPr>
        <p:spPr>
          <a:xfrm>
            <a:off x="2714612" y="3002348"/>
            <a:ext cx="34630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Las cinco P</a:t>
            </a:r>
            <a:endParaRPr lang="es-E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643998" cy="44291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Para entender mejor que es un Sistema de Producción, definiremos por separado los conceptos de sistema y de producción.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Un </a:t>
            </a:r>
            <a:r>
              <a:rPr lang="es-ES" b="1" dirty="0" smtClean="0"/>
              <a:t>Sistema </a:t>
            </a:r>
            <a:r>
              <a:rPr lang="es-ES" dirty="0" smtClean="0"/>
              <a:t>es de todo conjunto de elementos que se hallan interrelacionados funcionalmente en busca del logro de ciertos objetivos.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</a:t>
            </a:r>
            <a:r>
              <a:rPr lang="es-ES" b="1" dirty="0" smtClean="0"/>
              <a:t>Producción </a:t>
            </a:r>
            <a:r>
              <a:rPr lang="es-ES" dirty="0" smtClean="0"/>
              <a:t>es la transformación de Insumos en productos.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Por lo tanto podríamos definir, en forma simplificada, que un </a:t>
            </a:r>
            <a:r>
              <a:rPr lang="es-ES" b="1" dirty="0" smtClean="0"/>
              <a:t>Sistema de Producción </a:t>
            </a:r>
            <a:r>
              <a:rPr lang="es-ES" dirty="0" smtClean="0"/>
              <a:t>es aquel que tiene una entrada (insumo), los cuales sufren un proceso de transformación y una salida (producto), realimentándose el mismo a través de un proceso de control, como se ilustra a continuación.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72074"/>
            <a:ext cx="4762500" cy="161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214282" y="71415"/>
            <a:ext cx="8572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 Black" pitchFamily="34" charset="0"/>
              </a:rPr>
              <a:t>SISTEMA DE PRODUCCIÓN</a:t>
            </a:r>
          </a:p>
          <a:p>
            <a:pPr lvl="0" algn="ctr"/>
            <a:endParaRPr kumimoji="0" lang="es-ES" sz="2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79475" y="2795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31775" y="2579688"/>
            <a:ext cx="189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 rot="16200000">
            <a:off x="131810" y="2715310"/>
            <a:ext cx="1927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SISTEMA DE</a:t>
            </a:r>
          </a:p>
          <a:p>
            <a:r>
              <a:rPr lang="es-AR" b="1" dirty="0" smtClean="0">
                <a:solidFill>
                  <a:srgbClr val="FF0000"/>
                </a:solidFill>
              </a:rPr>
              <a:t>CONVERSIÓN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327400" y="1500188"/>
            <a:ext cx="2896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AMBIENTE EXTERNO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887538" y="18605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b="1"/>
              <a:t>ENTRADAS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979613" y="229235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051050" y="22764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958975" y="2343150"/>
            <a:ext cx="14509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400" dirty="0"/>
              <a:t>M.P./P.T.</a:t>
            </a:r>
          </a:p>
          <a:p>
            <a:r>
              <a:rPr lang="es-AR" sz="1400" dirty="0"/>
              <a:t>MANO DE OBRA</a:t>
            </a:r>
          </a:p>
          <a:p>
            <a:r>
              <a:rPr lang="es-AR" sz="1400" dirty="0"/>
              <a:t>ENERGIA</a:t>
            </a:r>
          </a:p>
          <a:p>
            <a:r>
              <a:rPr lang="es-AR" sz="1400" dirty="0"/>
              <a:t>CAPITAL</a:t>
            </a:r>
          </a:p>
          <a:p>
            <a:r>
              <a:rPr lang="es-AR" sz="1400" dirty="0"/>
              <a:t>INFORMACION</a:t>
            </a:r>
          </a:p>
          <a:p>
            <a:r>
              <a:rPr lang="es-AR" sz="1400" dirty="0"/>
              <a:t>CLIENTE / C.F.</a:t>
            </a:r>
          </a:p>
          <a:p>
            <a:r>
              <a:rPr lang="es-AR" sz="1400" dirty="0"/>
              <a:t>SERVICIOS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695825" y="1860550"/>
            <a:ext cx="1436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b="1"/>
              <a:t>PROCESOS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7575550" y="1787525"/>
            <a:ext cx="1201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b="1"/>
              <a:t>SALIDAS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4767263" y="2363788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/>
              <a:t>PROCESO</a:t>
            </a:r>
          </a:p>
          <a:p>
            <a:r>
              <a:rPr lang="es-AR"/>
              <a:t>PRODUCTIVO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7720013" y="2219325"/>
            <a:ext cx="1314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/>
              <a:t>BIENES</a:t>
            </a:r>
          </a:p>
          <a:p>
            <a:endParaRPr lang="es-AR"/>
          </a:p>
          <a:p>
            <a:r>
              <a:rPr lang="es-AR"/>
              <a:t>SERVICIOS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 rot="16200000">
            <a:off x="258762" y="4738688"/>
            <a:ext cx="1781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SISTEMA DE </a:t>
            </a:r>
          </a:p>
          <a:p>
            <a:r>
              <a:rPr lang="es-AR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6414" name="AutoShape 30"/>
          <p:cNvSpPr>
            <a:spLocks/>
          </p:cNvSpPr>
          <p:nvPr/>
        </p:nvSpPr>
        <p:spPr bwMode="auto">
          <a:xfrm>
            <a:off x="1547813" y="2349500"/>
            <a:ext cx="215900" cy="15113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6415" name="AutoShape 31"/>
          <p:cNvSpPr>
            <a:spLocks/>
          </p:cNvSpPr>
          <p:nvPr/>
        </p:nvSpPr>
        <p:spPr bwMode="auto">
          <a:xfrm>
            <a:off x="1619250" y="4437063"/>
            <a:ext cx="215900" cy="1512887"/>
          </a:xfrm>
          <a:prstGeom prst="leftBrace">
            <a:avLst>
              <a:gd name="adj1" fmla="val 58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5200650" y="4884738"/>
            <a:ext cx="2490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/>
              <a:t>CONTROL POR</a:t>
            </a:r>
          </a:p>
          <a:p>
            <a:r>
              <a:rPr lang="es-AR"/>
              <a:t>RETROALIMENTACION</a:t>
            </a: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8316913" y="32131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H="1">
            <a:off x="7812088" y="52292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 flipH="1">
            <a:off x="2484438" y="5229225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V="1">
            <a:off x="2484438" y="40052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6588125" y="24209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6588125" y="29241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3708400" y="24923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3708400" y="27082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V="1">
            <a:off x="3708400" y="30686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3708400" y="29241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3708400" y="33575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>
            <a:off x="3708400" y="35734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3708400" y="37893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716463" y="3068638"/>
            <a:ext cx="576262" cy="431800"/>
            <a:chOff x="1632" y="1248"/>
            <a:chExt cx="2682" cy="2286"/>
          </a:xfrm>
        </p:grpSpPr>
        <p:sp>
          <p:nvSpPr>
            <p:cNvPr id="16433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s-ES"/>
            </a:p>
          </p:txBody>
        </p:sp>
        <p:sp>
          <p:nvSpPr>
            <p:cNvPr id="16434" name="AutoShape 50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s-ES"/>
            </a:p>
          </p:txBody>
        </p:sp>
        <p:sp>
          <p:nvSpPr>
            <p:cNvPr id="16435" name="AutoShape 51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s-ES"/>
            </a:p>
          </p:txBody>
        </p:sp>
      </p:grpSp>
      <p:sp>
        <p:nvSpPr>
          <p:cNvPr id="16436" name="laptop"/>
          <p:cNvSpPr>
            <a:spLocks noEditPoints="1" noChangeArrowheads="1"/>
          </p:cNvSpPr>
          <p:nvPr/>
        </p:nvSpPr>
        <p:spPr bwMode="auto">
          <a:xfrm>
            <a:off x="5580063" y="3068638"/>
            <a:ext cx="576262" cy="50482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6437" name="Picture 53" descr="j0252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56101" y="4005262"/>
            <a:ext cx="14398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41" name="Picture 57" descr="j02853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3716338"/>
            <a:ext cx="1439863" cy="1008062"/>
          </a:xfrm>
        </p:spPr>
      </p:pic>
      <p:sp>
        <p:nvSpPr>
          <p:cNvPr id="43" name="42 Rectángulo"/>
          <p:cNvSpPr/>
          <p:nvPr/>
        </p:nvSpPr>
        <p:spPr>
          <a:xfrm>
            <a:off x="214282" y="285728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 Black" pitchFamily="34" charset="0"/>
              </a:rPr>
              <a:t>SISTEMA DE PRODUCCIÓN</a:t>
            </a:r>
          </a:p>
          <a:p>
            <a:pPr lvl="0" algn="ctr"/>
            <a:endParaRPr kumimoji="0" lang="es-ES" sz="2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24578" name="Picture 2" descr="C:\Documents and Settings\User\Escritorio\AD PRODUCCION\4187398-clockworks-artes-partes-en-una-m-quina-industr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534400" cy="1143000"/>
          </a:xfrm>
        </p:spPr>
        <p:txBody>
          <a:bodyPr/>
          <a:lstStyle/>
          <a:p>
            <a:pPr algn="ctr"/>
            <a:r>
              <a:rPr lang="es-ES_tradnl" b="1" dirty="0" smtClean="0">
                <a:solidFill>
                  <a:srgbClr val="0066FF"/>
                </a:solidFill>
                <a:latin typeface="Arial" charset="0"/>
              </a:rPr>
              <a:t>Los sistemas productivos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86000"/>
            <a:ext cx="3507432" cy="2514600"/>
          </a:xfrm>
        </p:spPr>
        <p:txBody>
          <a:bodyPr/>
          <a:lstStyle/>
          <a:p>
            <a:pPr algn="just">
              <a:defRPr/>
            </a:pPr>
            <a:r>
              <a:rPr lang="es-ES_tradnl" dirty="0" smtClean="0">
                <a:solidFill>
                  <a:srgbClr val="0066FF"/>
                </a:solidFill>
                <a:latin typeface="Arial" charset="0"/>
              </a:rPr>
              <a:t>En los sistemas productivos concurren </a:t>
            </a:r>
            <a:r>
              <a:rPr lang="es-ES_tradn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materiales, trabajo e información</a:t>
            </a:r>
            <a:r>
              <a:rPr lang="es-ES_tradnl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dirty="0" smtClean="0">
                <a:solidFill>
                  <a:srgbClr val="0066FF"/>
                </a:solidFill>
                <a:latin typeface="Arial" charset="0"/>
              </a:rPr>
              <a:t>para producir bienes y servicios.</a:t>
            </a:r>
          </a:p>
        </p:txBody>
      </p:sp>
      <p:pic>
        <p:nvPicPr>
          <p:cNvPr id="7172" name="Picture 4" descr="industria lech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9053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70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733800" cy="1143000"/>
          </a:xfrm>
        </p:spPr>
        <p:txBody>
          <a:bodyPr/>
          <a:lstStyle/>
          <a:p>
            <a:r>
              <a:rPr lang="es-ES_tradnl" b="1" smtClean="0">
                <a:solidFill>
                  <a:srgbClr val="0066FF"/>
                </a:solidFill>
                <a:latin typeface="Arial" charset="0"/>
              </a:rPr>
              <a:t>Bienes y servicios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4038600" cy="4114800"/>
          </a:xfrm>
        </p:spPr>
        <p:txBody>
          <a:bodyPr/>
          <a:lstStyle/>
          <a:p>
            <a:pPr algn="just"/>
            <a:r>
              <a:rPr lang="es-ES_tradnl" smtClean="0">
                <a:solidFill>
                  <a:srgbClr val="0066FF"/>
                </a:solidFill>
                <a:latin typeface="Arial" charset="0"/>
              </a:rPr>
              <a:t>Para la Administración de la Producción es tan importante la producción de bienes (por ejemplo, computadoras)...</a:t>
            </a:r>
          </a:p>
        </p:txBody>
      </p:sp>
      <p:pic>
        <p:nvPicPr>
          <p:cNvPr id="8196" name="Picture 6" descr="fabrica de computad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0"/>
            <a:ext cx="4583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7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448</TotalTime>
  <Words>833</Words>
  <Application>Microsoft Office PowerPoint</Application>
  <PresentationFormat>Presentación en pantalla (4:3)</PresentationFormat>
  <Paragraphs>169</Paragraphs>
  <Slides>32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Mirador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Los sistemas productivos</vt:lpstr>
      <vt:lpstr>Bienes y servicios</vt:lpstr>
      <vt:lpstr>Bienes y servicios</vt:lpstr>
      <vt:lpstr>Bienes y servicios</vt:lpstr>
      <vt:lpstr>Tecnologías</vt:lpstr>
      <vt:lpstr>Tecnologías</vt:lpstr>
      <vt:lpstr>Los desafíos</vt:lpstr>
      <vt:lpstr>Los desafíos</vt:lpstr>
      <vt:lpstr>Los desafíos</vt:lpstr>
      <vt:lpstr>Los desafíos</vt:lpstr>
      <vt:lpstr>Los desafíos</vt:lpstr>
      <vt:lpstr>Los desafíos</vt:lpstr>
      <vt:lpstr>La idea</vt:lpstr>
      <vt:lpstr>La idea</vt:lpstr>
      <vt:lpstr>Advertencia</vt:lpstr>
      <vt:lpstr>¿Qué es la Adm. de la Prod.?</vt:lpstr>
      <vt:lpstr>Las 5 P de la Adm. de la Prod.?</vt:lpstr>
      <vt:lpstr>Algunos desafíos de la Adm. de la Prod.?</vt:lpstr>
      <vt:lpstr>Prioridades de las operaciones</vt:lpstr>
      <vt:lpstr>La AP y su vínculo con el mercado</vt:lpstr>
      <vt:lpstr>10 decisiones de AP</vt:lpstr>
      <vt:lpstr>Los bienes y servicios y las 10 decisiones de AP</vt:lpstr>
      <vt:lpstr>Los bienes y servicios y las 10 decisiones de AP</vt:lpstr>
      <vt:lpstr>Los bienes y servicios y las 10 decisiones de AP</vt:lpstr>
      <vt:lpstr>Los bienes y servicios y las 10 decisiones de AP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CISE</cp:lastModifiedBy>
  <cp:revision>39</cp:revision>
  <dcterms:created xsi:type="dcterms:W3CDTF">2011-03-03T03:49:47Z</dcterms:created>
  <dcterms:modified xsi:type="dcterms:W3CDTF">2014-02-14T22:39:29Z</dcterms:modified>
</cp:coreProperties>
</file>