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6" r:id="rId10"/>
    <p:sldId id="262" r:id="rId11"/>
    <p:sldId id="265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2D6A-5A24-4FE7-A234-9A73243974A7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5E2EA3-7432-4956-8B9A-26629194A1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2D6A-5A24-4FE7-A234-9A73243974A7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2EA3-7432-4956-8B9A-26629194A1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2D6A-5A24-4FE7-A234-9A73243974A7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2EA3-7432-4956-8B9A-26629194A1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2D6A-5A24-4FE7-A234-9A73243974A7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5E2EA3-7432-4956-8B9A-26629194A1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2D6A-5A24-4FE7-A234-9A73243974A7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2EA3-7432-4956-8B9A-26629194A18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2D6A-5A24-4FE7-A234-9A73243974A7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2EA3-7432-4956-8B9A-26629194A1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2D6A-5A24-4FE7-A234-9A73243974A7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5E2EA3-7432-4956-8B9A-26629194A18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2D6A-5A24-4FE7-A234-9A73243974A7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2EA3-7432-4956-8B9A-26629194A1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2D6A-5A24-4FE7-A234-9A73243974A7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2EA3-7432-4956-8B9A-26629194A1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2D6A-5A24-4FE7-A234-9A73243974A7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2EA3-7432-4956-8B9A-26629194A18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2D6A-5A24-4FE7-A234-9A73243974A7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2EA3-7432-4956-8B9A-26629194A188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842D6A-5A24-4FE7-A234-9A73243974A7}" type="datetimeFigureOut">
              <a:rPr lang="es-ES" smtClean="0"/>
              <a:t>11/04/2011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5E2EA3-7432-4956-8B9A-26629194A18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anuelgross.bligoo.com/content/view/181968/Las-caracteristicas-y-etapas-del-proceso-creativo.html" TargetMode="External"/><Relationship Id="rId2" Type="http://schemas.openxmlformats.org/officeDocument/2006/relationships/hyperlink" Target="http://haciendofotos.com/el-proceso-creativo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png"/><Relationship Id="rId4" Type="http://schemas.openxmlformats.org/officeDocument/2006/relationships/hyperlink" Target="http://www.mitecnologico.com/Main/FasesDelProcesoCreativ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Xlonso\Escritorio\cmy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543300" cy="3429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07181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s-ES" sz="6000" b="1" dirty="0" smtClean="0">
                <a:latin typeface="Aki Lines" pitchFamily="2" charset="0"/>
              </a:rPr>
              <a:t>   EL PROCESO CREATIVO</a:t>
            </a:r>
            <a:endParaRPr lang="es-ES" sz="6000" b="1" dirty="0">
              <a:latin typeface="Aki Lines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28860" y="4572008"/>
            <a:ext cx="6400800" cy="2614634"/>
          </a:xfrm>
        </p:spPr>
        <p:txBody>
          <a:bodyPr/>
          <a:lstStyle/>
          <a:p>
            <a:pPr algn="r"/>
            <a:r>
              <a:rPr lang="es-ES" b="1" dirty="0" smtClean="0"/>
              <a:t>Equipo </a:t>
            </a:r>
            <a:r>
              <a:rPr lang="es-ES" b="1" dirty="0" smtClean="0">
                <a:solidFill>
                  <a:srgbClr val="FF0066"/>
                </a:solidFill>
              </a:rPr>
              <a:t>Magenta</a:t>
            </a:r>
          </a:p>
          <a:p>
            <a:pPr algn="r"/>
            <a:r>
              <a:rPr lang="es-ES" dirty="0" smtClean="0"/>
              <a:t> Marina </a:t>
            </a:r>
            <a:r>
              <a:rPr lang="es-ES" dirty="0" err="1" smtClean="0"/>
              <a:t>Marlen</a:t>
            </a:r>
            <a:r>
              <a:rPr lang="es-ES" dirty="0" smtClean="0"/>
              <a:t> Moran</a:t>
            </a:r>
          </a:p>
          <a:p>
            <a:pPr algn="r"/>
            <a:r>
              <a:rPr lang="es-ES" dirty="0" smtClean="0"/>
              <a:t>Cecilia Elizabeth Peña</a:t>
            </a:r>
          </a:p>
          <a:p>
            <a:pPr algn="r"/>
            <a:r>
              <a:rPr lang="es-ES" dirty="0" smtClean="0"/>
              <a:t> Alonso Ornelas</a:t>
            </a:r>
            <a:endParaRPr lang="es-E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Xlonso\Mis documentos\Downloads\textpap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571536" y="857232"/>
            <a:ext cx="10144196" cy="54292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4800" b="1" dirty="0" smtClean="0">
                <a:solidFill>
                  <a:schemeClr val="tx1"/>
                </a:solidFill>
              </a:rPr>
              <a:t>   4</a:t>
            </a:r>
            <a:r>
              <a:rPr lang="es-ES" sz="4800" b="1" dirty="0">
                <a:solidFill>
                  <a:schemeClr val="tx1"/>
                </a:solidFill>
              </a:rPr>
              <a:t>. Verificación </a:t>
            </a:r>
            <a:r>
              <a:rPr lang="es-ES" sz="4000" b="1" dirty="0">
                <a:solidFill>
                  <a:schemeClr val="tx1"/>
                </a:solidFill>
              </a:rPr>
              <a:t/>
            </a:r>
            <a:br>
              <a:rPr lang="es-ES" sz="4000" b="1" dirty="0">
                <a:solidFill>
                  <a:schemeClr val="tx1"/>
                </a:solidFill>
              </a:rPr>
            </a:br>
            <a:r>
              <a:rPr lang="es-ES" sz="4000" b="1" dirty="0" smtClean="0">
                <a:solidFill>
                  <a:schemeClr val="tx1"/>
                </a:solidFill>
              </a:rPr>
              <a:t>       Examen </a:t>
            </a:r>
            <a:r>
              <a:rPr lang="es-ES" sz="4000" b="1" dirty="0">
                <a:solidFill>
                  <a:schemeClr val="tx1"/>
                </a:solidFill>
              </a:rPr>
              <a:t>de la solución encontrada. </a:t>
            </a:r>
            <a:endParaRPr lang="es-ES" sz="40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s-ES" sz="4000" b="1" dirty="0" smtClean="0">
                <a:solidFill>
                  <a:schemeClr val="tx1"/>
                </a:solidFill>
              </a:rPr>
              <a:t>Es el momento  de </a:t>
            </a:r>
            <a:r>
              <a:rPr lang="es-ES" sz="4000" b="1" dirty="0">
                <a:solidFill>
                  <a:schemeClr val="tx1"/>
                </a:solidFill>
              </a:rPr>
              <a:t>evaluar si merece </a:t>
            </a:r>
            <a:endParaRPr lang="es-ES" sz="40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s-ES" sz="4000" b="1" dirty="0" smtClean="0">
                <a:solidFill>
                  <a:schemeClr val="tx1"/>
                </a:solidFill>
              </a:rPr>
              <a:t>la </a:t>
            </a:r>
            <a:r>
              <a:rPr lang="es-ES" sz="4000" b="1" dirty="0">
                <a:solidFill>
                  <a:schemeClr val="tx1"/>
                </a:solidFill>
              </a:rPr>
              <a:t>pena dedicar </a:t>
            </a:r>
            <a:r>
              <a:rPr lang="es-ES" sz="4000" b="1" dirty="0" smtClean="0">
                <a:solidFill>
                  <a:schemeClr val="tx1"/>
                </a:solidFill>
              </a:rPr>
              <a:t> </a:t>
            </a:r>
            <a:r>
              <a:rPr lang="es-ES" sz="4000" b="1" dirty="0" smtClean="0">
                <a:solidFill>
                  <a:schemeClr val="tx1"/>
                </a:solidFill>
              </a:rPr>
              <a:t>atención a lo que </a:t>
            </a:r>
          </a:p>
          <a:p>
            <a:pPr algn="ctr">
              <a:buNone/>
            </a:pPr>
            <a:r>
              <a:rPr lang="es-ES" sz="4000" b="1" dirty="0" smtClean="0">
                <a:solidFill>
                  <a:schemeClr val="tx1"/>
                </a:solidFill>
              </a:rPr>
              <a:t>se ha intuido. </a:t>
            </a:r>
          </a:p>
        </p:txBody>
      </p:sp>
      <p:pic>
        <p:nvPicPr>
          <p:cNvPr id="8195" name="Picture 3" descr="C:\Documents and Settings\Xlonso\Escritorio\verificación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85850" y="3500438"/>
            <a:ext cx="508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Xlonso\Mis documentos\Downloads\textpap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428660" y="1554162"/>
            <a:ext cx="10215634" cy="53038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3600" b="1" dirty="0" smtClean="0">
                <a:solidFill>
                  <a:schemeClr val="tx1"/>
                </a:solidFill>
              </a:rPr>
              <a:t>Muchos piensan que lo mejor es no </a:t>
            </a:r>
            <a:endParaRPr lang="es-ES" sz="36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s-ES" sz="3600" b="1" dirty="0" smtClean="0">
                <a:solidFill>
                  <a:schemeClr val="tx1"/>
                </a:solidFill>
              </a:rPr>
              <a:t>entregarse a </a:t>
            </a:r>
            <a:r>
              <a:rPr lang="es-ES" sz="3600" b="1" dirty="0" smtClean="0">
                <a:solidFill>
                  <a:schemeClr val="tx1"/>
                </a:solidFill>
              </a:rPr>
              <a:t>la primera ocurrencia tras </a:t>
            </a:r>
            <a:endParaRPr lang="es-ES" sz="36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s-ES" sz="3600" b="1" dirty="0" smtClean="0">
                <a:solidFill>
                  <a:schemeClr val="tx1"/>
                </a:solidFill>
              </a:rPr>
              <a:t>la </a:t>
            </a:r>
            <a:r>
              <a:rPr lang="es-ES" sz="3600" b="1" dirty="0" smtClean="0">
                <a:solidFill>
                  <a:schemeClr val="tx1"/>
                </a:solidFill>
              </a:rPr>
              <a:t>situación en </a:t>
            </a:r>
            <a:r>
              <a:rPr lang="es-ES" sz="3600" b="1" dirty="0" smtClean="0">
                <a:solidFill>
                  <a:schemeClr val="tx1"/>
                </a:solidFill>
              </a:rPr>
              <a:t>suspenso </a:t>
            </a:r>
            <a:r>
              <a:rPr lang="es-ES" sz="3600" b="1" dirty="0" smtClean="0">
                <a:solidFill>
                  <a:schemeClr val="tx1"/>
                </a:solidFill>
              </a:rPr>
              <a:t>propia del </a:t>
            </a:r>
            <a:endParaRPr lang="es-ES" sz="36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s-ES" sz="3600" b="1" dirty="0" smtClean="0">
                <a:solidFill>
                  <a:schemeClr val="tx1"/>
                </a:solidFill>
              </a:rPr>
              <a:t>momento </a:t>
            </a:r>
            <a:r>
              <a:rPr lang="es-ES" sz="3600" b="1" dirty="0" smtClean="0">
                <a:solidFill>
                  <a:schemeClr val="tx1"/>
                </a:solidFill>
              </a:rPr>
              <a:t>de incubación emocionalmente </a:t>
            </a:r>
            <a:endParaRPr lang="es-ES" sz="36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s-ES" sz="3600" b="1" dirty="0" smtClean="0">
                <a:solidFill>
                  <a:schemeClr val="tx1"/>
                </a:solidFill>
              </a:rPr>
              <a:t>es </a:t>
            </a:r>
            <a:r>
              <a:rPr lang="es-ES" sz="3600" b="1" dirty="0" smtClean="0">
                <a:solidFill>
                  <a:schemeClr val="tx1"/>
                </a:solidFill>
              </a:rPr>
              <a:t>uno de los momentos más difíciles porque engendra incertidumbre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REFERENCIAS: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457200" y="0"/>
            <a:ext cx="8686800" cy="30083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s-ES" sz="1800" dirty="0" smtClean="0">
              <a:hlinkClick r:id="rId2"/>
            </a:endParaRPr>
          </a:p>
          <a:p>
            <a:pPr>
              <a:buNone/>
            </a:pPr>
            <a:endParaRPr lang="es-ES" sz="1800" b="1" dirty="0" smtClean="0">
              <a:hlinkClick r:id="rId2"/>
            </a:endParaRPr>
          </a:p>
          <a:p>
            <a:pPr>
              <a:buNone/>
            </a:pPr>
            <a:endParaRPr lang="es-ES" sz="1800" b="1" dirty="0" smtClean="0">
              <a:hlinkClick r:id="rId2"/>
            </a:endParaRPr>
          </a:p>
          <a:p>
            <a:pPr>
              <a:buNone/>
            </a:pPr>
            <a:endParaRPr lang="es-ES" sz="1800" b="1" dirty="0" smtClean="0">
              <a:hlinkClick r:id="rId2"/>
            </a:endParaRPr>
          </a:p>
          <a:p>
            <a:pPr>
              <a:buNone/>
            </a:pPr>
            <a:endParaRPr lang="es-ES" sz="1800" dirty="0" smtClean="0">
              <a:hlinkClick r:id="rId2"/>
            </a:endParaRPr>
          </a:p>
          <a:p>
            <a:pPr>
              <a:buNone/>
            </a:pPr>
            <a:endParaRPr lang="es-ES" sz="1800" dirty="0" smtClean="0">
              <a:hlinkClick r:id="rId2"/>
            </a:endParaRPr>
          </a:p>
          <a:p>
            <a:pPr>
              <a:buNone/>
            </a:pPr>
            <a:endParaRPr lang="es-ES" sz="1800" dirty="0" smtClean="0">
              <a:hlinkClick r:id="rId2"/>
            </a:endParaRPr>
          </a:p>
          <a:p>
            <a:pPr>
              <a:buNone/>
            </a:pPr>
            <a:r>
              <a:rPr lang="es-ES" sz="1800" dirty="0" smtClean="0">
                <a:hlinkClick r:id="rId2"/>
              </a:rPr>
              <a:t>http</a:t>
            </a:r>
            <a:r>
              <a:rPr lang="es-ES" sz="1800" dirty="0" smtClean="0">
                <a:hlinkClick r:id="rId2"/>
              </a:rPr>
              <a:t>://haciendofotos.com/el-proceso-creativo</a:t>
            </a:r>
            <a:r>
              <a:rPr lang="es-ES" sz="1800" dirty="0" smtClean="0">
                <a:hlinkClick r:id="rId2"/>
              </a:rPr>
              <a:t>/</a:t>
            </a:r>
            <a:endParaRPr lang="es-ES" sz="1800" dirty="0" smtClean="0"/>
          </a:p>
          <a:p>
            <a:pPr>
              <a:buNone/>
            </a:pPr>
            <a:r>
              <a:rPr lang="es-ES" sz="1800" dirty="0" smtClean="0">
                <a:hlinkClick r:id="rId3"/>
              </a:rPr>
              <a:t>http://</a:t>
            </a:r>
            <a:r>
              <a:rPr lang="es-ES" sz="1800" dirty="0" smtClean="0">
                <a:hlinkClick r:id="rId3"/>
              </a:rPr>
              <a:t>manuelgross.bligoo.com/content/view/181968/Las-caracteristicas-y-etapas-del-proceso-creativo.html</a:t>
            </a:r>
            <a:endParaRPr lang="es-ES" sz="1800" dirty="0" smtClean="0"/>
          </a:p>
          <a:p>
            <a:pPr>
              <a:buNone/>
            </a:pPr>
            <a:r>
              <a:rPr lang="es-ES" sz="1800" dirty="0" smtClean="0">
                <a:hlinkClick r:id="rId4"/>
              </a:rPr>
              <a:t>http://www.mitecnologico.com/Main/FasesDelProcesoCreativo</a:t>
            </a:r>
            <a:endParaRPr lang="es-ES" sz="1800" dirty="0"/>
          </a:p>
        </p:txBody>
      </p:sp>
      <p:pic>
        <p:nvPicPr>
          <p:cNvPr id="12290" name="Picture 2" descr="C:\Documents and Settings\Xlonso\Escritorio\UDEGCUAAD.ps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5500678"/>
            <a:ext cx="4071966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Xlonso\Mis documentos\Downloads\textpap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Primero veamos que es CREATIVIDAD.</a:t>
            </a:r>
            <a:endParaRPr lang="es-E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285784" y="2071679"/>
            <a:ext cx="9429784" cy="42862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3600" b="1" dirty="0" smtClean="0">
                <a:solidFill>
                  <a:schemeClr val="tx1"/>
                </a:solidFill>
              </a:rPr>
              <a:t>Denominada </a:t>
            </a:r>
            <a:r>
              <a:rPr lang="es-ES" sz="3600" b="1" dirty="0">
                <a:solidFill>
                  <a:schemeClr val="tx1"/>
                </a:solidFill>
              </a:rPr>
              <a:t>también inventiva, pensamiento original, imaginación constructiva, pensamiento divergente... pensamiento creativo, es la generación de nuevas ideas o conceptos, o de nuevas asociaciones entre ideas y conceptos conocidos, que habitualmente producen soluciones originales.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Xlonso\Mis documentos\Downloads\textpap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1" y="785794"/>
            <a:ext cx="9429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u="sng" dirty="0"/>
              <a:t>El proceso </a:t>
            </a:r>
            <a:r>
              <a:rPr lang="es-ES" sz="3600" b="1" u="sng" dirty="0" smtClean="0"/>
              <a:t>creativo </a:t>
            </a:r>
            <a:r>
              <a:rPr lang="es-ES" sz="3600" b="1" dirty="0" smtClean="0"/>
              <a:t>e</a:t>
            </a:r>
            <a:r>
              <a:rPr lang="es-ES" sz="3600" b="1" dirty="0"/>
              <a:t>s un volver al principio siempre y en el cual se producen una </a:t>
            </a:r>
            <a:endParaRPr lang="es-ES" sz="3600" b="1" dirty="0" smtClean="0"/>
          </a:p>
          <a:p>
            <a:pPr algn="ctr"/>
            <a:r>
              <a:rPr lang="es-ES" sz="3600" b="1" dirty="0" smtClean="0"/>
              <a:t>gran </a:t>
            </a:r>
            <a:r>
              <a:rPr lang="es-ES" sz="3600" b="1" dirty="0"/>
              <a:t>cantidad de procesos intermedios hasta llegar a la conclusión de que lo que </a:t>
            </a:r>
            <a:endParaRPr lang="es-ES" sz="3600" b="1" dirty="0" smtClean="0"/>
          </a:p>
          <a:p>
            <a:pPr algn="ctr"/>
            <a:r>
              <a:rPr lang="es-ES" sz="3600" b="1" dirty="0" smtClean="0"/>
              <a:t>se </a:t>
            </a:r>
            <a:r>
              <a:rPr lang="es-ES" sz="3600" b="1" dirty="0"/>
              <a:t>está desarrollando merece la pena. </a:t>
            </a:r>
            <a:endParaRPr lang="es-ES" sz="3600" b="1" dirty="0" smtClean="0"/>
          </a:p>
          <a:p>
            <a:pPr algn="ctr"/>
            <a:r>
              <a:rPr lang="es-ES" sz="3600" b="1" dirty="0" smtClean="0"/>
              <a:t>En </a:t>
            </a:r>
            <a:r>
              <a:rPr lang="es-ES" sz="3600" b="1" dirty="0"/>
              <a:t>diseño se podría definir como un </a:t>
            </a:r>
            <a:endParaRPr lang="es-ES" sz="3600" b="1" dirty="0" smtClean="0"/>
          </a:p>
          <a:p>
            <a:pPr algn="ctr"/>
            <a:r>
              <a:rPr lang="es-ES" sz="3600" b="1" dirty="0" smtClean="0"/>
              <a:t>proceso </a:t>
            </a:r>
            <a:r>
              <a:rPr lang="es-ES" sz="3600" b="1" dirty="0"/>
              <a:t>de análisis mental </a:t>
            </a:r>
            <a:endParaRPr lang="es-ES" sz="3600" b="1" dirty="0" smtClean="0"/>
          </a:p>
          <a:p>
            <a:pPr algn="ctr"/>
            <a:r>
              <a:rPr lang="es-ES" sz="3600" b="1" dirty="0" smtClean="0"/>
              <a:t>cuyo </a:t>
            </a:r>
            <a:r>
              <a:rPr lang="es-ES" sz="3600" b="1" dirty="0"/>
              <a:t>fin </a:t>
            </a:r>
            <a:r>
              <a:rPr lang="es-ES" sz="3600" b="1" dirty="0" smtClean="0"/>
              <a:t>es </a:t>
            </a:r>
            <a:r>
              <a:rPr lang="es-ES" sz="3600" b="1" dirty="0"/>
              <a:t>la comunicación.</a:t>
            </a:r>
          </a:p>
        </p:txBody>
      </p:sp>
      <p:pic>
        <p:nvPicPr>
          <p:cNvPr id="3076" name="Picture 4" descr="C:\Documents and Settings\Xlonso\Escritorio\Escritorio ¬¬\niñ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4143380"/>
            <a:ext cx="3441700" cy="3162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Xlonso\Mis documentos\Downloads\textpap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Rectángulo"/>
          <p:cNvSpPr/>
          <p:nvPr/>
        </p:nvSpPr>
        <p:spPr>
          <a:xfrm>
            <a:off x="-642974" y="571480"/>
            <a:ext cx="1007275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/>
              <a:t>El proceso creativo se lleva a cabo mediante </a:t>
            </a:r>
            <a:endParaRPr lang="es-ES" sz="3200" b="1" dirty="0" smtClean="0"/>
          </a:p>
          <a:p>
            <a:pPr algn="ctr"/>
            <a:r>
              <a:rPr lang="es-ES" sz="3200" b="1" dirty="0" smtClean="0"/>
              <a:t>un </a:t>
            </a:r>
            <a:r>
              <a:rPr lang="es-ES" sz="3200" b="1" dirty="0"/>
              <a:t>conjunto de etapas. Estas etapas se podrían configurar como sub etapas cuyo fin es el </a:t>
            </a:r>
            <a:endParaRPr lang="es-ES" sz="3200" b="1" dirty="0" smtClean="0"/>
          </a:p>
          <a:p>
            <a:pPr algn="ctr"/>
            <a:r>
              <a:rPr lang="es-ES" sz="3200" b="1" dirty="0" smtClean="0"/>
              <a:t>producto </a:t>
            </a:r>
            <a:r>
              <a:rPr lang="es-ES" sz="3200" b="1" dirty="0"/>
              <a:t>que acabamos diseñando. Las etapas fundamentales las podríamos dividir en cuatro</a:t>
            </a:r>
            <a:r>
              <a:rPr lang="es-ES" sz="3200" b="1" dirty="0" smtClean="0"/>
              <a:t>:</a:t>
            </a:r>
            <a:endParaRPr lang="es-ES" sz="3200" b="1" dirty="0"/>
          </a:p>
        </p:txBody>
      </p:sp>
      <p:sp>
        <p:nvSpPr>
          <p:cNvPr id="3" name="2 Rectángulo"/>
          <p:cNvSpPr/>
          <p:nvPr/>
        </p:nvSpPr>
        <p:spPr>
          <a:xfrm>
            <a:off x="428596" y="4357694"/>
            <a:ext cx="807249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3200" b="1" i="1" dirty="0" smtClean="0"/>
              <a:t> Investigación o recopilación de datos </a:t>
            </a:r>
          </a:p>
          <a:p>
            <a:pPr>
              <a:buFont typeface="Arial" pitchFamily="34" charset="0"/>
              <a:buChar char="•"/>
            </a:pPr>
            <a:r>
              <a:rPr lang="es-ES" sz="3200" b="1" i="1" dirty="0" smtClean="0"/>
              <a:t> A</a:t>
            </a:r>
            <a:r>
              <a:rPr lang="es-ES" sz="3200" b="1" i="1" dirty="0" smtClean="0"/>
              <a:t>nálisis o incubación</a:t>
            </a:r>
          </a:p>
          <a:p>
            <a:pPr>
              <a:buFont typeface="Arial" pitchFamily="34" charset="0"/>
              <a:buChar char="•"/>
            </a:pPr>
            <a:r>
              <a:rPr lang="es-ES" sz="3200" b="1" i="1" dirty="0" smtClean="0"/>
              <a:t> I</a:t>
            </a:r>
            <a:r>
              <a:rPr lang="es-ES" sz="3200" b="1" i="1" dirty="0" smtClean="0"/>
              <a:t>luminación </a:t>
            </a:r>
          </a:p>
          <a:p>
            <a:pPr>
              <a:buFont typeface="Arial" pitchFamily="34" charset="0"/>
              <a:buChar char="•"/>
            </a:pPr>
            <a:r>
              <a:rPr lang="es-ES" sz="3200" b="1" i="1" dirty="0" smtClean="0"/>
              <a:t> C</a:t>
            </a:r>
            <a:r>
              <a:rPr lang="es-ES" sz="3200" b="1" i="1" dirty="0" smtClean="0"/>
              <a:t>omprobación y verificación</a:t>
            </a:r>
            <a:endParaRPr lang="es-ES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Xlonso\Mis documentos\Downloads\textpap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C:\Documents and Settings\Xlonso\Escritorio\preparac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143040" y="0"/>
            <a:ext cx="3949678" cy="2755821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43174" y="0"/>
            <a:ext cx="9767926" cy="1900230"/>
          </a:xfrm>
        </p:spPr>
        <p:txBody>
          <a:bodyPr>
            <a:normAutofit/>
          </a:bodyPr>
          <a:lstStyle/>
          <a:p>
            <a:r>
              <a:rPr lang="es-ES" sz="5400" b="1" dirty="0" smtClean="0"/>
              <a:t>Fases del proceso </a:t>
            </a:r>
            <a:br>
              <a:rPr lang="es-ES" sz="5400" b="1" dirty="0" smtClean="0"/>
            </a:br>
            <a:r>
              <a:rPr lang="es-ES" sz="5400" b="1" dirty="0" smtClean="0"/>
              <a:t>creativo.</a:t>
            </a:r>
            <a:endParaRPr lang="es-ES" sz="5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000240"/>
            <a:ext cx="9786942" cy="4525963"/>
          </a:xfrm>
        </p:spPr>
        <p:txBody>
          <a:bodyPr/>
          <a:lstStyle/>
          <a:p>
            <a:pPr>
              <a:buNone/>
            </a:pPr>
            <a:r>
              <a:rPr lang="es-ES" sz="4800" b="1" dirty="0" smtClean="0">
                <a:solidFill>
                  <a:schemeClr val="tx1"/>
                </a:solidFill>
              </a:rPr>
              <a:t>                     </a:t>
            </a:r>
            <a:r>
              <a:rPr lang="es-ES" sz="4000" b="1" dirty="0" smtClean="0">
                <a:solidFill>
                  <a:schemeClr val="tx1"/>
                </a:solidFill>
              </a:rPr>
              <a:t>1</a:t>
            </a:r>
            <a:r>
              <a:rPr lang="es-ES" sz="4000" b="1" dirty="0">
                <a:solidFill>
                  <a:schemeClr val="tx1"/>
                </a:solidFill>
              </a:rPr>
              <a:t>. </a:t>
            </a:r>
            <a:r>
              <a:rPr lang="es-ES" sz="4000" b="1" dirty="0" smtClean="0">
                <a:solidFill>
                  <a:schemeClr val="tx1"/>
                </a:solidFill>
              </a:rPr>
              <a:t>Preparación</a:t>
            </a:r>
            <a:r>
              <a:rPr lang="es-ES" sz="4000" b="1" dirty="0">
                <a:solidFill>
                  <a:schemeClr val="tx1"/>
                </a:solidFill>
              </a:rPr>
              <a:t> </a:t>
            </a:r>
            <a:r>
              <a:rPr lang="es-ES" sz="3600" b="1" dirty="0">
                <a:solidFill>
                  <a:schemeClr val="tx1"/>
                </a:solidFill>
              </a:rPr>
              <a:t/>
            </a:r>
            <a:br>
              <a:rPr lang="es-ES" sz="3600" b="1" dirty="0">
                <a:solidFill>
                  <a:schemeClr val="tx1"/>
                </a:solidFill>
              </a:rPr>
            </a:br>
            <a:r>
              <a:rPr lang="es-ES" sz="3600" b="1" dirty="0">
                <a:solidFill>
                  <a:schemeClr val="tx1"/>
                </a:solidFill>
              </a:rPr>
              <a:t/>
            </a:r>
            <a:br>
              <a:rPr lang="es-ES" sz="3600" b="1" dirty="0">
                <a:solidFill>
                  <a:schemeClr val="tx1"/>
                </a:solidFill>
              </a:rPr>
            </a:br>
            <a:r>
              <a:rPr lang="es-ES" sz="3600" b="1" dirty="0">
                <a:solidFill>
                  <a:schemeClr val="tx1"/>
                </a:solidFill>
              </a:rPr>
              <a:t>Percepción de un problema y reunión de informaciones. Inmersión (consciente o no) </a:t>
            </a:r>
            <a:endParaRPr lang="es-ES" sz="3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" sz="3600" b="1" dirty="0" smtClean="0">
                <a:solidFill>
                  <a:schemeClr val="tx1"/>
                </a:solidFill>
              </a:rPr>
              <a:t>en </a:t>
            </a:r>
            <a:r>
              <a:rPr lang="es-ES" sz="3600" b="1" dirty="0">
                <a:solidFill>
                  <a:schemeClr val="tx1"/>
                </a:solidFill>
              </a:rPr>
              <a:t>un conjunto de cuestiones </a:t>
            </a:r>
            <a:r>
              <a:rPr lang="es-ES" sz="3600" b="1" dirty="0" smtClean="0">
                <a:solidFill>
                  <a:schemeClr val="tx1"/>
                </a:solidFill>
              </a:rPr>
              <a:t>problemáticas </a:t>
            </a:r>
          </a:p>
          <a:p>
            <a:pPr>
              <a:buNone/>
            </a:pPr>
            <a:r>
              <a:rPr lang="es-ES" sz="3600" b="1" dirty="0" smtClean="0">
                <a:solidFill>
                  <a:schemeClr val="tx1"/>
                </a:solidFill>
              </a:rPr>
              <a:t>que </a:t>
            </a:r>
            <a:r>
              <a:rPr lang="es-ES" sz="3600" b="1" dirty="0">
                <a:solidFill>
                  <a:schemeClr val="tx1"/>
                </a:solidFill>
              </a:rPr>
              <a:t>son interesantes y suscitan la creatividad</a:t>
            </a:r>
            <a:r>
              <a:rPr lang="es-E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Xlonso\Mis documentos\Downloads\textpap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3600" b="1" dirty="0" smtClean="0">
                <a:solidFill>
                  <a:schemeClr val="tx1"/>
                </a:solidFill>
              </a:rPr>
              <a:t> </a:t>
            </a:r>
            <a:r>
              <a:rPr lang="es-ES" sz="5400" b="1" dirty="0" smtClean="0">
                <a:solidFill>
                  <a:schemeClr val="tx1"/>
                </a:solidFill>
              </a:rPr>
              <a:t>2. Incubación</a:t>
            </a:r>
            <a:endParaRPr lang="es-ES" sz="36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endParaRPr lang="es-ES" sz="36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s-ES" sz="3600" b="1" dirty="0" smtClean="0">
                <a:solidFill>
                  <a:schemeClr val="tx1"/>
                </a:solidFill>
              </a:rPr>
              <a:t>La </a:t>
            </a:r>
            <a:r>
              <a:rPr lang="es-ES" sz="3600" b="1" dirty="0">
                <a:solidFill>
                  <a:schemeClr val="tx1"/>
                </a:solidFill>
              </a:rPr>
              <a:t>fase de incubación se desarrolla en el </a:t>
            </a:r>
            <a:endParaRPr lang="es-ES" sz="3600" b="1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s-ES" sz="3600" b="1" dirty="0">
                <a:solidFill>
                  <a:schemeClr val="tx1"/>
                </a:solidFill>
              </a:rPr>
              <a:t>i</a:t>
            </a:r>
            <a:r>
              <a:rPr lang="es-ES" sz="3600" b="1" dirty="0" smtClean="0">
                <a:solidFill>
                  <a:schemeClr val="tx1"/>
                </a:solidFill>
              </a:rPr>
              <a:t>nconsciente</a:t>
            </a:r>
            <a:r>
              <a:rPr lang="es-ES" sz="3600" b="1" dirty="0">
                <a:solidFill>
                  <a:schemeClr val="tx1"/>
                </a:solidFill>
              </a:rPr>
              <a:t>. Consiste en una consideración inconsciente del problema y en la búsqueda de una </a:t>
            </a:r>
            <a:r>
              <a:rPr lang="es-ES" sz="3600" b="1" dirty="0" smtClean="0">
                <a:solidFill>
                  <a:schemeClr val="tx1"/>
                </a:solidFill>
              </a:rPr>
              <a:t>solución</a:t>
            </a:r>
            <a:r>
              <a:rPr lang="es-ES" sz="3600" b="1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5124" name="Picture 4" descr="C:\Documents and Settings\Xlonso\Escritorio\encubac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41700" y="3857628"/>
            <a:ext cx="5702300" cy="300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Xlonso\Mis documentos\Downloads\textpap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59324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142940" y="1571612"/>
            <a:ext cx="9286940" cy="408941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ES" sz="4000" b="1" dirty="0" smtClean="0">
                <a:solidFill>
                  <a:schemeClr val="tx1"/>
                </a:solidFill>
              </a:rPr>
              <a:t>Esta fase, durante la cual planean sobre </a:t>
            </a:r>
          </a:p>
          <a:p>
            <a:pPr algn="ctr">
              <a:buNone/>
            </a:pPr>
            <a:r>
              <a:rPr lang="es-ES" sz="4000" b="1" dirty="0" smtClean="0">
                <a:solidFill>
                  <a:schemeClr val="tx1"/>
                </a:solidFill>
              </a:rPr>
              <a:t>el inconsciente las experiencias acumuladas, representa para el individuo un tiempo de inquietud y frustración en sumo grado, que a menudo va acompañada de sentimientos de inferioridad y que exige una notable tolerancia de la frustración.</a:t>
            </a:r>
          </a:p>
          <a:p>
            <a:pPr>
              <a:buNone/>
            </a:pPr>
            <a:endParaRPr lang="es-E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Xlonso\Mis documentos\Downloads\textpap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2" name="Picture 4" descr="C:\Documents and Settings\Xlonso\Escritorio\iluminac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28726" y="2786058"/>
            <a:ext cx="3594100" cy="50800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688" y="500042"/>
            <a:ext cx="8858312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4000" b="1" dirty="0" smtClean="0">
                <a:solidFill>
                  <a:schemeClr val="tx1"/>
                </a:solidFill>
              </a:rPr>
              <a:t>   </a:t>
            </a:r>
            <a:r>
              <a:rPr lang="es-ES" sz="4800" b="1" dirty="0" smtClean="0">
                <a:solidFill>
                  <a:schemeClr val="tx1"/>
                </a:solidFill>
              </a:rPr>
              <a:t>3</a:t>
            </a:r>
            <a:r>
              <a:rPr lang="es-ES" sz="4800" b="1" dirty="0">
                <a:solidFill>
                  <a:schemeClr val="tx1"/>
                </a:solidFill>
              </a:rPr>
              <a:t>. Iluminación </a:t>
            </a:r>
            <a:endParaRPr lang="es-ES" sz="4000" dirty="0" smtClean="0"/>
          </a:p>
          <a:p>
            <a:pPr>
              <a:buNone/>
            </a:pPr>
            <a:endParaRPr lang="es-ES" sz="4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" sz="3600" b="1" dirty="0" smtClean="0">
                <a:solidFill>
                  <a:schemeClr val="tx1"/>
                </a:solidFill>
              </a:rPr>
              <a:t>La </a:t>
            </a:r>
            <a:r>
              <a:rPr lang="es-ES" sz="3600" b="1" dirty="0">
                <a:solidFill>
                  <a:schemeClr val="tx1"/>
                </a:solidFill>
              </a:rPr>
              <a:t>solución irrumpe de golpe. Es </a:t>
            </a:r>
            <a:r>
              <a:rPr lang="es-ES" sz="3600" b="1" dirty="0" smtClean="0">
                <a:solidFill>
                  <a:schemeClr val="tx1"/>
                </a:solidFill>
              </a:rPr>
              <a:t>cuando llega la </a:t>
            </a:r>
            <a:r>
              <a:rPr lang="es-ES" sz="3600" b="1" dirty="0">
                <a:solidFill>
                  <a:schemeClr val="tx1"/>
                </a:solidFill>
              </a:rPr>
              <a:t>luz a la oscuridad del </a:t>
            </a:r>
            <a:endParaRPr lang="es-ES" sz="36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" sz="3600" b="1" dirty="0" smtClean="0">
                <a:solidFill>
                  <a:schemeClr val="tx1"/>
                </a:solidFill>
              </a:rPr>
              <a:t> </a:t>
            </a:r>
            <a:r>
              <a:rPr lang="es-ES" sz="3600" b="1" dirty="0" smtClean="0">
                <a:solidFill>
                  <a:schemeClr val="tx1"/>
                </a:solidFill>
              </a:rPr>
              <a:t>             proceso de incubación </a:t>
            </a:r>
            <a:r>
              <a:rPr lang="es-ES" sz="3600" b="1" dirty="0">
                <a:solidFill>
                  <a:schemeClr val="tx1"/>
                </a:solidFill>
              </a:rPr>
              <a:t>y las partes </a:t>
            </a:r>
            <a:r>
              <a:rPr lang="es-ES" sz="3600" b="1" dirty="0" smtClean="0">
                <a:solidFill>
                  <a:schemeClr val="tx1"/>
                </a:solidFill>
              </a:rPr>
              <a:t>       </a:t>
            </a:r>
          </a:p>
          <a:p>
            <a:pPr>
              <a:buNone/>
            </a:pPr>
            <a:r>
              <a:rPr lang="es-ES" sz="3600" b="1" dirty="0" smtClean="0">
                <a:solidFill>
                  <a:schemeClr val="tx1"/>
                </a:solidFill>
              </a:rPr>
              <a:t> </a:t>
            </a:r>
            <a:r>
              <a:rPr lang="es-ES" sz="3600" b="1" dirty="0" smtClean="0">
                <a:solidFill>
                  <a:schemeClr val="tx1"/>
                </a:solidFill>
              </a:rPr>
              <a:t>                 antes dispersas </a:t>
            </a:r>
            <a:r>
              <a:rPr lang="es-ES" sz="3600" b="1" dirty="0">
                <a:solidFill>
                  <a:schemeClr val="tx1"/>
                </a:solidFill>
              </a:rPr>
              <a:t>se </a:t>
            </a:r>
            <a:r>
              <a:rPr lang="es-ES" sz="3600" b="1" dirty="0" smtClean="0">
                <a:solidFill>
                  <a:schemeClr val="tx1"/>
                </a:solidFill>
              </a:rPr>
              <a:t>unen     </a:t>
            </a:r>
          </a:p>
          <a:p>
            <a:pPr>
              <a:buNone/>
            </a:pPr>
            <a:r>
              <a:rPr lang="es-ES" sz="3600" b="1" dirty="0" smtClean="0">
                <a:solidFill>
                  <a:schemeClr val="tx1"/>
                </a:solidFill>
              </a:rPr>
              <a:t> </a:t>
            </a:r>
            <a:r>
              <a:rPr lang="es-ES" sz="3600" b="1" dirty="0" smtClean="0">
                <a:solidFill>
                  <a:schemeClr val="tx1"/>
                </a:solidFill>
              </a:rPr>
              <a:t>                     presentando </a:t>
            </a:r>
            <a:r>
              <a:rPr lang="es-ES" sz="3600" b="1" dirty="0">
                <a:solidFill>
                  <a:schemeClr val="tx1"/>
                </a:solidFill>
              </a:rPr>
              <a:t>un todo ordenado.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Xlonso\Mis documentos\Downloads\textpap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4000" b="1" dirty="0" smtClean="0">
                <a:solidFill>
                  <a:schemeClr val="tx1"/>
                </a:solidFill>
              </a:rPr>
              <a:t>Ese es el momento más </a:t>
            </a:r>
            <a:r>
              <a:rPr lang="es-ES" sz="4000" b="1" dirty="0" smtClean="0">
                <a:solidFill>
                  <a:schemeClr val="tx1"/>
                </a:solidFill>
              </a:rPr>
              <a:t>agradecido </a:t>
            </a:r>
          </a:p>
          <a:p>
            <a:pPr>
              <a:buNone/>
            </a:pPr>
            <a:r>
              <a:rPr lang="es-ES" sz="4000" b="1" dirty="0" smtClean="0">
                <a:solidFill>
                  <a:schemeClr val="tx1"/>
                </a:solidFill>
              </a:rPr>
              <a:t>del </a:t>
            </a:r>
            <a:r>
              <a:rPr lang="es-ES" sz="4000" b="1" dirty="0" smtClean="0">
                <a:solidFill>
                  <a:schemeClr val="tx1"/>
                </a:solidFill>
              </a:rPr>
              <a:t>proceso creativo, porque </a:t>
            </a:r>
            <a:endParaRPr lang="es-ES" sz="4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" sz="4000" b="1" dirty="0" smtClean="0">
                <a:solidFill>
                  <a:schemeClr val="tx1"/>
                </a:solidFill>
              </a:rPr>
              <a:t>es </a:t>
            </a:r>
            <a:r>
              <a:rPr lang="es-ES" sz="4000" b="1" dirty="0" smtClean="0">
                <a:solidFill>
                  <a:schemeClr val="tx1"/>
                </a:solidFill>
              </a:rPr>
              <a:t>cuando uno ve </a:t>
            </a:r>
            <a:r>
              <a:rPr lang="es-ES" sz="4000" b="1" dirty="0" smtClean="0">
                <a:solidFill>
                  <a:schemeClr val="tx1"/>
                </a:solidFill>
              </a:rPr>
              <a:t>todo </a:t>
            </a:r>
          </a:p>
          <a:p>
            <a:pPr>
              <a:buNone/>
            </a:pPr>
            <a:r>
              <a:rPr lang="es-ES" sz="4000" b="1" dirty="0" smtClean="0">
                <a:solidFill>
                  <a:schemeClr val="tx1"/>
                </a:solidFill>
              </a:rPr>
              <a:t>claro </a:t>
            </a:r>
            <a:r>
              <a:rPr lang="es-ES" sz="4000" b="1" dirty="0" smtClean="0">
                <a:solidFill>
                  <a:schemeClr val="tx1"/>
                </a:solidFill>
              </a:rPr>
              <a:t>y conectado.</a:t>
            </a:r>
            <a:endParaRPr lang="es-ES" sz="4000" dirty="0"/>
          </a:p>
        </p:txBody>
      </p:sp>
      <p:pic>
        <p:nvPicPr>
          <p:cNvPr id="10243" name="Picture 3" descr="C:\Documents and Settings\Xlonso\Escritorio\foc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714876" y="2095500"/>
            <a:ext cx="5032412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</TotalTime>
  <Words>236</Words>
  <Application>Microsoft Office PowerPoint</Application>
  <PresentationFormat>Presentación en pantalla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Viajes</vt:lpstr>
      <vt:lpstr>   EL PROCESO CREATIVO</vt:lpstr>
      <vt:lpstr>Primero veamos que es CREATIVIDAD.</vt:lpstr>
      <vt:lpstr>Diapositiva 3</vt:lpstr>
      <vt:lpstr>Diapositiva 4</vt:lpstr>
      <vt:lpstr>Fases del proceso  creativo.</vt:lpstr>
      <vt:lpstr>Diapositiva 6</vt:lpstr>
      <vt:lpstr>Diapositiva 7</vt:lpstr>
      <vt:lpstr>Diapositiva 8</vt:lpstr>
      <vt:lpstr>Diapositiva 9</vt:lpstr>
      <vt:lpstr>Diapositiva 10</vt:lpstr>
      <vt:lpstr>Diapositiva 11</vt:lpstr>
      <vt:lpstr>REFERENCIAS:</vt:lpstr>
    </vt:vector>
  </TitlesOfParts>
  <Company>eMachines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PROCESO CREATIVO</dc:title>
  <dc:creator>Alonso Ornelas</dc:creator>
  <cp:lastModifiedBy>Alonso Ornelas</cp:lastModifiedBy>
  <cp:revision>10</cp:revision>
  <dcterms:created xsi:type="dcterms:W3CDTF">2011-04-12T00:32:57Z</dcterms:created>
  <dcterms:modified xsi:type="dcterms:W3CDTF">2011-04-12T02:08:07Z</dcterms:modified>
</cp:coreProperties>
</file>