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7" r:id="rId3"/>
    <p:sldId id="261" r:id="rId4"/>
    <p:sldId id="262" r:id="rId5"/>
    <p:sldId id="263" r:id="rId6"/>
    <p:sldId id="257" r:id="rId7"/>
    <p:sldId id="259" r:id="rId8"/>
    <p:sldId id="258" r:id="rId9"/>
    <p:sldId id="260" r:id="rId10"/>
    <p:sldId id="264" r:id="rId11"/>
    <p:sldId id="268" r:id="rId12"/>
    <p:sldId id="269" r:id="rId13"/>
    <p:sldId id="265" r:id="rId14"/>
    <p:sldId id="266" r:id="rId15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8D73EF-CBCE-4824-9EF8-4458D763AD75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5619DF-5F56-4277-9927-37C5302D035F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C6609B-243C-414A-974C-08140993E2BE}" type="slidenum">
              <a:rPr lang="es-CO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CO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B76EED-F6EF-4EDB-89F0-6E5F277DD5FF}" type="slidenum">
              <a:rPr lang="es-CO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CO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0A53EF-C24C-47F7-91DC-97D1E7C17C6A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215335-D5A2-413C-92B8-D4274E32732A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BCF8-443B-4C86-A2E8-9DF73EC9AA6F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95694-7F51-40FA-8DCA-DE1C4FE6E1B8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5D08-179A-452A-85FE-AC480B2D6A10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FB757-8F67-4D22-8C4B-A18469BABFDD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0424-8277-42F0-B965-61BA35CE39D3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67B3-EA1D-44D8-AAA4-FBA677E07200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9F0E-3425-46DB-BFCC-683525884E35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0608E8-8E1C-47AE-8A6F-D39F0F31EE30}" type="slidenum">
              <a:rPr lang="es-CO"/>
              <a:pPr>
                <a:defRPr/>
              </a:pPr>
              <a:t>‹#›</a:t>
            </a:fld>
            <a:endParaRPr lang="es-CO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17BFEA-727A-4E12-8387-497D887C2C96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A91CBB-2656-4629-A2AC-36824149DEC1}" type="slidenum">
              <a:rPr lang="es-CO"/>
              <a:pPr>
                <a:defRPr/>
              </a:pPr>
              <a:t>‹#›</a:t>
            </a:fld>
            <a:endParaRPr lang="es-CO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C8BFAE-EF4B-4CAB-8D9E-7A4DB87450FA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2D9F46-7B92-43B3-8F86-10430E69CB8B}" type="slidenum">
              <a:rPr lang="es-CO"/>
              <a:pPr>
                <a:defRPr/>
              </a:pPr>
              <a:t>‹#›</a:t>
            </a:fld>
            <a:endParaRPr lang="es-CO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936CC-9C96-4DA7-A7FE-FCC3A1A979FC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9E49D-CEBD-42BC-B37D-9D51400555A3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188C-8EB0-448D-8D2F-90A130D58ED1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D818544-A634-4E01-9D4D-F64182785545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871D-1B7F-4946-945B-B9EDF68822D0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8C582-B75D-4181-9800-32C98C64D46E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CAD2EA-933F-48A6-8924-EA4B16879F82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52AAA8AA-FB71-432E-A5D7-082973A64576}" type="slidenum">
              <a:rPr lang="es-CO"/>
              <a:pPr>
                <a:defRPr/>
              </a:pPr>
              <a:t>‹#›</a:t>
            </a:fld>
            <a:endParaRPr lang="es-CO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E8678-E5CB-4CF4-B534-8EF8C98F28AB}" type="datetimeFigureOut">
              <a:rPr lang="es-CO"/>
              <a:pPr>
                <a:defRPr/>
              </a:pPr>
              <a:t>10/08/2012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398B85-695C-4867-8BA5-531D024C56EB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2988" y="3284538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es-CO" sz="3200" cap="none" smtClean="0"/>
              <a:t>CORPORACION UNIVERSITARIA</a:t>
            </a:r>
            <a:br>
              <a:rPr lang="es-CO" sz="3200" cap="none" smtClean="0"/>
            </a:br>
            <a:r>
              <a:rPr lang="es-CO" sz="3200" cap="none" smtClean="0"/>
              <a:t>REMINGTON</a:t>
            </a:r>
            <a:br>
              <a:rPr lang="es-CO" sz="3200" cap="none" smtClean="0"/>
            </a:br>
            <a:r>
              <a:rPr lang="es-CO" sz="3200" cap="none" smtClean="0"/>
              <a:t/>
            </a:r>
            <a:br>
              <a:rPr lang="es-CO" sz="3200" cap="none" smtClean="0"/>
            </a:br>
            <a:r>
              <a:rPr lang="es-CO" sz="3200" cap="none" smtClean="0"/>
              <a:t>  GESTIÓN LOGÍSTICA EMPRESARIAL</a:t>
            </a:r>
            <a:br>
              <a:rPr lang="es-CO" sz="3200" cap="none" smtClean="0"/>
            </a:br>
            <a:r>
              <a:rPr lang="es-CO" sz="3200" cap="none" smtClean="0"/>
              <a:t/>
            </a:r>
            <a:br>
              <a:rPr lang="es-CO" sz="3200" cap="none" smtClean="0"/>
            </a:br>
            <a:r>
              <a:rPr lang="es-CO" sz="3200" cap="none" smtClean="0"/>
              <a:t>Elaborado por : María E. Tamayo</a:t>
            </a:r>
            <a:br>
              <a:rPr lang="es-CO" sz="3200" cap="none" smtClean="0"/>
            </a:br>
            <a:endParaRPr lang="es-CO" sz="3200" cap="none" smtClean="0"/>
          </a:p>
        </p:txBody>
      </p:sp>
      <p:sp>
        <p:nvSpPr>
          <p:cNvPr id="14338" name="2 Subtítulo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s-CO" smtClean="0"/>
              <a:t>MODULO: INTRODUCCION A LA LOGISTICA</a:t>
            </a:r>
          </a:p>
        </p:txBody>
      </p:sp>
      <p:sp>
        <p:nvSpPr>
          <p:cNvPr id="14339" name="Freeform 40"/>
          <p:cNvSpPr>
            <a:spLocks/>
          </p:cNvSpPr>
          <p:nvPr/>
        </p:nvSpPr>
        <p:spPr bwMode="auto">
          <a:xfrm>
            <a:off x="6875463" y="3500438"/>
            <a:ext cx="1185862" cy="2452687"/>
          </a:xfrm>
          <a:custGeom>
            <a:avLst/>
            <a:gdLst>
              <a:gd name="T0" fmla="*/ 404812 w 747"/>
              <a:gd name="T1" fmla="*/ 103188 h 1545"/>
              <a:gd name="T2" fmla="*/ 347662 w 747"/>
              <a:gd name="T3" fmla="*/ 169863 h 1545"/>
              <a:gd name="T4" fmla="*/ 366712 w 747"/>
              <a:gd name="T5" fmla="*/ 260350 h 1545"/>
              <a:gd name="T6" fmla="*/ 430212 w 747"/>
              <a:gd name="T7" fmla="*/ 330200 h 1545"/>
              <a:gd name="T8" fmla="*/ 385762 w 747"/>
              <a:gd name="T9" fmla="*/ 409575 h 1545"/>
              <a:gd name="T10" fmla="*/ 0 w 747"/>
              <a:gd name="T11" fmla="*/ 815975 h 1545"/>
              <a:gd name="T12" fmla="*/ 290512 w 747"/>
              <a:gd name="T13" fmla="*/ 952500 h 1545"/>
              <a:gd name="T14" fmla="*/ 198437 w 747"/>
              <a:gd name="T15" fmla="*/ 849313 h 1545"/>
              <a:gd name="T16" fmla="*/ 238125 w 747"/>
              <a:gd name="T17" fmla="*/ 742950 h 1545"/>
              <a:gd name="T18" fmla="*/ 292100 w 747"/>
              <a:gd name="T19" fmla="*/ 950913 h 1545"/>
              <a:gd name="T20" fmla="*/ 312737 w 747"/>
              <a:gd name="T21" fmla="*/ 1077913 h 1545"/>
              <a:gd name="T22" fmla="*/ 301625 w 747"/>
              <a:gd name="T23" fmla="*/ 1401763 h 1545"/>
              <a:gd name="T24" fmla="*/ 260350 w 747"/>
              <a:gd name="T25" fmla="*/ 1954213 h 1545"/>
              <a:gd name="T26" fmla="*/ 307975 w 747"/>
              <a:gd name="T27" fmla="*/ 2362201 h 1545"/>
              <a:gd name="T28" fmla="*/ 334962 w 747"/>
              <a:gd name="T29" fmla="*/ 2433638 h 1545"/>
              <a:gd name="T30" fmla="*/ 420687 w 747"/>
              <a:gd name="T31" fmla="*/ 2428876 h 1545"/>
              <a:gd name="T32" fmla="*/ 450850 w 747"/>
              <a:gd name="T33" fmla="*/ 2354263 h 1545"/>
              <a:gd name="T34" fmla="*/ 484187 w 747"/>
              <a:gd name="T35" fmla="*/ 1984376 h 1545"/>
              <a:gd name="T36" fmla="*/ 554037 w 747"/>
              <a:gd name="T37" fmla="*/ 1431925 h 1545"/>
              <a:gd name="T38" fmla="*/ 638175 w 747"/>
              <a:gd name="T39" fmla="*/ 1741488 h 1545"/>
              <a:gd name="T40" fmla="*/ 685800 w 747"/>
              <a:gd name="T41" fmla="*/ 2081213 h 1545"/>
              <a:gd name="T42" fmla="*/ 752475 w 747"/>
              <a:gd name="T43" fmla="*/ 2357438 h 1545"/>
              <a:gd name="T44" fmla="*/ 773112 w 747"/>
              <a:gd name="T45" fmla="*/ 2451101 h 1545"/>
              <a:gd name="T46" fmla="*/ 828675 w 747"/>
              <a:gd name="T47" fmla="*/ 2451101 h 1545"/>
              <a:gd name="T48" fmla="*/ 917575 w 747"/>
              <a:gd name="T49" fmla="*/ 2401888 h 1545"/>
              <a:gd name="T50" fmla="*/ 1042987 w 747"/>
              <a:gd name="T51" fmla="*/ 2330451 h 1545"/>
              <a:gd name="T52" fmla="*/ 1025525 w 747"/>
              <a:gd name="T53" fmla="*/ 2290763 h 1545"/>
              <a:gd name="T54" fmla="*/ 950912 w 747"/>
              <a:gd name="T55" fmla="*/ 2286001 h 1545"/>
              <a:gd name="T56" fmla="*/ 854075 w 747"/>
              <a:gd name="T57" fmla="*/ 1758951 h 1545"/>
              <a:gd name="T58" fmla="*/ 823912 w 747"/>
              <a:gd name="T59" fmla="*/ 1382713 h 1545"/>
              <a:gd name="T60" fmla="*/ 763587 w 747"/>
              <a:gd name="T61" fmla="*/ 952500 h 1545"/>
              <a:gd name="T62" fmla="*/ 795337 w 747"/>
              <a:gd name="T63" fmla="*/ 593725 h 1545"/>
              <a:gd name="T64" fmla="*/ 992187 w 747"/>
              <a:gd name="T65" fmla="*/ 506413 h 1545"/>
              <a:gd name="T66" fmla="*/ 1112837 w 747"/>
              <a:gd name="T67" fmla="*/ 295275 h 1545"/>
              <a:gd name="T68" fmla="*/ 1101725 w 747"/>
              <a:gd name="T69" fmla="*/ 236538 h 1545"/>
              <a:gd name="T70" fmla="*/ 1136650 w 747"/>
              <a:gd name="T71" fmla="*/ 201613 h 1545"/>
              <a:gd name="T72" fmla="*/ 1147762 w 747"/>
              <a:gd name="T73" fmla="*/ 157163 h 1545"/>
              <a:gd name="T74" fmla="*/ 1152525 w 747"/>
              <a:gd name="T75" fmla="*/ 115888 h 1545"/>
              <a:gd name="T76" fmla="*/ 1149350 w 747"/>
              <a:gd name="T77" fmla="*/ 74613 h 1545"/>
              <a:gd name="T78" fmla="*/ 1184275 w 747"/>
              <a:gd name="T79" fmla="*/ 4763 h 1545"/>
              <a:gd name="T80" fmla="*/ 1163637 w 747"/>
              <a:gd name="T81" fmla="*/ 12700 h 1545"/>
              <a:gd name="T82" fmla="*/ 1127125 w 747"/>
              <a:gd name="T83" fmla="*/ 68263 h 1545"/>
              <a:gd name="T84" fmla="*/ 1074737 w 747"/>
              <a:gd name="T85" fmla="*/ 120650 h 1545"/>
              <a:gd name="T86" fmla="*/ 1069975 w 747"/>
              <a:gd name="T87" fmla="*/ 76200 h 1545"/>
              <a:gd name="T88" fmla="*/ 1050925 w 747"/>
              <a:gd name="T89" fmla="*/ 52388 h 1545"/>
              <a:gd name="T90" fmla="*/ 1030287 w 747"/>
              <a:gd name="T91" fmla="*/ 130175 h 1545"/>
              <a:gd name="T92" fmla="*/ 1012825 w 747"/>
              <a:gd name="T93" fmla="*/ 201613 h 1545"/>
              <a:gd name="T94" fmla="*/ 927100 w 747"/>
              <a:gd name="T95" fmla="*/ 371475 h 1545"/>
              <a:gd name="T96" fmla="*/ 914400 w 747"/>
              <a:gd name="T97" fmla="*/ 373063 h 1545"/>
              <a:gd name="T98" fmla="*/ 750887 w 747"/>
              <a:gd name="T99" fmla="*/ 401638 h 1545"/>
              <a:gd name="T100" fmla="*/ 619125 w 747"/>
              <a:gd name="T101" fmla="*/ 403225 h 1545"/>
              <a:gd name="T102" fmla="*/ 623887 w 747"/>
              <a:gd name="T103" fmla="*/ 280988 h 1545"/>
              <a:gd name="T104" fmla="*/ 628650 w 747"/>
              <a:gd name="T105" fmla="*/ 212725 h 1545"/>
              <a:gd name="T106" fmla="*/ 652462 w 747"/>
              <a:gd name="T107" fmla="*/ 155575 h 1545"/>
              <a:gd name="T108" fmla="*/ 652462 w 747"/>
              <a:gd name="T109" fmla="*/ 144463 h 1545"/>
              <a:gd name="T110" fmla="*/ 571500 w 747"/>
              <a:gd name="T111" fmla="*/ 95250 h 1545"/>
              <a:gd name="T112" fmla="*/ 490537 w 747"/>
              <a:gd name="T113" fmla="*/ 66675 h 154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47"/>
              <a:gd name="T172" fmla="*/ 0 h 1545"/>
              <a:gd name="T173" fmla="*/ 747 w 747"/>
              <a:gd name="T174" fmla="*/ 1545 h 154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47" h="1545">
                <a:moveTo>
                  <a:pt x="284" y="48"/>
                </a:moveTo>
                <a:lnTo>
                  <a:pt x="255" y="65"/>
                </a:lnTo>
                <a:lnTo>
                  <a:pt x="226" y="91"/>
                </a:lnTo>
                <a:lnTo>
                  <a:pt x="219" y="107"/>
                </a:lnTo>
                <a:lnTo>
                  <a:pt x="231" y="143"/>
                </a:lnTo>
                <a:lnTo>
                  <a:pt x="231" y="164"/>
                </a:lnTo>
                <a:lnTo>
                  <a:pt x="251" y="198"/>
                </a:lnTo>
                <a:lnTo>
                  <a:pt x="271" y="208"/>
                </a:lnTo>
                <a:lnTo>
                  <a:pt x="265" y="235"/>
                </a:lnTo>
                <a:lnTo>
                  <a:pt x="243" y="258"/>
                </a:lnTo>
                <a:lnTo>
                  <a:pt x="126" y="299"/>
                </a:lnTo>
                <a:lnTo>
                  <a:pt x="0" y="514"/>
                </a:lnTo>
                <a:lnTo>
                  <a:pt x="139" y="681"/>
                </a:lnTo>
                <a:lnTo>
                  <a:pt x="183" y="600"/>
                </a:lnTo>
                <a:lnTo>
                  <a:pt x="146" y="566"/>
                </a:lnTo>
                <a:lnTo>
                  <a:pt x="125" y="535"/>
                </a:lnTo>
                <a:lnTo>
                  <a:pt x="110" y="510"/>
                </a:lnTo>
                <a:lnTo>
                  <a:pt x="150" y="468"/>
                </a:lnTo>
                <a:lnTo>
                  <a:pt x="212" y="591"/>
                </a:lnTo>
                <a:lnTo>
                  <a:pt x="184" y="599"/>
                </a:lnTo>
                <a:lnTo>
                  <a:pt x="153" y="654"/>
                </a:lnTo>
                <a:lnTo>
                  <a:pt x="197" y="679"/>
                </a:lnTo>
                <a:lnTo>
                  <a:pt x="171" y="883"/>
                </a:lnTo>
                <a:lnTo>
                  <a:pt x="190" y="883"/>
                </a:lnTo>
                <a:lnTo>
                  <a:pt x="172" y="1120"/>
                </a:lnTo>
                <a:lnTo>
                  <a:pt x="164" y="1231"/>
                </a:lnTo>
                <a:lnTo>
                  <a:pt x="171" y="1482"/>
                </a:lnTo>
                <a:lnTo>
                  <a:pt x="194" y="1488"/>
                </a:lnTo>
                <a:lnTo>
                  <a:pt x="197" y="1525"/>
                </a:lnTo>
                <a:lnTo>
                  <a:pt x="211" y="1533"/>
                </a:lnTo>
                <a:lnTo>
                  <a:pt x="237" y="1537"/>
                </a:lnTo>
                <a:lnTo>
                  <a:pt x="265" y="1530"/>
                </a:lnTo>
                <a:lnTo>
                  <a:pt x="281" y="1519"/>
                </a:lnTo>
                <a:lnTo>
                  <a:pt x="284" y="1483"/>
                </a:lnTo>
                <a:lnTo>
                  <a:pt x="305" y="1469"/>
                </a:lnTo>
                <a:lnTo>
                  <a:pt x="305" y="1250"/>
                </a:lnTo>
                <a:lnTo>
                  <a:pt x="322" y="1041"/>
                </a:lnTo>
                <a:lnTo>
                  <a:pt x="349" y="902"/>
                </a:lnTo>
                <a:lnTo>
                  <a:pt x="368" y="901"/>
                </a:lnTo>
                <a:lnTo>
                  <a:pt x="402" y="1097"/>
                </a:lnTo>
                <a:lnTo>
                  <a:pt x="415" y="1125"/>
                </a:lnTo>
                <a:lnTo>
                  <a:pt x="432" y="1311"/>
                </a:lnTo>
                <a:lnTo>
                  <a:pt x="458" y="1472"/>
                </a:lnTo>
                <a:lnTo>
                  <a:pt x="474" y="1485"/>
                </a:lnTo>
                <a:lnTo>
                  <a:pt x="475" y="1533"/>
                </a:lnTo>
                <a:lnTo>
                  <a:pt x="487" y="1544"/>
                </a:lnTo>
                <a:lnTo>
                  <a:pt x="503" y="1542"/>
                </a:lnTo>
                <a:lnTo>
                  <a:pt x="522" y="1544"/>
                </a:lnTo>
                <a:lnTo>
                  <a:pt x="551" y="1530"/>
                </a:lnTo>
                <a:lnTo>
                  <a:pt x="578" y="1513"/>
                </a:lnTo>
                <a:lnTo>
                  <a:pt x="610" y="1505"/>
                </a:lnTo>
                <a:lnTo>
                  <a:pt x="657" y="1468"/>
                </a:lnTo>
                <a:lnTo>
                  <a:pt x="660" y="1452"/>
                </a:lnTo>
                <a:lnTo>
                  <a:pt x="646" y="1443"/>
                </a:lnTo>
                <a:lnTo>
                  <a:pt x="590" y="1449"/>
                </a:lnTo>
                <a:lnTo>
                  <a:pt x="599" y="1440"/>
                </a:lnTo>
                <a:lnTo>
                  <a:pt x="531" y="1142"/>
                </a:lnTo>
                <a:lnTo>
                  <a:pt x="538" y="1108"/>
                </a:lnTo>
                <a:lnTo>
                  <a:pt x="531" y="1062"/>
                </a:lnTo>
                <a:lnTo>
                  <a:pt x="519" y="871"/>
                </a:lnTo>
                <a:lnTo>
                  <a:pt x="540" y="838"/>
                </a:lnTo>
                <a:lnTo>
                  <a:pt x="481" y="600"/>
                </a:lnTo>
                <a:lnTo>
                  <a:pt x="481" y="518"/>
                </a:lnTo>
                <a:lnTo>
                  <a:pt x="501" y="374"/>
                </a:lnTo>
                <a:lnTo>
                  <a:pt x="567" y="353"/>
                </a:lnTo>
                <a:lnTo>
                  <a:pt x="625" y="319"/>
                </a:lnTo>
                <a:lnTo>
                  <a:pt x="640" y="296"/>
                </a:lnTo>
                <a:lnTo>
                  <a:pt x="701" y="186"/>
                </a:lnTo>
                <a:lnTo>
                  <a:pt x="685" y="153"/>
                </a:lnTo>
                <a:lnTo>
                  <a:pt x="694" y="149"/>
                </a:lnTo>
                <a:lnTo>
                  <a:pt x="704" y="143"/>
                </a:lnTo>
                <a:lnTo>
                  <a:pt x="716" y="127"/>
                </a:lnTo>
                <a:lnTo>
                  <a:pt x="724" y="110"/>
                </a:lnTo>
                <a:lnTo>
                  <a:pt x="723" y="99"/>
                </a:lnTo>
                <a:lnTo>
                  <a:pt x="730" y="80"/>
                </a:lnTo>
                <a:lnTo>
                  <a:pt x="726" y="73"/>
                </a:lnTo>
                <a:lnTo>
                  <a:pt x="729" y="58"/>
                </a:lnTo>
                <a:lnTo>
                  <a:pt x="724" y="47"/>
                </a:lnTo>
                <a:lnTo>
                  <a:pt x="737" y="18"/>
                </a:lnTo>
                <a:lnTo>
                  <a:pt x="746" y="3"/>
                </a:lnTo>
                <a:lnTo>
                  <a:pt x="741" y="0"/>
                </a:lnTo>
                <a:lnTo>
                  <a:pt x="733" y="8"/>
                </a:lnTo>
                <a:lnTo>
                  <a:pt x="724" y="22"/>
                </a:lnTo>
                <a:lnTo>
                  <a:pt x="710" y="43"/>
                </a:lnTo>
                <a:lnTo>
                  <a:pt x="694" y="72"/>
                </a:lnTo>
                <a:lnTo>
                  <a:pt x="677" y="76"/>
                </a:lnTo>
                <a:lnTo>
                  <a:pt x="675" y="62"/>
                </a:lnTo>
                <a:lnTo>
                  <a:pt x="674" y="48"/>
                </a:lnTo>
                <a:lnTo>
                  <a:pt x="671" y="37"/>
                </a:lnTo>
                <a:lnTo>
                  <a:pt x="662" y="33"/>
                </a:lnTo>
                <a:lnTo>
                  <a:pt x="665" y="51"/>
                </a:lnTo>
                <a:lnTo>
                  <a:pt x="649" y="82"/>
                </a:lnTo>
                <a:lnTo>
                  <a:pt x="643" y="134"/>
                </a:lnTo>
                <a:lnTo>
                  <a:pt x="638" y="127"/>
                </a:lnTo>
                <a:lnTo>
                  <a:pt x="602" y="212"/>
                </a:lnTo>
                <a:lnTo>
                  <a:pt x="584" y="234"/>
                </a:lnTo>
                <a:lnTo>
                  <a:pt x="586" y="241"/>
                </a:lnTo>
                <a:lnTo>
                  <a:pt x="576" y="235"/>
                </a:lnTo>
                <a:lnTo>
                  <a:pt x="554" y="246"/>
                </a:lnTo>
                <a:lnTo>
                  <a:pt x="473" y="253"/>
                </a:lnTo>
                <a:lnTo>
                  <a:pt x="400" y="246"/>
                </a:lnTo>
                <a:lnTo>
                  <a:pt x="390" y="254"/>
                </a:lnTo>
                <a:lnTo>
                  <a:pt x="371" y="239"/>
                </a:lnTo>
                <a:lnTo>
                  <a:pt x="393" y="177"/>
                </a:lnTo>
                <a:lnTo>
                  <a:pt x="389" y="153"/>
                </a:lnTo>
                <a:lnTo>
                  <a:pt x="396" y="134"/>
                </a:lnTo>
                <a:lnTo>
                  <a:pt x="396" y="108"/>
                </a:lnTo>
                <a:lnTo>
                  <a:pt x="411" y="98"/>
                </a:lnTo>
                <a:lnTo>
                  <a:pt x="403" y="98"/>
                </a:lnTo>
                <a:lnTo>
                  <a:pt x="411" y="91"/>
                </a:lnTo>
                <a:lnTo>
                  <a:pt x="383" y="80"/>
                </a:lnTo>
                <a:lnTo>
                  <a:pt x="360" y="60"/>
                </a:lnTo>
                <a:lnTo>
                  <a:pt x="337" y="55"/>
                </a:lnTo>
                <a:lnTo>
                  <a:pt x="309" y="42"/>
                </a:lnTo>
                <a:lnTo>
                  <a:pt x="284" y="48"/>
                </a:lnTo>
              </a:path>
            </a:pathLst>
          </a:custGeom>
          <a:solidFill>
            <a:srgbClr val="00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CO"/>
          </a:p>
        </p:txBody>
      </p:sp>
      <p:grpSp>
        <p:nvGrpSpPr>
          <p:cNvPr id="14340" name="Group 44"/>
          <p:cNvGrpSpPr>
            <a:grpSpLocks/>
          </p:cNvGrpSpPr>
          <p:nvPr/>
        </p:nvGrpSpPr>
        <p:grpSpPr bwMode="auto">
          <a:xfrm>
            <a:off x="8027988" y="3141663"/>
            <a:ext cx="811212" cy="2376487"/>
            <a:chOff x="4555" y="2782"/>
            <a:chExt cx="511" cy="1497"/>
          </a:xfrm>
        </p:grpSpPr>
        <p:sp>
          <p:nvSpPr>
            <p:cNvPr id="14341" name="Freeform 41"/>
            <p:cNvSpPr>
              <a:spLocks/>
            </p:cNvSpPr>
            <p:nvPr/>
          </p:nvSpPr>
          <p:spPr bwMode="auto">
            <a:xfrm>
              <a:off x="4555" y="2782"/>
              <a:ext cx="511" cy="1497"/>
            </a:xfrm>
            <a:custGeom>
              <a:avLst/>
              <a:gdLst>
                <a:gd name="T0" fmla="*/ 143 w 511"/>
                <a:gd name="T1" fmla="*/ 28 h 1497"/>
                <a:gd name="T2" fmla="*/ 217 w 511"/>
                <a:gd name="T3" fmla="*/ 1 h 1497"/>
                <a:gd name="T4" fmla="*/ 263 w 511"/>
                <a:gd name="T5" fmla="*/ 11 h 1497"/>
                <a:gd name="T6" fmla="*/ 312 w 511"/>
                <a:gd name="T7" fmla="*/ 51 h 1497"/>
                <a:gd name="T8" fmla="*/ 301 w 511"/>
                <a:gd name="T9" fmla="*/ 136 h 1497"/>
                <a:gd name="T10" fmla="*/ 307 w 511"/>
                <a:gd name="T11" fmla="*/ 144 h 1497"/>
                <a:gd name="T12" fmla="*/ 322 w 511"/>
                <a:gd name="T13" fmla="*/ 152 h 1497"/>
                <a:gd name="T14" fmla="*/ 407 w 511"/>
                <a:gd name="T15" fmla="*/ 228 h 1497"/>
                <a:gd name="T16" fmla="*/ 455 w 511"/>
                <a:gd name="T17" fmla="*/ 342 h 1497"/>
                <a:gd name="T18" fmla="*/ 510 w 511"/>
                <a:gd name="T19" fmla="*/ 499 h 1497"/>
                <a:gd name="T20" fmla="*/ 471 w 511"/>
                <a:gd name="T21" fmla="*/ 778 h 1497"/>
                <a:gd name="T22" fmla="*/ 396 w 511"/>
                <a:gd name="T23" fmla="*/ 1030 h 1497"/>
                <a:gd name="T24" fmla="*/ 401 w 511"/>
                <a:gd name="T25" fmla="*/ 1350 h 1497"/>
                <a:gd name="T26" fmla="*/ 369 w 511"/>
                <a:gd name="T27" fmla="*/ 1447 h 1497"/>
                <a:gd name="T28" fmla="*/ 322 w 511"/>
                <a:gd name="T29" fmla="*/ 1435 h 1497"/>
                <a:gd name="T30" fmla="*/ 258 w 511"/>
                <a:gd name="T31" fmla="*/ 1437 h 1497"/>
                <a:gd name="T32" fmla="*/ 234 w 511"/>
                <a:gd name="T33" fmla="*/ 1487 h 1497"/>
                <a:gd name="T34" fmla="*/ 156 w 511"/>
                <a:gd name="T35" fmla="*/ 1485 h 1497"/>
                <a:gd name="T36" fmla="*/ 35 w 511"/>
                <a:gd name="T37" fmla="*/ 1496 h 1497"/>
                <a:gd name="T38" fmla="*/ 0 w 511"/>
                <a:gd name="T39" fmla="*/ 1464 h 1497"/>
                <a:gd name="T40" fmla="*/ 105 w 511"/>
                <a:gd name="T41" fmla="*/ 1409 h 1497"/>
                <a:gd name="T42" fmla="*/ 133 w 511"/>
                <a:gd name="T43" fmla="*/ 1081 h 1497"/>
                <a:gd name="T44" fmla="*/ 136 w 511"/>
                <a:gd name="T45" fmla="*/ 884 h 1497"/>
                <a:gd name="T46" fmla="*/ 144 w 511"/>
                <a:gd name="T47" fmla="*/ 709 h 1497"/>
                <a:gd name="T48" fmla="*/ 145 w 511"/>
                <a:gd name="T49" fmla="*/ 597 h 1497"/>
                <a:gd name="T50" fmla="*/ 139 w 511"/>
                <a:gd name="T51" fmla="*/ 525 h 1497"/>
                <a:gd name="T52" fmla="*/ 181 w 511"/>
                <a:gd name="T53" fmla="*/ 307 h 1497"/>
                <a:gd name="T54" fmla="*/ 204 w 511"/>
                <a:gd name="T55" fmla="*/ 256 h 1497"/>
                <a:gd name="T56" fmla="*/ 218 w 511"/>
                <a:gd name="T57" fmla="*/ 212 h 1497"/>
                <a:gd name="T58" fmla="*/ 217 w 511"/>
                <a:gd name="T59" fmla="*/ 200 h 1497"/>
                <a:gd name="T60" fmla="*/ 170 w 511"/>
                <a:gd name="T61" fmla="*/ 198 h 1497"/>
                <a:gd name="T62" fmla="*/ 160 w 511"/>
                <a:gd name="T63" fmla="*/ 179 h 1497"/>
                <a:gd name="T64" fmla="*/ 159 w 511"/>
                <a:gd name="T65" fmla="*/ 161 h 1497"/>
                <a:gd name="T66" fmla="*/ 139 w 511"/>
                <a:gd name="T67" fmla="*/ 152 h 1497"/>
                <a:gd name="T68" fmla="*/ 142 w 511"/>
                <a:gd name="T69" fmla="*/ 103 h 1497"/>
                <a:gd name="T70" fmla="*/ 126 w 511"/>
                <a:gd name="T71" fmla="*/ 58 h 14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1"/>
                <a:gd name="T109" fmla="*/ 0 h 1497"/>
                <a:gd name="T110" fmla="*/ 511 w 511"/>
                <a:gd name="T111" fmla="*/ 1497 h 14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1" h="1497">
                  <a:moveTo>
                    <a:pt x="126" y="58"/>
                  </a:moveTo>
                  <a:lnTo>
                    <a:pt x="143" y="28"/>
                  </a:lnTo>
                  <a:lnTo>
                    <a:pt x="181" y="15"/>
                  </a:lnTo>
                  <a:lnTo>
                    <a:pt x="217" y="1"/>
                  </a:lnTo>
                  <a:lnTo>
                    <a:pt x="238" y="0"/>
                  </a:lnTo>
                  <a:lnTo>
                    <a:pt x="263" y="11"/>
                  </a:lnTo>
                  <a:lnTo>
                    <a:pt x="272" y="17"/>
                  </a:lnTo>
                  <a:lnTo>
                    <a:pt x="312" y="51"/>
                  </a:lnTo>
                  <a:lnTo>
                    <a:pt x="323" y="90"/>
                  </a:lnTo>
                  <a:lnTo>
                    <a:pt x="301" y="136"/>
                  </a:lnTo>
                  <a:lnTo>
                    <a:pt x="301" y="149"/>
                  </a:lnTo>
                  <a:lnTo>
                    <a:pt x="307" y="144"/>
                  </a:lnTo>
                  <a:lnTo>
                    <a:pt x="315" y="158"/>
                  </a:lnTo>
                  <a:lnTo>
                    <a:pt x="322" y="152"/>
                  </a:lnTo>
                  <a:lnTo>
                    <a:pt x="335" y="183"/>
                  </a:lnTo>
                  <a:lnTo>
                    <a:pt x="407" y="228"/>
                  </a:lnTo>
                  <a:lnTo>
                    <a:pt x="415" y="237"/>
                  </a:lnTo>
                  <a:lnTo>
                    <a:pt x="455" y="342"/>
                  </a:lnTo>
                  <a:lnTo>
                    <a:pt x="510" y="478"/>
                  </a:lnTo>
                  <a:lnTo>
                    <a:pt x="510" y="499"/>
                  </a:lnTo>
                  <a:lnTo>
                    <a:pt x="419" y="597"/>
                  </a:lnTo>
                  <a:lnTo>
                    <a:pt x="471" y="778"/>
                  </a:lnTo>
                  <a:lnTo>
                    <a:pt x="394" y="840"/>
                  </a:lnTo>
                  <a:lnTo>
                    <a:pt x="396" y="1030"/>
                  </a:lnTo>
                  <a:lnTo>
                    <a:pt x="412" y="1235"/>
                  </a:lnTo>
                  <a:lnTo>
                    <a:pt x="401" y="1350"/>
                  </a:lnTo>
                  <a:lnTo>
                    <a:pt x="399" y="1435"/>
                  </a:lnTo>
                  <a:lnTo>
                    <a:pt x="369" y="1447"/>
                  </a:lnTo>
                  <a:lnTo>
                    <a:pt x="343" y="1443"/>
                  </a:lnTo>
                  <a:lnTo>
                    <a:pt x="322" y="1435"/>
                  </a:lnTo>
                  <a:lnTo>
                    <a:pt x="292" y="1435"/>
                  </a:lnTo>
                  <a:lnTo>
                    <a:pt x="258" y="1437"/>
                  </a:lnTo>
                  <a:lnTo>
                    <a:pt x="245" y="1432"/>
                  </a:lnTo>
                  <a:lnTo>
                    <a:pt x="234" y="1487"/>
                  </a:lnTo>
                  <a:lnTo>
                    <a:pt x="169" y="1491"/>
                  </a:lnTo>
                  <a:lnTo>
                    <a:pt x="156" y="1485"/>
                  </a:lnTo>
                  <a:lnTo>
                    <a:pt x="114" y="1491"/>
                  </a:lnTo>
                  <a:lnTo>
                    <a:pt x="35" y="1496"/>
                  </a:lnTo>
                  <a:lnTo>
                    <a:pt x="0" y="1488"/>
                  </a:lnTo>
                  <a:lnTo>
                    <a:pt x="0" y="1464"/>
                  </a:lnTo>
                  <a:lnTo>
                    <a:pt x="75" y="1439"/>
                  </a:lnTo>
                  <a:lnTo>
                    <a:pt x="105" y="1409"/>
                  </a:lnTo>
                  <a:lnTo>
                    <a:pt x="119" y="1235"/>
                  </a:lnTo>
                  <a:lnTo>
                    <a:pt x="133" y="1081"/>
                  </a:lnTo>
                  <a:lnTo>
                    <a:pt x="119" y="1035"/>
                  </a:lnTo>
                  <a:lnTo>
                    <a:pt x="136" y="884"/>
                  </a:lnTo>
                  <a:lnTo>
                    <a:pt x="152" y="753"/>
                  </a:lnTo>
                  <a:lnTo>
                    <a:pt x="144" y="709"/>
                  </a:lnTo>
                  <a:lnTo>
                    <a:pt x="139" y="673"/>
                  </a:lnTo>
                  <a:lnTo>
                    <a:pt x="145" y="597"/>
                  </a:lnTo>
                  <a:lnTo>
                    <a:pt x="139" y="580"/>
                  </a:lnTo>
                  <a:lnTo>
                    <a:pt x="139" y="525"/>
                  </a:lnTo>
                  <a:lnTo>
                    <a:pt x="139" y="475"/>
                  </a:lnTo>
                  <a:lnTo>
                    <a:pt x="181" y="307"/>
                  </a:lnTo>
                  <a:lnTo>
                    <a:pt x="195" y="284"/>
                  </a:lnTo>
                  <a:lnTo>
                    <a:pt x="204" y="256"/>
                  </a:lnTo>
                  <a:lnTo>
                    <a:pt x="204" y="243"/>
                  </a:lnTo>
                  <a:lnTo>
                    <a:pt x="218" y="212"/>
                  </a:lnTo>
                  <a:lnTo>
                    <a:pt x="225" y="207"/>
                  </a:lnTo>
                  <a:lnTo>
                    <a:pt x="217" y="200"/>
                  </a:lnTo>
                  <a:lnTo>
                    <a:pt x="177" y="205"/>
                  </a:lnTo>
                  <a:lnTo>
                    <a:pt x="170" y="198"/>
                  </a:lnTo>
                  <a:lnTo>
                    <a:pt x="166" y="184"/>
                  </a:lnTo>
                  <a:lnTo>
                    <a:pt x="160" y="179"/>
                  </a:lnTo>
                  <a:lnTo>
                    <a:pt x="159" y="172"/>
                  </a:lnTo>
                  <a:lnTo>
                    <a:pt x="159" y="161"/>
                  </a:lnTo>
                  <a:lnTo>
                    <a:pt x="157" y="155"/>
                  </a:lnTo>
                  <a:lnTo>
                    <a:pt x="139" y="152"/>
                  </a:lnTo>
                  <a:lnTo>
                    <a:pt x="150" y="116"/>
                  </a:lnTo>
                  <a:lnTo>
                    <a:pt x="142" y="103"/>
                  </a:lnTo>
                  <a:lnTo>
                    <a:pt x="145" y="70"/>
                  </a:lnTo>
                  <a:lnTo>
                    <a:pt x="126" y="5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4342" name="Freeform 42"/>
            <p:cNvSpPr>
              <a:spLocks/>
            </p:cNvSpPr>
            <p:nvPr/>
          </p:nvSpPr>
          <p:spPr bwMode="auto">
            <a:xfrm>
              <a:off x="4694" y="2927"/>
              <a:ext cx="177" cy="417"/>
            </a:xfrm>
            <a:custGeom>
              <a:avLst/>
              <a:gdLst>
                <a:gd name="T0" fmla="*/ 166 w 177"/>
                <a:gd name="T1" fmla="*/ 0 h 417"/>
                <a:gd name="T2" fmla="*/ 176 w 177"/>
                <a:gd name="T3" fmla="*/ 20 h 417"/>
                <a:gd name="T4" fmla="*/ 65 w 177"/>
                <a:gd name="T5" fmla="*/ 215 h 417"/>
                <a:gd name="T6" fmla="*/ 59 w 177"/>
                <a:gd name="T7" fmla="*/ 355 h 417"/>
                <a:gd name="T8" fmla="*/ 102 w 177"/>
                <a:gd name="T9" fmla="*/ 409 h 417"/>
                <a:gd name="T10" fmla="*/ 0 w 177"/>
                <a:gd name="T11" fmla="*/ 416 h 417"/>
                <a:gd name="T12" fmla="*/ 0 w 177"/>
                <a:gd name="T13" fmla="*/ 315 h 417"/>
                <a:gd name="T14" fmla="*/ 43 w 177"/>
                <a:gd name="T15" fmla="*/ 164 h 417"/>
                <a:gd name="T16" fmla="*/ 65 w 177"/>
                <a:gd name="T17" fmla="*/ 112 h 417"/>
                <a:gd name="T18" fmla="*/ 92 w 177"/>
                <a:gd name="T19" fmla="*/ 92 h 417"/>
                <a:gd name="T20" fmla="*/ 78 w 177"/>
                <a:gd name="T21" fmla="*/ 67 h 417"/>
                <a:gd name="T22" fmla="*/ 166 w 177"/>
                <a:gd name="T23" fmla="*/ 0 h 4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7"/>
                <a:gd name="T37" fmla="*/ 0 h 417"/>
                <a:gd name="T38" fmla="*/ 177 w 177"/>
                <a:gd name="T39" fmla="*/ 417 h 41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7" h="417">
                  <a:moveTo>
                    <a:pt x="166" y="0"/>
                  </a:moveTo>
                  <a:lnTo>
                    <a:pt x="176" y="20"/>
                  </a:lnTo>
                  <a:lnTo>
                    <a:pt x="65" y="215"/>
                  </a:lnTo>
                  <a:lnTo>
                    <a:pt x="59" y="355"/>
                  </a:lnTo>
                  <a:lnTo>
                    <a:pt x="102" y="409"/>
                  </a:lnTo>
                  <a:lnTo>
                    <a:pt x="0" y="416"/>
                  </a:lnTo>
                  <a:lnTo>
                    <a:pt x="0" y="315"/>
                  </a:lnTo>
                  <a:lnTo>
                    <a:pt x="43" y="164"/>
                  </a:lnTo>
                  <a:lnTo>
                    <a:pt x="65" y="112"/>
                  </a:lnTo>
                  <a:lnTo>
                    <a:pt x="92" y="92"/>
                  </a:lnTo>
                  <a:lnTo>
                    <a:pt x="78" y="67"/>
                  </a:lnTo>
                  <a:lnTo>
                    <a:pt x="166" y="0"/>
                  </a:lnTo>
                </a:path>
              </a:pathLst>
            </a:custGeom>
            <a:solidFill>
              <a:srgbClr val="FFFF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4343" name="Freeform 43"/>
            <p:cNvSpPr>
              <a:spLocks/>
            </p:cNvSpPr>
            <p:nvPr/>
          </p:nvSpPr>
          <p:spPr bwMode="auto">
            <a:xfrm>
              <a:off x="4693" y="2997"/>
              <a:ext cx="90" cy="263"/>
            </a:xfrm>
            <a:custGeom>
              <a:avLst/>
              <a:gdLst>
                <a:gd name="T0" fmla="*/ 75 w 90"/>
                <a:gd name="T1" fmla="*/ 0 h 263"/>
                <a:gd name="T2" fmla="*/ 89 w 90"/>
                <a:gd name="T3" fmla="*/ 24 h 263"/>
                <a:gd name="T4" fmla="*/ 70 w 90"/>
                <a:gd name="T5" fmla="*/ 42 h 263"/>
                <a:gd name="T6" fmla="*/ 23 w 90"/>
                <a:gd name="T7" fmla="*/ 253 h 263"/>
                <a:gd name="T8" fmla="*/ 6 w 90"/>
                <a:gd name="T9" fmla="*/ 262 h 263"/>
                <a:gd name="T10" fmla="*/ 0 w 90"/>
                <a:gd name="T11" fmla="*/ 245 h 263"/>
                <a:gd name="T12" fmla="*/ 42 w 90"/>
                <a:gd name="T13" fmla="*/ 94 h 263"/>
                <a:gd name="T14" fmla="*/ 50 w 90"/>
                <a:gd name="T15" fmla="*/ 75 h 263"/>
                <a:gd name="T16" fmla="*/ 65 w 90"/>
                <a:gd name="T17" fmla="*/ 42 h 263"/>
                <a:gd name="T18" fmla="*/ 63 w 90"/>
                <a:gd name="T19" fmla="*/ 29 h 263"/>
                <a:gd name="T20" fmla="*/ 75 w 90"/>
                <a:gd name="T21" fmla="*/ 0 h 2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0"/>
                <a:gd name="T34" fmla="*/ 0 h 263"/>
                <a:gd name="T35" fmla="*/ 90 w 90"/>
                <a:gd name="T36" fmla="*/ 263 h 2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0" h="263">
                  <a:moveTo>
                    <a:pt x="75" y="0"/>
                  </a:moveTo>
                  <a:lnTo>
                    <a:pt x="89" y="24"/>
                  </a:lnTo>
                  <a:lnTo>
                    <a:pt x="70" y="42"/>
                  </a:lnTo>
                  <a:lnTo>
                    <a:pt x="23" y="253"/>
                  </a:lnTo>
                  <a:lnTo>
                    <a:pt x="6" y="262"/>
                  </a:lnTo>
                  <a:lnTo>
                    <a:pt x="0" y="245"/>
                  </a:lnTo>
                  <a:lnTo>
                    <a:pt x="42" y="94"/>
                  </a:lnTo>
                  <a:lnTo>
                    <a:pt x="50" y="75"/>
                  </a:lnTo>
                  <a:lnTo>
                    <a:pt x="65" y="42"/>
                  </a:lnTo>
                  <a:lnTo>
                    <a:pt x="63" y="29"/>
                  </a:lnTo>
                  <a:lnTo>
                    <a:pt x="7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O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OBJETIVOS DE LA LOGISTICA</a:t>
            </a:r>
          </a:p>
        </p:txBody>
      </p:sp>
      <p:sp>
        <p:nvSpPr>
          <p:cNvPr id="25603" name="3 Marcador de contenido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8439150" cy="4471987"/>
          </a:xfrm>
        </p:spPr>
        <p:txBody>
          <a:bodyPr/>
          <a:lstStyle/>
          <a:p>
            <a:r>
              <a:rPr lang="es-CO" smtClean="0"/>
              <a:t>&gt; ASEGURAR QUE EL MENOR COSTO OPERATIVO SEA UN FACTOR CLAVE DE ÉXITO.</a:t>
            </a:r>
          </a:p>
          <a:p>
            <a:endParaRPr lang="es-CO" smtClean="0"/>
          </a:p>
          <a:p>
            <a:r>
              <a:rPr lang="es-CO" smtClean="0"/>
              <a:t>&gt; SUMINISTRAR ADECUADA OPORTUNAMENTE LOS PRODUCTOS QUE REQUIERE EL CLIENTE FINAL.</a:t>
            </a:r>
          </a:p>
          <a:p>
            <a:pPr>
              <a:buFont typeface="Wingdings" pitchFamily="2" charset="2"/>
              <a:buNone/>
            </a:pPr>
            <a:endParaRPr lang="es-CO" smtClean="0"/>
          </a:p>
          <a:p>
            <a:r>
              <a:rPr lang="es-CO" smtClean="0"/>
              <a:t>&gt; CONVERTIR LA LOGISTICA EN UNA VENTAJA COMPETITIVA FRENTE A LOS RIVALES.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CuadroTexto"/>
          <p:cNvSpPr txBox="1">
            <a:spLocks noChangeArrowheads="1"/>
          </p:cNvSpPr>
          <p:nvPr/>
        </p:nvSpPr>
        <p:spPr bwMode="auto">
          <a:xfrm>
            <a:off x="1979613" y="549275"/>
            <a:ext cx="55451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2400">
                <a:solidFill>
                  <a:schemeClr val="bg1"/>
                </a:solidFill>
                <a:latin typeface="Tw Cen MT" pitchFamily="34" charset="0"/>
              </a:rPr>
              <a:t>RAZONES POR LAS CUALES ES NECESARIA LA LOGISTICA EN LA EMPRESA</a:t>
            </a:r>
          </a:p>
        </p:txBody>
      </p:sp>
      <p:sp>
        <p:nvSpPr>
          <p:cNvPr id="26627" name="2 CuadroTexto"/>
          <p:cNvSpPr txBox="1">
            <a:spLocks noChangeArrowheads="1"/>
          </p:cNvSpPr>
          <p:nvPr/>
        </p:nvSpPr>
        <p:spPr bwMode="auto">
          <a:xfrm>
            <a:off x="395288" y="1700213"/>
            <a:ext cx="79930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s-CO">
                <a:solidFill>
                  <a:schemeClr val="bg1"/>
                </a:solidFill>
                <a:latin typeface="Tw Cen MT" pitchFamily="34" charset="0"/>
              </a:rPr>
              <a:t> EXIGENCIA CRECIENTE DE LOS CONSUMIDORES</a:t>
            </a:r>
          </a:p>
          <a:p>
            <a:pPr>
              <a:buFontTx/>
              <a:buChar char="-"/>
            </a:pPr>
            <a:endParaRPr lang="es-CO">
              <a:solidFill>
                <a:schemeClr val="bg1"/>
              </a:solidFill>
              <a:latin typeface="Tw Cen MT" pitchFamily="34" charset="0"/>
            </a:endParaRPr>
          </a:p>
          <a:p>
            <a:pPr>
              <a:buFontTx/>
              <a:buChar char="-"/>
            </a:pPr>
            <a:endParaRPr lang="es-CO">
              <a:solidFill>
                <a:schemeClr val="bg1"/>
              </a:solidFill>
              <a:latin typeface="Tw Cen MT" pitchFamily="34" charset="0"/>
            </a:endParaRPr>
          </a:p>
          <a:p>
            <a:pPr>
              <a:buFontTx/>
              <a:buChar char="-"/>
            </a:pPr>
            <a:r>
              <a:rPr lang="es-CO">
                <a:solidFill>
                  <a:schemeClr val="bg1"/>
                </a:solidFill>
                <a:latin typeface="Tw Cen MT" pitchFamily="34" charset="0"/>
              </a:rPr>
              <a:t> IMPORTANCIA DE LOS COSTOS LOGISTICOS EN EL VALOR AGREGADO DE LOS </a:t>
            </a:r>
          </a:p>
          <a:p>
            <a:r>
              <a:rPr lang="es-CO">
                <a:solidFill>
                  <a:schemeClr val="bg1"/>
                </a:solidFill>
                <a:latin typeface="Tw Cen MT" pitchFamily="34" charset="0"/>
              </a:rPr>
              <a:t>PRODUCTOS</a:t>
            </a:r>
          </a:p>
          <a:p>
            <a:endParaRPr lang="es-CO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s-CO">
                <a:solidFill>
                  <a:schemeClr val="bg1"/>
                </a:solidFill>
                <a:latin typeface="Tw Cen MT" pitchFamily="34" charset="0"/>
              </a:rPr>
              <a:t> - COMPETENCIA CRECIENTE TANTO LOCAL COMO MUNDIAL</a:t>
            </a:r>
          </a:p>
          <a:p>
            <a:endParaRPr lang="es-CO">
              <a:solidFill>
                <a:schemeClr val="bg1"/>
              </a:solidFill>
              <a:latin typeface="Tw Cen MT" pitchFamily="34" charset="0"/>
            </a:endParaRPr>
          </a:p>
          <a:p>
            <a:pPr>
              <a:buFontTx/>
              <a:buChar char="-"/>
            </a:pPr>
            <a:endParaRPr lang="es-CO">
              <a:solidFill>
                <a:schemeClr val="bg1"/>
              </a:solidFill>
              <a:latin typeface="Tw Cen MT" pitchFamily="34" charset="0"/>
            </a:endParaRPr>
          </a:p>
          <a:p>
            <a:pPr>
              <a:buFontTx/>
              <a:buChar char="-"/>
            </a:pPr>
            <a:r>
              <a:rPr lang="es-CO">
                <a:solidFill>
                  <a:schemeClr val="bg1"/>
                </a:solidFill>
                <a:latin typeface="Tw Cen MT" pitchFamily="34" charset="0"/>
              </a:rPr>
              <a:t>GLOBALIZACION DE LA ECONOMIA</a:t>
            </a:r>
          </a:p>
          <a:p>
            <a:pPr>
              <a:buFontTx/>
              <a:buChar char="-"/>
            </a:pPr>
            <a:endParaRPr lang="es-CO">
              <a:solidFill>
                <a:schemeClr val="bg1"/>
              </a:solidFill>
              <a:latin typeface="Tw Cen MT" pitchFamily="34" charset="0"/>
            </a:endParaRPr>
          </a:p>
          <a:p>
            <a:endParaRPr lang="es-CO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s-CO">
                <a:solidFill>
                  <a:schemeClr val="bg1"/>
                </a:solidFill>
                <a:latin typeface="Tw Cen MT" pitchFamily="34" charset="0"/>
              </a:rPr>
              <a:t>- DESARROLLO TECNOLOGICO DE  LOS SISTEMAS Y COMUNICACIONEES</a:t>
            </a:r>
          </a:p>
          <a:p>
            <a:endParaRPr lang="es-CO">
              <a:solidFill>
                <a:schemeClr val="bg1"/>
              </a:solidFill>
              <a:latin typeface="Tw Cen MT" pitchFamily="34" charset="0"/>
            </a:endParaRPr>
          </a:p>
          <a:p>
            <a:r>
              <a:rPr lang="es-CO">
                <a:solidFill>
                  <a:schemeClr val="bg1"/>
                </a:solidFill>
                <a:latin typeface="Tw Cen MT" pitchFamily="34" charset="0"/>
              </a:rPr>
              <a:t>- AUMENTO EN EL NIVEL DE SERVICIO AL CLIENTE</a:t>
            </a:r>
          </a:p>
          <a:p>
            <a:endParaRPr lang="es-CO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CuadroTexto"/>
          <p:cNvSpPr txBox="1">
            <a:spLocks noChangeArrowheads="1"/>
          </p:cNvSpPr>
          <p:nvPr/>
        </p:nvSpPr>
        <p:spPr bwMode="auto">
          <a:xfrm flipH="1">
            <a:off x="827088" y="549275"/>
            <a:ext cx="69135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2400" b="1">
                <a:latin typeface="Tw Cen MT" pitchFamily="34" charset="0"/>
              </a:rPr>
              <a:t>COMPETITIVIDAD RESULTANTE DE LA LOGISTICA</a:t>
            </a:r>
          </a:p>
        </p:txBody>
      </p:sp>
      <p:sp>
        <p:nvSpPr>
          <p:cNvPr id="27651" name="2 CuadroTexto"/>
          <p:cNvSpPr txBox="1">
            <a:spLocks noChangeArrowheads="1"/>
          </p:cNvSpPr>
          <p:nvPr/>
        </p:nvSpPr>
        <p:spPr bwMode="auto">
          <a:xfrm>
            <a:off x="1187450" y="1268413"/>
            <a:ext cx="6053138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CO" sz="2400">
                <a:latin typeface="Tw Cen MT" pitchFamily="34" charset="0"/>
              </a:rPr>
              <a:t>SATISFACCION COMPLETA DEL CLIENTE</a:t>
            </a:r>
          </a:p>
          <a:p>
            <a:pPr marL="342900" indent="-342900"/>
            <a:endParaRPr lang="es-CO" sz="2400">
              <a:latin typeface="Tw Cen MT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CO" sz="2400">
                <a:latin typeface="Tw Cen MT" pitchFamily="34" charset="0"/>
              </a:rPr>
              <a:t>APLICACIÓN DE TECNOLOGIAS DE PUNTA</a:t>
            </a:r>
          </a:p>
          <a:p>
            <a:pPr marL="342900" indent="-342900">
              <a:buFontTx/>
              <a:buAutoNum type="arabicPeriod"/>
            </a:pPr>
            <a:endParaRPr lang="es-CO" sz="2400">
              <a:latin typeface="Tw Cen MT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CO" sz="2400">
                <a:latin typeface="Tw Cen MT" pitchFamily="34" charset="0"/>
              </a:rPr>
              <a:t>ESTRATEGIAS LOGÍSITCAS  COHERENTES</a:t>
            </a:r>
          </a:p>
          <a:p>
            <a:pPr marL="342900" indent="-342900">
              <a:buFontTx/>
              <a:buAutoNum type="arabicPeriod"/>
            </a:pPr>
            <a:endParaRPr lang="es-CO" sz="2400">
              <a:latin typeface="Tw Cen MT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CO" sz="2400">
                <a:latin typeface="Tw Cen MT" pitchFamily="34" charset="0"/>
              </a:rPr>
              <a:t>MEJORAMIENTO CONTINUO DE PROCESOS</a:t>
            </a:r>
          </a:p>
          <a:p>
            <a:pPr marL="342900" indent="-342900">
              <a:buFontTx/>
              <a:buAutoNum type="arabicPeriod"/>
            </a:pPr>
            <a:endParaRPr lang="es-CO" sz="2400">
              <a:latin typeface="Tw Cen MT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CO" sz="2400">
                <a:latin typeface="Tw Cen MT" pitchFamily="34" charset="0"/>
              </a:rPr>
              <a:t>GENERACION DE VENTAJAS COMPETITIVAS</a:t>
            </a:r>
          </a:p>
          <a:p>
            <a:pPr marL="342900" indent="-342900">
              <a:buFontTx/>
              <a:buAutoNum type="arabicPeriod"/>
            </a:pPr>
            <a:endParaRPr lang="es-CO" sz="2400">
              <a:latin typeface="Tw Cen MT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CO" sz="2400">
                <a:latin typeface="Tw Cen MT" pitchFamily="34" charset="0"/>
              </a:rPr>
              <a:t>SISTEMAS DE INFORMACION INTEGRADOS</a:t>
            </a:r>
          </a:p>
          <a:p>
            <a:pPr marL="342900" indent="-342900">
              <a:buFontTx/>
              <a:buAutoNum type="arabicPeriod"/>
            </a:pPr>
            <a:endParaRPr lang="es-CO" sz="2400">
              <a:latin typeface="Tw Cen MT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CO" sz="2400">
                <a:latin typeface="Tw Cen MT" pitchFamily="34" charset="0"/>
              </a:rPr>
              <a:t>RAPIDA ADAPTACION AL CAMBIO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71550" y="765175"/>
          <a:ext cx="7416800" cy="556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661709">
                <a:tc>
                  <a:txBody>
                    <a:bodyPr/>
                    <a:lstStyle/>
                    <a:p>
                      <a:r>
                        <a:rPr lang="es-CO" dirty="0" smtClean="0"/>
                        <a:t>EMPRESAN  INDUSTRIAL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EMPRESA   COMERCIAL </a:t>
                      </a:r>
                      <a:endParaRPr lang="es-CO" dirty="0"/>
                    </a:p>
                  </a:txBody>
                  <a:tcPr/>
                </a:tc>
              </a:tr>
              <a:tr h="378283">
                <a:tc>
                  <a:txBody>
                    <a:bodyPr/>
                    <a:lstStyle/>
                    <a:p>
                      <a:r>
                        <a:rPr lang="es-CO" dirty="0" smtClean="0"/>
                        <a:t>1. Pronóstico de demanda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1. Pronóstico de la demanda</a:t>
                      </a:r>
                      <a:endParaRPr lang="es-CO" dirty="0"/>
                    </a:p>
                  </a:txBody>
                  <a:tcPr/>
                </a:tc>
              </a:tr>
              <a:tr h="378283">
                <a:tc>
                  <a:txBody>
                    <a:bodyPr/>
                    <a:lstStyle/>
                    <a:p>
                      <a:r>
                        <a:rPr lang="es-CO" dirty="0" smtClean="0"/>
                        <a:t>2. Procesamiento de Pedido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2. Sistema</a:t>
                      </a:r>
                      <a:r>
                        <a:rPr lang="es-CO" baseline="0" dirty="0" smtClean="0"/>
                        <a:t> de pedidos</a:t>
                      </a:r>
                      <a:endParaRPr lang="es-CO" dirty="0"/>
                    </a:p>
                  </a:txBody>
                  <a:tcPr/>
                </a:tc>
              </a:tr>
              <a:tr h="661709">
                <a:tc>
                  <a:txBody>
                    <a:bodyPr/>
                    <a:lstStyle/>
                    <a:p>
                      <a:r>
                        <a:rPr lang="es-CO" dirty="0" smtClean="0"/>
                        <a:t>3. Compra de Insumos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3. Compra de productos terminados</a:t>
                      </a:r>
                      <a:endParaRPr lang="es-CO" dirty="0"/>
                    </a:p>
                  </a:txBody>
                  <a:tcPr/>
                </a:tc>
              </a:tr>
              <a:tr h="661709">
                <a:tc>
                  <a:txBody>
                    <a:bodyPr/>
                    <a:lstStyle/>
                    <a:p>
                      <a:r>
                        <a:rPr lang="es-CO" dirty="0" smtClean="0"/>
                        <a:t>4. Almacenamiento</a:t>
                      </a:r>
                      <a:r>
                        <a:rPr lang="es-CO" baseline="0" dirty="0" smtClean="0"/>
                        <a:t> de </a:t>
                      </a:r>
                      <a:r>
                        <a:rPr lang="es-CO" baseline="0" dirty="0" err="1" smtClean="0"/>
                        <a:t>matería</a:t>
                      </a:r>
                      <a:r>
                        <a:rPr lang="es-CO" baseline="0" dirty="0" smtClean="0"/>
                        <a:t> prima.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4.</a:t>
                      </a:r>
                      <a:r>
                        <a:rPr lang="es-CO" baseline="0" dirty="0" smtClean="0"/>
                        <a:t> Almacenamiento de materias primas , </a:t>
                      </a:r>
                      <a:endParaRPr lang="es-CO" dirty="0"/>
                    </a:p>
                  </a:txBody>
                  <a:tcPr/>
                </a:tc>
              </a:tr>
              <a:tr h="378283">
                <a:tc>
                  <a:txBody>
                    <a:bodyPr/>
                    <a:lstStyle/>
                    <a:p>
                      <a:r>
                        <a:rPr lang="es-CO" dirty="0" smtClean="0"/>
                        <a:t>5. Movimiento de materiales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5. Movimiento de materiales</a:t>
                      </a:r>
                      <a:endParaRPr lang="es-CO" dirty="0"/>
                    </a:p>
                  </a:txBody>
                  <a:tcPr/>
                </a:tc>
              </a:tr>
              <a:tr h="378283">
                <a:tc>
                  <a:txBody>
                    <a:bodyPr/>
                    <a:lstStyle/>
                    <a:p>
                      <a:r>
                        <a:rPr lang="es-CO" dirty="0" smtClean="0"/>
                        <a:t>6. Planeación de la producción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6. Planeación</a:t>
                      </a:r>
                      <a:r>
                        <a:rPr lang="es-CO" baseline="0" dirty="0" smtClean="0"/>
                        <a:t> de la producción </a:t>
                      </a:r>
                      <a:endParaRPr lang="es-CO" dirty="0"/>
                    </a:p>
                  </a:txBody>
                  <a:tcPr/>
                </a:tc>
              </a:tr>
              <a:tr h="661709">
                <a:tc>
                  <a:txBody>
                    <a:bodyPr/>
                    <a:lstStyle/>
                    <a:p>
                      <a:r>
                        <a:rPr lang="es-CO" dirty="0" smtClean="0"/>
                        <a:t>7. Almacenamiento de productos </a:t>
                      </a:r>
                      <a:r>
                        <a:rPr lang="es-CO" dirty="0" err="1" smtClean="0"/>
                        <a:t>términados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7. Almacenamiento</a:t>
                      </a:r>
                      <a:r>
                        <a:rPr lang="es-CO" baseline="0" dirty="0" smtClean="0"/>
                        <a:t> de productos terminados 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</a:tr>
              <a:tr h="652927">
                <a:tc>
                  <a:txBody>
                    <a:bodyPr/>
                    <a:lstStyle/>
                    <a:p>
                      <a:r>
                        <a:rPr lang="es-CO" dirty="0" smtClean="0"/>
                        <a:t>8. Comercialización de productos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8. Comercialización,</a:t>
                      </a:r>
                      <a:r>
                        <a:rPr lang="es-CO" baseline="0" dirty="0" smtClean="0"/>
                        <a:t> ventas</a:t>
                      </a:r>
                      <a:endParaRPr lang="es-CO" dirty="0"/>
                    </a:p>
                  </a:txBody>
                  <a:tcPr/>
                </a:tc>
              </a:tr>
              <a:tr h="378283">
                <a:tc>
                  <a:txBody>
                    <a:bodyPr/>
                    <a:lstStyle/>
                    <a:p>
                      <a:r>
                        <a:rPr lang="es-CO" dirty="0" smtClean="0"/>
                        <a:t>9. Transporte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9. Transporte</a:t>
                      </a:r>
                      <a:endParaRPr lang="es-CO" dirty="0"/>
                    </a:p>
                  </a:txBody>
                  <a:tcPr/>
                </a:tc>
              </a:tr>
              <a:tr h="378283">
                <a:tc>
                  <a:txBody>
                    <a:bodyPr/>
                    <a:lstStyle/>
                    <a:p>
                      <a:r>
                        <a:rPr lang="es-CO" dirty="0" smtClean="0"/>
                        <a:t>10. Servicio al cliente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10. Servicio al cliente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711" name="3 CuadroTexto"/>
          <p:cNvSpPr txBox="1">
            <a:spLocks noChangeArrowheads="1"/>
          </p:cNvSpPr>
          <p:nvPr/>
        </p:nvSpPr>
        <p:spPr bwMode="auto">
          <a:xfrm>
            <a:off x="971550" y="260350"/>
            <a:ext cx="7034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O">
                <a:latin typeface="Tw Cen MT" pitchFamily="34" charset="0"/>
              </a:rPr>
              <a:t>PROCESOS LOGISTICOS EN EMPRESAS  INDUSTRIALES   Y  COMERCIALES</a:t>
            </a:r>
          </a:p>
          <a:p>
            <a:r>
              <a:rPr lang="es-CO">
                <a:latin typeface="Tw Cen MT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3 CuadroTexto"/>
          <p:cNvSpPr txBox="1">
            <a:spLocks noChangeArrowheads="1"/>
          </p:cNvSpPr>
          <p:nvPr/>
        </p:nvSpPr>
        <p:spPr bwMode="auto">
          <a:xfrm>
            <a:off x="2990850" y="476250"/>
            <a:ext cx="21669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2800" b="1">
                <a:solidFill>
                  <a:srgbClr val="FF0000"/>
                </a:solidFill>
                <a:latin typeface="Tw Cen MT" pitchFamily="34" charset="0"/>
              </a:rPr>
              <a:t>TALLER No. 2</a:t>
            </a:r>
          </a:p>
          <a:p>
            <a:pPr algn="ctr"/>
            <a:r>
              <a:rPr lang="es-CO">
                <a:latin typeface="Tw Cen MT" pitchFamily="34" charset="0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8313" y="1125538"/>
            <a:ext cx="7272337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EN GRUPOS DE 3 PERSONAS , REALIZAR EL SIGUIENTE EJERCICIO: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Establecer la diferencia entre proceso y procedimiento: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CO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CO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Que procedimientos se involucran dentro de los siguientes procesos: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    - Pronóstico de demanda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    - Almacenamiento de materia prima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   -   Servicio al cliente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b="1" dirty="0">
                <a:solidFill>
                  <a:srgbClr val="002060"/>
                </a:solidFill>
                <a:latin typeface="+mn-lt"/>
                <a:cs typeface="+mn-cs"/>
              </a:rPr>
              <a:t>3.  Teniendo como base los diez procesos logísticos de las empresas industriales y comerciales,  ¿Cuáles serían los procesos para las empresas de servicios?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CO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450" y="549275"/>
            <a:ext cx="6477000" cy="863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O" dirty="0" smtClean="0"/>
              <a:t>Taller de entrada</a:t>
            </a:r>
            <a:endParaRPr lang="es-CO" dirty="0"/>
          </a:p>
        </p:txBody>
      </p:sp>
      <p:sp>
        <p:nvSpPr>
          <p:cNvPr id="15362" name="2 Subtítulo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s-CO" smtClean="0"/>
              <a:t>MODULO: INTRODUCCION A LA LOGISTICA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3850" y="1773238"/>
            <a:ext cx="8424863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dirty="0">
                <a:latin typeface="+mn-lt"/>
                <a:cs typeface="+mn-cs"/>
              </a:rPr>
              <a:t>EN GRUPOS DE TRES PERSONAS DE RESPUESTA A LOS SIGUIENTES  INTERROGANTES: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dirty="0">
                <a:latin typeface="+mn-lt"/>
                <a:cs typeface="+mn-cs"/>
              </a:rPr>
              <a:t>1.  QUE ES LA LOGISTICA?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s-CO" dirty="0">
                <a:latin typeface="+mn-lt"/>
                <a:cs typeface="+mn-cs"/>
              </a:rPr>
              <a:t>QUE AREAS DE LA  EMPRESA SE INVOLUCRAN EN LA LOGISTICA?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s-CO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s-CO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s-CO" dirty="0">
                <a:latin typeface="+mn-lt"/>
                <a:cs typeface="+mn-cs"/>
              </a:rPr>
              <a:t>QUE IMPORTANCIA TIENE LA LOGISTICA PARA LA EMPRESA DE HOY?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s-CO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s-CO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dirty="0">
                <a:latin typeface="+mn-lt"/>
                <a:cs typeface="+mn-cs"/>
              </a:rPr>
              <a:t>4. CUAL ES EL OBJETIVO DE LA LOGISTICA?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s-CO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DEFINICIONES DE LOGISTICA</a:t>
            </a:r>
          </a:p>
        </p:txBody>
      </p:sp>
      <p:sp>
        <p:nvSpPr>
          <p:cNvPr id="16386" name="3 CuadroTexto"/>
          <p:cNvSpPr txBox="1">
            <a:spLocks noChangeArrowheads="1"/>
          </p:cNvSpPr>
          <p:nvPr/>
        </p:nvSpPr>
        <p:spPr bwMode="auto">
          <a:xfrm>
            <a:off x="539750" y="1628775"/>
            <a:ext cx="8067675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2800">
                <a:latin typeface="Tw Cen MT" pitchFamily="34" charset="0"/>
              </a:rPr>
              <a:t>Es el proceso de planear, controlar y administrar la CADENA DE ABASTECIMIENTO y distribución , desde  proveedor hasta el cliente y con un enfoque en  la red de valor y colaboración entre los actores de la red logística interna y externa. (GSI Colombia: Instituto colombiano de automatización y codificación).</a:t>
            </a:r>
          </a:p>
          <a:p>
            <a:pPr algn="just"/>
            <a:endParaRPr lang="es-CO" sz="2400">
              <a:latin typeface="Tw Cen MT" pitchFamily="34" charset="0"/>
            </a:endParaRPr>
          </a:p>
          <a:p>
            <a:pPr algn="just"/>
            <a:endParaRPr lang="es-CO" sz="2400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r>
              <a:rPr lang="es-CO">
                <a:latin typeface="Tw Cen MT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DEFINICIONES DE LOGISTICA</a:t>
            </a:r>
          </a:p>
        </p:txBody>
      </p:sp>
      <p:sp>
        <p:nvSpPr>
          <p:cNvPr id="17410" name="3 CuadroTexto"/>
          <p:cNvSpPr txBox="1">
            <a:spLocks noChangeArrowheads="1"/>
          </p:cNvSpPr>
          <p:nvPr/>
        </p:nvSpPr>
        <p:spPr bwMode="auto">
          <a:xfrm>
            <a:off x="539750" y="1628775"/>
            <a:ext cx="8067675" cy="71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O">
              <a:latin typeface="Tw Cen MT" pitchFamily="34" charset="0"/>
            </a:endParaRPr>
          </a:p>
          <a:p>
            <a:pPr algn="just"/>
            <a:r>
              <a:rPr lang="es-CO" sz="2800">
                <a:latin typeface="Tw Cen MT" pitchFamily="34" charset="0"/>
              </a:rPr>
              <a:t>Es el proceso de planear, implementar y controlar el flujo de almacenamiento eficiente y a un costo efectivo de las materias primas, inventarios en proceso, de producto terminado e información relacionada, desde los puntos de origen hasta los de consumo, con el propósito de satisfacer las necesidades de los clientes. (consejo de Administración Logística).</a:t>
            </a:r>
          </a:p>
          <a:p>
            <a:endParaRPr lang="es-CO" sz="2800">
              <a:latin typeface="Tw Cen MT" pitchFamily="34" charset="0"/>
            </a:endParaRPr>
          </a:p>
          <a:p>
            <a:endParaRPr lang="es-CO" sz="2800">
              <a:latin typeface="Tw Cen MT" pitchFamily="34" charset="0"/>
            </a:endParaRPr>
          </a:p>
          <a:p>
            <a:endParaRPr lang="es-CO" sz="2800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r>
              <a:rPr lang="es-CO">
                <a:latin typeface="Tw Cen MT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DEFINICIONES DE LOGISTICA</a:t>
            </a:r>
          </a:p>
        </p:txBody>
      </p:sp>
      <p:sp>
        <p:nvSpPr>
          <p:cNvPr id="18434" name="3 CuadroTexto"/>
          <p:cNvSpPr txBox="1">
            <a:spLocks noChangeArrowheads="1"/>
          </p:cNvSpPr>
          <p:nvPr/>
        </p:nvSpPr>
        <p:spPr bwMode="auto">
          <a:xfrm>
            <a:off x="539750" y="1628775"/>
            <a:ext cx="8067675" cy="787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O" sz="2800">
              <a:latin typeface="Tw Cen MT" pitchFamily="34" charset="0"/>
            </a:endParaRPr>
          </a:p>
          <a:p>
            <a:pPr algn="just"/>
            <a:r>
              <a:rPr lang="es-CO" sz="2800">
                <a:latin typeface="Tw Cen MT" pitchFamily="34" charset="0"/>
              </a:rPr>
              <a:t>LOGISTICA ES LA GERENCIA DE LA CADENA DE ABASTECIMIENTO DESDE LA MATERIA PRIMA HASTA EL LUGAR DONDE EL PRODUCTO O SERVICIO ES FINALMENTE CONSUMIDO O UTILIZADO, TENIENDO EN CUENTA  QUE:</a:t>
            </a:r>
          </a:p>
          <a:p>
            <a:pPr algn="just"/>
            <a:r>
              <a:rPr lang="es-CO" sz="2800">
                <a:latin typeface="Tw Cen MT" pitchFamily="34" charset="0"/>
              </a:rPr>
              <a:t>EL PRODUCTO ADECUADO – EN- EL LUGAR ADECUADO- EN – EL MOMENTO ADECUADO – AL – COSTO ADECUADO- GARANTIZAN LA RENTABILIDAD PARA LA EMPRESA.  (ANIBAL MORA GAVIRIA).</a:t>
            </a:r>
          </a:p>
          <a:p>
            <a:endParaRPr lang="es-CO" sz="2800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endParaRPr lang="es-CO">
              <a:latin typeface="Tw Cen MT" pitchFamily="34" charset="0"/>
            </a:endParaRPr>
          </a:p>
          <a:p>
            <a:r>
              <a:rPr lang="es-CO">
                <a:latin typeface="Tw Cen MT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2 Subtítulo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s-CO" smtClean="0"/>
              <a:t>MODULO: INTRODUCCION A LA LOGISTICA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8313" y="1484313"/>
          <a:ext cx="7885112" cy="429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768"/>
                <a:gridCol w="1890592"/>
                <a:gridCol w="1811314"/>
                <a:gridCol w="2834793"/>
              </a:tblGrid>
              <a:tr h="807852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CRISIS</a:t>
                      </a:r>
                      <a:r>
                        <a:rPr lang="es-CO" baseline="0" dirty="0" smtClean="0"/>
                        <a:t> DE PETROLEO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RECESIÓN ECONÓMICA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AUMENTO DE TASAS DE INTERES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AUMENTO COMPETENCIA INTERNACIONAL</a:t>
                      </a:r>
                      <a:endParaRPr lang="es-CO" dirty="0"/>
                    </a:p>
                  </a:txBody>
                  <a:tcPr/>
                </a:tc>
              </a:tr>
              <a:tr h="2951679">
                <a:tc>
                  <a:txBody>
                    <a:bodyPr/>
                    <a:lstStyle/>
                    <a:p>
                      <a:pPr algn="just"/>
                      <a:r>
                        <a:rPr lang="es-CO" dirty="0" smtClean="0"/>
                        <a:t>. Aumento</a:t>
                      </a:r>
                      <a:r>
                        <a:rPr lang="es-CO" baseline="0" dirty="0" smtClean="0"/>
                        <a:t> del precio del crudo.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baseline="0" dirty="0" smtClean="0"/>
                        <a:t>Reducción de derivados y aumento de costos de transporte.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baseline="0" dirty="0" smtClean="0"/>
                        <a:t> Escasez de materias primas.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CO" dirty="0" smtClean="0"/>
                        <a:t>Alta inflación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baseline="0" dirty="0" smtClean="0"/>
                        <a:t> Alto desempleo</a:t>
                      </a:r>
                    </a:p>
                    <a:p>
                      <a:pPr algn="just">
                        <a:buFontTx/>
                        <a:buNone/>
                      </a:pPr>
                      <a:endParaRPr lang="es-CO" baseline="0" dirty="0" smtClean="0"/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baseline="0" dirty="0" smtClean="0"/>
                        <a:t> Altas tasas de interés.</a:t>
                      </a:r>
                    </a:p>
                    <a:p>
                      <a:pPr algn="just">
                        <a:buFontTx/>
                        <a:buNone/>
                      </a:pPr>
                      <a:endParaRPr lang="es-CO" baseline="0" dirty="0" smtClean="0"/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baseline="0" dirty="0" smtClean="0"/>
                        <a:t> fluctuación de las tasas de cambio de las principales monedas.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CO" dirty="0" smtClean="0"/>
                        <a:t>Alto costo de inventarios </a:t>
                      </a:r>
                      <a:r>
                        <a:rPr lang="es-CO" baseline="0" dirty="0" smtClean="0"/>
                        <a:t>Inactivos</a:t>
                      </a:r>
                    </a:p>
                    <a:p>
                      <a:pPr algn="just">
                        <a:buFontTx/>
                        <a:buNone/>
                      </a:pPr>
                      <a:endParaRPr lang="es-CO" baseline="0" dirty="0" smtClean="0"/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baseline="0" dirty="0" smtClean="0"/>
                        <a:t>Arriendo de almacenes y Contratación de transporte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Globalización de la economía.</a:t>
                      </a:r>
                    </a:p>
                    <a:p>
                      <a:pPr>
                        <a:buFontTx/>
                        <a:buNone/>
                      </a:pPr>
                      <a:endParaRPr lang="es-CO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 Necesidad</a:t>
                      </a:r>
                      <a:r>
                        <a:rPr lang="es-CO" baseline="0" dirty="0" smtClean="0"/>
                        <a:t> de bajar costos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CO" baseline="0" dirty="0" smtClean="0"/>
                        <a:t>De distribución.</a:t>
                      </a:r>
                    </a:p>
                    <a:p>
                      <a:pPr>
                        <a:buFontTx/>
                        <a:buNone/>
                      </a:pPr>
                      <a:endParaRPr lang="es-CO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s-CO" baseline="0" dirty="0" smtClean="0"/>
                        <a:t>- Crecimiento en las exigencias en  calidad local e internacionalmente.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9" name="5 CuadroTexto"/>
          <p:cNvSpPr txBox="1">
            <a:spLocks noChangeArrowheads="1"/>
          </p:cNvSpPr>
          <p:nvPr/>
        </p:nvSpPr>
        <p:spPr bwMode="auto">
          <a:xfrm>
            <a:off x="1116013" y="333375"/>
            <a:ext cx="66690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2800">
                <a:latin typeface="Tw Cen MT" pitchFamily="34" charset="0"/>
              </a:rPr>
              <a:t>HECHOS MUNDIALES QUE  INCIDIERON EN  </a:t>
            </a:r>
          </a:p>
          <a:p>
            <a:pPr algn="ctr"/>
            <a:r>
              <a:rPr lang="es-CO" sz="2800">
                <a:latin typeface="Tw Cen MT" pitchFamily="34" charset="0"/>
              </a:rPr>
              <a:t>EL DESARROLLO DE LA LOGISTICA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475"/>
          </a:xfrm>
        </p:spPr>
        <p:txBody>
          <a:bodyPr/>
          <a:lstStyle/>
          <a:p>
            <a:pPr algn="ctr"/>
            <a:r>
              <a:rPr lang="es-CO" sz="3200" smtClean="0"/>
              <a:t>EVOLUCION DE LA LOGISTICA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13970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188" y="1125538"/>
          <a:ext cx="7993062" cy="526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92607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LOS ORIGENES (1950):</a:t>
                      </a:r>
                      <a:r>
                        <a:rPr lang="es-CO" baseline="0" dirty="0" smtClean="0"/>
                        <a:t>  </a:t>
                      </a:r>
                      <a:r>
                        <a:rPr lang="es-CO" b="1" baseline="0" dirty="0" smtClean="0"/>
                        <a:t>Período de crecimiento y aumento de  la demanda, la capacidad de producción y venta era muy superior a la  capacidad de distribución.</a:t>
                      </a:r>
                      <a:endParaRPr lang="es-CO" b="1" dirty="0"/>
                    </a:p>
                  </a:txBody>
                  <a:tcPr/>
                </a:tc>
              </a:tr>
              <a:tr h="92607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LA</a:t>
                      </a:r>
                      <a:r>
                        <a:rPr lang="es-CO" b="1" baseline="0" dirty="0" smtClean="0"/>
                        <a:t> TRANSICION (1960): </a:t>
                      </a:r>
                      <a:r>
                        <a:rPr lang="es-CO" b="0" baseline="0" dirty="0" smtClean="0"/>
                        <a:t>La polarización del mundo en dos grandes bloques políticos : capitalismo y socialismo. atención especial  y auge de la inversión en  transporte.</a:t>
                      </a:r>
                      <a:endParaRPr lang="es-CO" b="1" dirty="0"/>
                    </a:p>
                  </a:txBody>
                  <a:tcPr/>
                </a:tc>
              </a:tr>
              <a:tr h="11980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TIEMPOS</a:t>
                      </a:r>
                      <a:r>
                        <a:rPr lang="es-CO" b="1" baseline="0" dirty="0" smtClean="0"/>
                        <a:t> DE RESPUESTA (1980): </a:t>
                      </a:r>
                      <a:r>
                        <a:rPr lang="es-CO" b="0" baseline="0" dirty="0" smtClean="0"/>
                        <a:t>El concepto de distribución física se unió con el de gestión de materiales. La economía empezó a experimentar periodos de recesión y de crecimiento, se da especial importancia al mercadeo.</a:t>
                      </a:r>
                      <a:endParaRPr lang="es-CO" b="1" dirty="0"/>
                    </a:p>
                  </a:txBody>
                  <a:tcPr/>
                </a:tc>
              </a:tr>
              <a:tr h="92159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GESTION</a:t>
                      </a:r>
                      <a:r>
                        <a:rPr lang="es-CO" b="1" baseline="0" dirty="0" smtClean="0"/>
                        <a:t> DE MATERIALES (1980): </a:t>
                      </a:r>
                      <a:r>
                        <a:rPr lang="es-CO" b="0" baseline="0" dirty="0" smtClean="0"/>
                        <a:t> Aparece este concepto,  y rápidamente se adoptó una postura proactiva,  mayor eficiencia en la producción.</a:t>
                      </a:r>
                      <a:endParaRPr lang="es-CO" b="1" dirty="0"/>
                    </a:p>
                  </a:txBody>
                  <a:tcPr/>
                </a:tc>
              </a:tr>
              <a:tr h="648249">
                <a:tc>
                  <a:txBody>
                    <a:bodyPr/>
                    <a:lstStyle/>
                    <a:p>
                      <a:r>
                        <a:rPr lang="es-CO" b="1" dirty="0" smtClean="0"/>
                        <a:t>GLOBALIZACION</a:t>
                      </a:r>
                      <a:r>
                        <a:rPr lang="es-CO" b="1" baseline="0" dirty="0" smtClean="0"/>
                        <a:t> (1990): </a:t>
                      </a:r>
                      <a:r>
                        <a:rPr lang="es-CO" b="0" baseline="0" dirty="0" smtClean="0"/>
                        <a:t>Adquieren creciente importancia las operaciones a nivel internacional</a:t>
                      </a:r>
                      <a:endParaRPr lang="es-CO" b="1" dirty="0"/>
                    </a:p>
                  </a:txBody>
                  <a:tcPr/>
                </a:tc>
              </a:tr>
              <a:tr h="648249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SOCIEDAD</a:t>
                      </a:r>
                      <a:r>
                        <a:rPr lang="es-CO" b="1" baseline="0" dirty="0" smtClean="0"/>
                        <a:t> DE LA INFORMACION (2000): </a:t>
                      </a:r>
                      <a:r>
                        <a:rPr lang="es-CO" b="0" baseline="0" dirty="0" smtClean="0"/>
                        <a:t>La velocidad de respuesta al cambio y el manejo de información claves del éxito.</a:t>
                      </a:r>
                      <a:endParaRPr lang="es-CO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2 Subtítulo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s-CO" smtClean="0"/>
              <a:t>MODULO:  INTRODUCCION A LOGISTICA</a:t>
            </a:r>
          </a:p>
        </p:txBody>
      </p:sp>
      <p:sp>
        <p:nvSpPr>
          <p:cNvPr id="22530" name="5 CuadroTexto"/>
          <p:cNvSpPr txBox="1">
            <a:spLocks noChangeArrowheads="1"/>
          </p:cNvSpPr>
          <p:nvPr/>
        </p:nvSpPr>
        <p:spPr bwMode="auto">
          <a:xfrm>
            <a:off x="250825" y="260350"/>
            <a:ext cx="8497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2400">
                <a:latin typeface="Tw Cen MT" pitchFamily="34" charset="0"/>
              </a:rPr>
              <a:t>COMPARATIVO ENTRE  LA LOGISTICA MILITAR Y EMPRESARIAL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9388" y="908050"/>
          <a:ext cx="8964612" cy="530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46"/>
                <a:gridCol w="4049379"/>
                <a:gridCol w="2988163"/>
              </a:tblGrid>
              <a:tr h="77061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CONCEPTO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EL CAMPO DE BATALLA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LOGISTICA</a:t>
                      </a:r>
                      <a:r>
                        <a:rPr lang="es-CO" baseline="0" dirty="0" smtClean="0"/>
                        <a:t> EMPRESARIAL</a:t>
                      </a:r>
                      <a:endParaRPr lang="es-CO" dirty="0"/>
                    </a:p>
                  </a:txBody>
                  <a:tcPr/>
                </a:tc>
              </a:tr>
              <a:tr h="888525">
                <a:tc>
                  <a:txBody>
                    <a:bodyPr/>
                    <a:lstStyle/>
                    <a:p>
                      <a:r>
                        <a:rPr lang="es-CO" b="1" dirty="0" smtClean="0"/>
                        <a:t>Tácticas</a:t>
                      </a:r>
                      <a:r>
                        <a:rPr lang="es-CO" b="1" baseline="0" dirty="0" smtClean="0"/>
                        <a:t> estratégicas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Análisis</a:t>
                      </a:r>
                      <a:r>
                        <a:rPr lang="es-CO" baseline="0" dirty="0" smtClean="0"/>
                        <a:t> del enemigo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Divide y vencerás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Toma de posición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- Análisis</a:t>
                      </a:r>
                      <a:r>
                        <a:rPr lang="es-CO" baseline="0" dirty="0" smtClean="0"/>
                        <a:t> de la competencia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Diversificación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 Servicio al cliente</a:t>
                      </a:r>
                      <a:endParaRPr lang="es-CO" dirty="0"/>
                    </a:p>
                  </a:txBody>
                  <a:tcPr/>
                </a:tc>
              </a:tr>
              <a:tr h="7294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Estructura</a:t>
                      </a:r>
                      <a:r>
                        <a:rPr lang="es-CO" b="1" baseline="0" dirty="0" smtClean="0"/>
                        <a:t> Organizacional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División por jerarquías, rangos, comandos,</a:t>
                      </a:r>
                      <a:r>
                        <a:rPr lang="es-CO" baseline="0" dirty="0" smtClean="0"/>
                        <a:t> brigadas.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-</a:t>
                      </a:r>
                      <a:r>
                        <a:rPr lang="es-CO" baseline="0" dirty="0" smtClean="0"/>
                        <a:t> División por productos, clientes, procesos, etc.</a:t>
                      </a:r>
                      <a:endParaRPr lang="es-CO" dirty="0"/>
                    </a:p>
                  </a:txBody>
                  <a:tcPr/>
                </a:tc>
              </a:tr>
              <a:tr h="895975">
                <a:tc>
                  <a:txBody>
                    <a:bodyPr/>
                    <a:lstStyle/>
                    <a:p>
                      <a:r>
                        <a:rPr lang="es-CO" b="1" dirty="0" smtClean="0"/>
                        <a:t>Recursos Básicos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-Hombres</a:t>
                      </a:r>
                      <a:r>
                        <a:rPr lang="es-CO" baseline="0" dirty="0" smtClean="0"/>
                        <a:t> de alto desempeño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Armas eficaces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 Munición y Tecnología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Personal de alto desempeño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 métodos y procesos agiles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 Capital y tecnología</a:t>
                      </a:r>
                      <a:endParaRPr lang="es-CO" dirty="0"/>
                    </a:p>
                  </a:txBody>
                  <a:tcPr/>
                </a:tc>
              </a:tr>
              <a:tr h="962698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Sistemas de Información y Comunicación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Computadores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 Radares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 telecomunicaciones, prensa y radio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dirty="0" smtClean="0"/>
                        <a:t>SIG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Internet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Intranet</a:t>
                      </a:r>
                      <a:endParaRPr lang="es-CO" dirty="0"/>
                    </a:p>
                  </a:txBody>
                  <a:tcPr/>
                </a:tc>
              </a:tr>
              <a:tr h="1009278">
                <a:tc>
                  <a:txBody>
                    <a:bodyPr/>
                    <a:lstStyle/>
                    <a:p>
                      <a:r>
                        <a:rPr lang="es-CO" b="1" dirty="0" smtClean="0"/>
                        <a:t>Claves del éxito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Estrategias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Liderazgo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baseline="0" dirty="0" smtClean="0"/>
                        <a:t>Recursos Humanos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- SGCT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dirty="0" err="1" smtClean="0"/>
                        <a:t>Outsourcing</a:t>
                      </a:r>
                      <a:endParaRPr lang="es-CO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CO" dirty="0" err="1" smtClean="0"/>
                        <a:t>Empowerment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475"/>
          </a:xfrm>
        </p:spPr>
        <p:txBody>
          <a:bodyPr/>
          <a:lstStyle/>
          <a:p>
            <a:pPr algn="ctr"/>
            <a:r>
              <a:rPr lang="es-CO" sz="3200" smtClean="0"/>
              <a:t>ALGUNOS TABUES SOBRE LA LOGISTICA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13970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188" y="1125538"/>
          <a:ext cx="7993062" cy="526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92607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1.</a:t>
                      </a:r>
                      <a:r>
                        <a:rPr lang="es-CO" b="1" baseline="0" dirty="0" smtClean="0"/>
                        <a:t> LA LOGISTICA ES RESPONSABILIDAD DE  UN AREA DE LA EMPRESA</a:t>
                      </a:r>
                      <a:endParaRPr lang="es-CO" b="1" dirty="0"/>
                    </a:p>
                  </a:txBody>
                  <a:tcPr/>
                </a:tc>
              </a:tr>
              <a:tr h="92607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2.</a:t>
                      </a:r>
                      <a:r>
                        <a:rPr lang="es-CO" b="1" baseline="0" dirty="0" smtClean="0"/>
                        <a:t> LA LOGISTICA ES UNA ESTRATEGIA EMPRESARIAL</a:t>
                      </a:r>
                      <a:endParaRPr lang="es-CO" b="1" dirty="0"/>
                    </a:p>
                  </a:txBody>
                  <a:tcPr/>
                </a:tc>
              </a:tr>
              <a:tr h="11980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3.</a:t>
                      </a:r>
                      <a:r>
                        <a:rPr lang="es-CO" b="1" baseline="0" dirty="0" smtClean="0"/>
                        <a:t> LA LOGISTICA ES UNA ACTIVIDAD FUNCIONAL</a:t>
                      </a:r>
                      <a:endParaRPr lang="es-CO" b="1" dirty="0"/>
                    </a:p>
                  </a:txBody>
                  <a:tcPr/>
                </a:tc>
              </a:tr>
              <a:tr h="92159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4.</a:t>
                      </a:r>
                      <a:r>
                        <a:rPr lang="es-CO" b="1" baseline="0" dirty="0" smtClean="0"/>
                        <a:t> LA LOGISTICA GENERA  ALTOS COSTOS </a:t>
                      </a:r>
                      <a:endParaRPr lang="es-CO" b="1" dirty="0"/>
                    </a:p>
                  </a:txBody>
                  <a:tcPr/>
                </a:tc>
              </a:tr>
              <a:tr h="648249">
                <a:tc>
                  <a:txBody>
                    <a:bodyPr/>
                    <a:lstStyle/>
                    <a:p>
                      <a:r>
                        <a:rPr lang="es-CO" b="1" dirty="0" smtClean="0"/>
                        <a:t>5.</a:t>
                      </a:r>
                      <a:r>
                        <a:rPr lang="es-CO" b="1" baseline="0" dirty="0" smtClean="0"/>
                        <a:t> LA LOGISTICA ES PARA  EMPRESAS INDUSTRIALES</a:t>
                      </a:r>
                      <a:endParaRPr lang="es-CO" b="1" dirty="0"/>
                    </a:p>
                  </a:txBody>
                  <a:tcPr/>
                </a:tc>
              </a:tr>
              <a:tr h="648249">
                <a:tc>
                  <a:txBody>
                    <a:bodyPr/>
                    <a:lstStyle/>
                    <a:p>
                      <a:r>
                        <a:rPr lang="es-CO" b="1" dirty="0" smtClean="0"/>
                        <a:t>6.</a:t>
                      </a:r>
                      <a:r>
                        <a:rPr lang="es-CO" b="1" baseline="0" dirty="0" smtClean="0"/>
                        <a:t> LAS PEQUEÑAS EMPRESAS NO REQUIEREN INVERTIR EN LOGISTICA</a:t>
                      </a:r>
                      <a:endParaRPr lang="es-CO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165</TotalTime>
  <Words>891</Words>
  <Application>Microsoft Office PowerPoint</Application>
  <PresentationFormat>On-screen Show (4:3)</PresentationFormat>
  <Paragraphs>214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8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Tw Cen MT</vt:lpstr>
      <vt:lpstr>Arial</vt:lpstr>
      <vt:lpstr>Wingdings</vt:lpstr>
      <vt:lpstr>Wingdings 2</vt:lpstr>
      <vt:lpstr>Calibri</vt:lpstr>
      <vt:lpstr>Intermedio</vt:lpstr>
      <vt:lpstr>Intermedio</vt:lpstr>
      <vt:lpstr>Intermedio</vt:lpstr>
      <vt:lpstr>Intermedio</vt:lpstr>
      <vt:lpstr>Intermedio</vt:lpstr>
      <vt:lpstr>Intermedio</vt:lpstr>
      <vt:lpstr>Intermedio</vt:lpstr>
      <vt:lpstr>Intermedio</vt:lpstr>
      <vt:lpstr>CORPORACION UNIVERSITARIA REMINGTON    GESTIÓN LOGÍSTICA EMPRESARIAL  Elaborado por : María E. Tamayo </vt:lpstr>
      <vt:lpstr>TALLER DE ENTRADA</vt:lpstr>
      <vt:lpstr>DEFINICIONES DE LOGISTICA</vt:lpstr>
      <vt:lpstr>DEFINICIONES DE LOGISTICA</vt:lpstr>
      <vt:lpstr>DEFINICIONES DE LOGISTICA</vt:lpstr>
      <vt:lpstr>Diapositiva 6</vt:lpstr>
      <vt:lpstr>EVOLUCION DE LA LOGISTICA</vt:lpstr>
      <vt:lpstr>Diapositiva 8</vt:lpstr>
      <vt:lpstr>ALGUNOS TABUES SOBRE LA LOGISTICA</vt:lpstr>
      <vt:lpstr>OBJETIVOS DE LA LOGISTICA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CORPORACION UNIVERSITARIA REMINGTON  DiplomadO EN  gestiÓn logÍstica empresarial  MODULO INTRODUCCION A LA LOGISTICA</dc:title>
  <dc:creator>Olga Lucia</dc:creator>
  <cp:lastModifiedBy>CISE</cp:lastModifiedBy>
  <cp:revision>33</cp:revision>
  <dcterms:created xsi:type="dcterms:W3CDTF">2011-08-09T17:16:11Z</dcterms:created>
  <dcterms:modified xsi:type="dcterms:W3CDTF">2012-08-10T15:27:00Z</dcterms:modified>
</cp:coreProperties>
</file>